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7"/>
  </p:notesMasterIdLst>
  <p:sldIdLst>
    <p:sldId id="256" r:id="rId2"/>
    <p:sldId id="279" r:id="rId3"/>
    <p:sldId id="282" r:id="rId4"/>
    <p:sldId id="283" r:id="rId5"/>
    <p:sldId id="276" r:id="rId6"/>
    <p:sldId id="280" r:id="rId7"/>
    <p:sldId id="263" r:id="rId8"/>
    <p:sldId id="264" r:id="rId9"/>
    <p:sldId id="257" r:id="rId10"/>
    <p:sldId id="258" r:id="rId11"/>
    <p:sldId id="259" r:id="rId12"/>
    <p:sldId id="260" r:id="rId13"/>
    <p:sldId id="261" r:id="rId14"/>
    <p:sldId id="262" r:id="rId15"/>
    <p:sldId id="278" r:id="rId16"/>
    <p:sldId id="265" r:id="rId17"/>
    <p:sldId id="270" r:id="rId18"/>
    <p:sldId id="271" r:id="rId19"/>
    <p:sldId id="266" r:id="rId20"/>
    <p:sldId id="267" r:id="rId21"/>
    <p:sldId id="268" r:id="rId22"/>
    <p:sldId id="291" r:id="rId23"/>
    <p:sldId id="269" r:id="rId24"/>
    <p:sldId id="272" r:id="rId25"/>
    <p:sldId id="273" r:id="rId26"/>
    <p:sldId id="275" r:id="rId27"/>
    <p:sldId id="277" r:id="rId28"/>
    <p:sldId id="281" r:id="rId29"/>
    <p:sldId id="284" r:id="rId30"/>
    <p:sldId id="290" r:id="rId31"/>
    <p:sldId id="288" r:id="rId32"/>
    <p:sldId id="285" r:id="rId33"/>
    <p:sldId id="286" r:id="rId34"/>
    <p:sldId id="287" r:id="rId35"/>
    <p:sldId id="289"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9"/>
    <p:restoredTop sz="94655"/>
  </p:normalViewPr>
  <p:slideViewPr>
    <p:cSldViewPr snapToGrid="0">
      <p:cViewPr varScale="1">
        <p:scale>
          <a:sx n="94" d="100"/>
          <a:sy n="94" d="100"/>
        </p:scale>
        <p:origin x="6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EEE58B-E06C-FD4E-B0AF-C3ACB08A466F}" type="datetimeFigureOut">
              <a:rPr lang="en-US" smtClean="0"/>
              <a:t>10/31/24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F5B09B-AA1F-0146-888B-7911B95A4B15}" type="slidenum">
              <a:rPr lang="en-US" smtClean="0"/>
              <a:t>‹#›</a:t>
            </a:fld>
            <a:endParaRPr lang="en-US"/>
          </a:p>
        </p:txBody>
      </p:sp>
    </p:spTree>
    <p:extLst>
      <p:ext uri="{BB962C8B-B14F-4D97-AF65-F5344CB8AC3E}">
        <p14:creationId xmlns:p14="http://schemas.microsoft.com/office/powerpoint/2010/main" val="1505822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https://</a:t>
            </a:r>
            <a:r>
              <a:rPr lang="en-US" dirty="0" err="1"/>
              <a:t>www.aiprm.com</a:t>
            </a:r>
            <a:r>
              <a:rPr lang="en-US" dirty="0"/>
              <a:t>/ai-art-statistics/</a:t>
            </a:r>
          </a:p>
        </p:txBody>
      </p:sp>
      <p:sp>
        <p:nvSpPr>
          <p:cNvPr id="4" name="Slide Number Placeholder 3"/>
          <p:cNvSpPr>
            <a:spLocks noGrp="1"/>
          </p:cNvSpPr>
          <p:nvPr>
            <p:ph type="sldNum" sz="quarter" idx="5"/>
          </p:nvPr>
        </p:nvSpPr>
        <p:spPr/>
        <p:txBody>
          <a:bodyPr/>
          <a:lstStyle/>
          <a:p>
            <a:fld id="{DBF5B09B-AA1F-0146-888B-7911B95A4B15}" type="slidenum">
              <a:rPr lang="en-US" smtClean="0"/>
              <a:t>7</a:t>
            </a:fld>
            <a:endParaRPr lang="en-US"/>
          </a:p>
        </p:txBody>
      </p:sp>
    </p:spTree>
    <p:extLst>
      <p:ext uri="{BB962C8B-B14F-4D97-AF65-F5344CB8AC3E}">
        <p14:creationId xmlns:p14="http://schemas.microsoft.com/office/powerpoint/2010/main" val="3752176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D1628-C141-A612-7810-301017CF2E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BD5F72-5C17-FD70-D85D-599859BB70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A48225-1FB5-E76C-4664-B24B2953699E}"/>
              </a:ext>
            </a:extLst>
          </p:cNvPr>
          <p:cNvSpPr>
            <a:spLocks noGrp="1"/>
          </p:cNvSpPr>
          <p:nvPr>
            <p:ph type="body" idx="1"/>
          </p:nvPr>
        </p:nvSpPr>
        <p:spPr/>
        <p:txBody>
          <a:bodyPr/>
          <a:lstStyle/>
          <a:p>
            <a:r>
              <a:rPr lang="en-US" dirty="0"/>
              <a:t>Source: https://</a:t>
            </a:r>
            <a:r>
              <a:rPr lang="en-US" dirty="0" err="1"/>
              <a:t>www.aiprm.com</a:t>
            </a:r>
            <a:r>
              <a:rPr lang="en-US" dirty="0"/>
              <a:t>/ai-art-statistics/</a:t>
            </a:r>
          </a:p>
        </p:txBody>
      </p:sp>
      <p:sp>
        <p:nvSpPr>
          <p:cNvPr id="4" name="Slide Number Placeholder 3">
            <a:extLst>
              <a:ext uri="{FF2B5EF4-FFF2-40B4-BE49-F238E27FC236}">
                <a16:creationId xmlns:a16="http://schemas.microsoft.com/office/drawing/2014/main" id="{393D44CE-AE33-9169-387F-E7366DDC9E80}"/>
              </a:ext>
            </a:extLst>
          </p:cNvPr>
          <p:cNvSpPr>
            <a:spLocks noGrp="1"/>
          </p:cNvSpPr>
          <p:nvPr>
            <p:ph type="sldNum" sz="quarter" idx="5"/>
          </p:nvPr>
        </p:nvSpPr>
        <p:spPr/>
        <p:txBody>
          <a:bodyPr/>
          <a:lstStyle/>
          <a:p>
            <a:fld id="{DBF5B09B-AA1F-0146-888B-7911B95A4B15}" type="slidenum">
              <a:rPr lang="en-US" smtClean="0"/>
              <a:t>8</a:t>
            </a:fld>
            <a:endParaRPr lang="en-US"/>
          </a:p>
        </p:txBody>
      </p:sp>
    </p:spTree>
    <p:extLst>
      <p:ext uri="{BB962C8B-B14F-4D97-AF65-F5344CB8AC3E}">
        <p14:creationId xmlns:p14="http://schemas.microsoft.com/office/powerpoint/2010/main" val="2343194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10/31/24</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10/31/24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10/31/24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10/31/24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10/31/24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10/31/24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10/31/24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10/31/24</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cstate="screen">
            <a:extLst>
              <a:ext uri="{28A0092B-C50C-407E-A947-70E740481C1C}">
                <a14:useLocalDpi xmlns:a14="http://schemas.microsoft.com/office/drawing/2010/main"/>
              </a:ext>
            </a:extLst>
          </a:blip>
          <a:srcRect b="-1562"/>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10/31/24</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share.synthesia.io/9a045674-32b3-44cd-a4de-9e4e5620c92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cayu@hpu.edu" TargetMode="External"/><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7" name="Rectangle 9226">
            <a:extLst>
              <a:ext uri="{FF2B5EF4-FFF2-40B4-BE49-F238E27FC236}">
                <a16:creationId xmlns:a16="http://schemas.microsoft.com/office/drawing/2014/main" id="{65513E21-21B0-48DB-8CF1-35E43B33A4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a:extLst>
              <a:ext uri="{FF2B5EF4-FFF2-40B4-BE49-F238E27FC236}">
                <a16:creationId xmlns:a16="http://schemas.microsoft.com/office/drawing/2014/main" id="{3044528B-A9B2-39F5-6868-B203308C06D0}"/>
              </a:ext>
            </a:extLst>
          </p:cNvPr>
          <p:cNvPicPr>
            <a:picLocks noChangeAspect="1" noChangeArrowheads="1"/>
          </p:cNvPicPr>
          <p:nvPr/>
        </p:nvPicPr>
        <p:blipFill>
          <a:blip r:embed="rId2" cstate="screen">
            <a:alphaModFix amt="50000"/>
            <a:extLst>
              <a:ext uri="{28A0092B-C50C-407E-A947-70E740481C1C}">
                <a14:useLocalDpi xmlns:a14="http://schemas.microsoft.com/office/drawing/2010/main"/>
              </a:ext>
            </a:extLst>
          </a:blip>
          <a:srcRect r="-1"/>
          <a:stretch/>
        </p:blipFill>
        <p:spPr bwMode="auto">
          <a:xfrm>
            <a:off x="20" y="10"/>
            <a:ext cx="12191675" cy="6857990"/>
          </a:xfrm>
          <a:prstGeom prst="rect">
            <a:avLst/>
          </a:prstGeom>
          <a:noFill/>
          <a:extLst>
            <a:ext uri="{909E8E84-426E-40DD-AFC4-6F175D3DCCD1}">
              <a14:hiddenFill xmlns:a14="http://schemas.microsoft.com/office/drawing/2010/main">
                <a:solidFill>
                  <a:srgbClr val="FFFFFF"/>
                </a:solidFill>
              </a14:hiddenFill>
            </a:ext>
          </a:extLst>
        </p:spPr>
      </p:pic>
      <p:sp>
        <p:nvSpPr>
          <p:cNvPr id="9223" name="Rectangle 9222">
            <a:extLst>
              <a:ext uri="{FF2B5EF4-FFF2-40B4-BE49-F238E27FC236}">
                <a16:creationId xmlns:a16="http://schemas.microsoft.com/office/drawing/2014/main" id="{6A0FFA78-985C-4F50-B21A-77045C7DF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220EBD-465F-F649-775E-81054E290905}"/>
              </a:ext>
            </a:extLst>
          </p:cNvPr>
          <p:cNvSpPr>
            <a:spLocks noGrp="1"/>
          </p:cNvSpPr>
          <p:nvPr>
            <p:ph type="ctrTitle"/>
          </p:nvPr>
        </p:nvSpPr>
        <p:spPr>
          <a:xfrm>
            <a:off x="4976636" y="992221"/>
            <a:ext cx="6247308" cy="4873558"/>
          </a:xfrm>
        </p:spPr>
        <p:txBody>
          <a:bodyPr anchor="ctr">
            <a:normAutofit/>
          </a:bodyPr>
          <a:lstStyle/>
          <a:p>
            <a:r>
              <a:rPr lang="en-US" sz="4800" dirty="0"/>
              <a:t>Creating Illustrations &amp; Graphs for Presentations: Generative AI Art Tools</a:t>
            </a:r>
          </a:p>
        </p:txBody>
      </p:sp>
      <p:sp>
        <p:nvSpPr>
          <p:cNvPr id="3" name="Subtitle 2">
            <a:extLst>
              <a:ext uri="{FF2B5EF4-FFF2-40B4-BE49-F238E27FC236}">
                <a16:creationId xmlns:a16="http://schemas.microsoft.com/office/drawing/2014/main" id="{DFE6D844-1B4A-4FF7-51AD-13DBD6AF4551}"/>
              </a:ext>
            </a:extLst>
          </p:cNvPr>
          <p:cNvSpPr>
            <a:spLocks noGrp="1"/>
          </p:cNvSpPr>
          <p:nvPr>
            <p:ph type="subTitle" idx="1"/>
          </p:nvPr>
        </p:nvSpPr>
        <p:spPr>
          <a:xfrm>
            <a:off x="968056" y="996610"/>
            <a:ext cx="3363901" cy="4864780"/>
          </a:xfrm>
        </p:spPr>
        <p:txBody>
          <a:bodyPr anchor="ctr">
            <a:normAutofit/>
          </a:bodyPr>
          <a:lstStyle/>
          <a:p>
            <a:pPr algn="r"/>
            <a:r>
              <a:rPr lang="en-US" sz="2000" dirty="0"/>
              <a:t>Chong ho Alex Yu</a:t>
            </a:r>
          </a:p>
          <a:p>
            <a:pPr algn="r"/>
            <a:r>
              <a:rPr lang="en-US" sz="2000" dirty="0"/>
              <a:t>2024.10.31</a:t>
            </a:r>
          </a:p>
          <a:p>
            <a:pPr algn="r"/>
            <a:r>
              <a:rPr lang="en-US" sz="2000" dirty="0"/>
              <a:t>teaching with AI workshop series</a:t>
            </a:r>
          </a:p>
          <a:p>
            <a:pPr algn="r"/>
            <a:r>
              <a:rPr lang="en-US" sz="2000" dirty="0"/>
              <a:t>Hawaii Pacific University </a:t>
            </a:r>
          </a:p>
        </p:txBody>
      </p:sp>
      <p:cxnSp>
        <p:nvCxnSpPr>
          <p:cNvPr id="9228" name="Straight Connector 9227">
            <a:extLst>
              <a:ext uri="{FF2B5EF4-FFF2-40B4-BE49-F238E27FC236}">
                <a16:creationId xmlns:a16="http://schemas.microsoft.com/office/drawing/2014/main" id="{580B8A35-DEA7-4D43-9DF8-90B4681D0F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cxnSp>
        <p:nvCxnSpPr>
          <p:cNvPr id="9225" name="Straight Connector 9224">
            <a:extLst>
              <a:ext uri="{FF2B5EF4-FFF2-40B4-BE49-F238E27FC236}">
                <a16:creationId xmlns:a16="http://schemas.microsoft.com/office/drawing/2014/main" id="{65409EC7-69B1-45CC-8FB7-1964C1AB67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509" y="4666480"/>
            <a:ext cx="6832499" cy="0"/>
          </a:xfrm>
          <a:prstGeom prst="line">
            <a:avLst/>
          </a:prstGeom>
          <a:ln w="31750">
            <a:solidFill>
              <a:srgbClr val="F2BE57"/>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1404302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2FBA1-9058-1A9B-3BB0-FB20B7AE5B57}"/>
              </a:ext>
            </a:extLst>
          </p:cNvPr>
          <p:cNvSpPr>
            <a:spLocks noGrp="1"/>
          </p:cNvSpPr>
          <p:nvPr>
            <p:ph type="title"/>
          </p:nvPr>
        </p:nvSpPr>
        <p:spPr/>
        <p:txBody>
          <a:bodyPr/>
          <a:lstStyle/>
          <a:p>
            <a:r>
              <a:rPr lang="en-US" dirty="0"/>
              <a:t>What are gen AI art tools?</a:t>
            </a:r>
          </a:p>
        </p:txBody>
      </p:sp>
      <p:sp>
        <p:nvSpPr>
          <p:cNvPr id="3" name="Content Placeholder 2">
            <a:extLst>
              <a:ext uri="{FF2B5EF4-FFF2-40B4-BE49-F238E27FC236}">
                <a16:creationId xmlns:a16="http://schemas.microsoft.com/office/drawing/2014/main" id="{06302080-CDF7-45BD-246C-218873FCC8E2}"/>
              </a:ext>
            </a:extLst>
          </p:cNvPr>
          <p:cNvSpPr>
            <a:spLocks noGrp="1"/>
          </p:cNvSpPr>
          <p:nvPr>
            <p:ph idx="1"/>
          </p:nvPr>
        </p:nvSpPr>
        <p:spPr/>
        <p:txBody>
          <a:bodyPr>
            <a:normAutofit fontScale="92500"/>
          </a:bodyPr>
          <a:lstStyle/>
          <a:p>
            <a:r>
              <a:rPr lang="en-US" sz="2400" dirty="0"/>
              <a:t>Generative AI art tools are advanced AI systems designed to create images from </a:t>
            </a:r>
            <a:r>
              <a:rPr lang="en-US" sz="2400" b="1" dirty="0"/>
              <a:t>text descriptions (prompts)</a:t>
            </a:r>
            <a:r>
              <a:rPr lang="en-US" sz="2400" dirty="0"/>
              <a:t>. It is partly based on large language models (LLMs) because prompt engineering requires natural language processing.</a:t>
            </a:r>
          </a:p>
          <a:p>
            <a:r>
              <a:rPr lang="en-US" sz="2400" b="1" dirty="0"/>
              <a:t>Customization</a:t>
            </a:r>
            <a:r>
              <a:rPr lang="en-US" sz="2400" dirty="0"/>
              <a:t>: Users can often adjust various parameters to fine-tune the output.</a:t>
            </a:r>
          </a:p>
          <a:p>
            <a:r>
              <a:rPr lang="en-US" sz="2400" b="1" dirty="0"/>
              <a:t>Deep Learning Models</a:t>
            </a:r>
            <a:r>
              <a:rPr lang="en-US" sz="2400" dirty="0"/>
              <a:t>:  These tools use complex neural networks trained on vast datasets of images and text.</a:t>
            </a:r>
          </a:p>
        </p:txBody>
      </p:sp>
    </p:spTree>
    <p:extLst>
      <p:ext uri="{BB962C8B-B14F-4D97-AF65-F5344CB8AC3E}">
        <p14:creationId xmlns:p14="http://schemas.microsoft.com/office/powerpoint/2010/main" val="1931125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63CB0-3887-D86D-638A-9354B58A4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5436A5-0360-38AB-9C51-96F822EF457E}"/>
              </a:ext>
            </a:extLst>
          </p:cNvPr>
          <p:cNvSpPr>
            <a:spLocks noGrp="1"/>
          </p:cNvSpPr>
          <p:nvPr>
            <p:ph type="title"/>
          </p:nvPr>
        </p:nvSpPr>
        <p:spPr/>
        <p:txBody>
          <a:bodyPr/>
          <a:lstStyle/>
          <a:p>
            <a:r>
              <a:rPr lang="en-US" dirty="0"/>
              <a:t>What are gen AI art tools?</a:t>
            </a:r>
          </a:p>
        </p:txBody>
      </p:sp>
      <p:sp>
        <p:nvSpPr>
          <p:cNvPr id="3" name="Content Placeholder 2">
            <a:extLst>
              <a:ext uri="{FF2B5EF4-FFF2-40B4-BE49-F238E27FC236}">
                <a16:creationId xmlns:a16="http://schemas.microsoft.com/office/drawing/2014/main" id="{B3F87CC8-4FE3-A300-A3E6-BAF97A44039B}"/>
              </a:ext>
            </a:extLst>
          </p:cNvPr>
          <p:cNvSpPr>
            <a:spLocks noGrp="1"/>
          </p:cNvSpPr>
          <p:nvPr>
            <p:ph idx="1"/>
          </p:nvPr>
        </p:nvSpPr>
        <p:spPr/>
        <p:txBody>
          <a:bodyPr>
            <a:normAutofit lnSpcReduction="10000"/>
          </a:bodyPr>
          <a:lstStyle/>
          <a:p>
            <a:r>
              <a:rPr lang="en-US" sz="2400" dirty="0"/>
              <a:t>Some artists accuse that these AI companies ”steal” their work. </a:t>
            </a:r>
          </a:p>
          <a:p>
            <a:r>
              <a:rPr lang="en-US" sz="2400" dirty="0"/>
              <a:t>Generative AI art tools are not simply collage or copy-paste tools. </a:t>
            </a:r>
          </a:p>
          <a:p>
            <a:r>
              <a:rPr lang="en-US" sz="2400" dirty="0"/>
              <a:t>Like many other AI models, it is about </a:t>
            </a:r>
            <a:r>
              <a:rPr lang="en-US" sz="2400" b="1" dirty="0"/>
              <a:t>pattern recognition</a:t>
            </a:r>
            <a:r>
              <a:rPr lang="en-US" sz="2400" dirty="0"/>
              <a:t>. These models learn to understand the patterns, styles, and features that make up different types of art and images.</a:t>
            </a:r>
          </a:p>
          <a:p>
            <a:r>
              <a:rPr lang="en-US" sz="2400" dirty="0"/>
              <a:t>Rather than copying existing images, the AI generates new images pixel by pixel, based on its understanding of the prompt and its learned patterns.</a:t>
            </a:r>
          </a:p>
        </p:txBody>
      </p:sp>
    </p:spTree>
    <p:extLst>
      <p:ext uri="{BB962C8B-B14F-4D97-AF65-F5344CB8AC3E}">
        <p14:creationId xmlns:p14="http://schemas.microsoft.com/office/powerpoint/2010/main" val="2818083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82314-69C0-E2AF-1BE0-B8FACD341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BF18-6CFB-3260-DF50-0C16DADE03CE}"/>
              </a:ext>
            </a:extLst>
          </p:cNvPr>
          <p:cNvSpPr>
            <a:spLocks noGrp="1"/>
          </p:cNvSpPr>
          <p:nvPr>
            <p:ph type="title"/>
          </p:nvPr>
        </p:nvSpPr>
        <p:spPr/>
        <p:txBody>
          <a:bodyPr/>
          <a:lstStyle/>
          <a:p>
            <a:r>
              <a:rPr lang="en-US" dirty="0"/>
              <a:t>What are gen AI art tools?</a:t>
            </a:r>
          </a:p>
        </p:txBody>
      </p:sp>
      <p:sp>
        <p:nvSpPr>
          <p:cNvPr id="3" name="Content Placeholder 2">
            <a:extLst>
              <a:ext uri="{FF2B5EF4-FFF2-40B4-BE49-F238E27FC236}">
                <a16:creationId xmlns:a16="http://schemas.microsoft.com/office/drawing/2014/main" id="{90C3659F-C8CE-79DE-AAD1-F207C77801A3}"/>
              </a:ext>
            </a:extLst>
          </p:cNvPr>
          <p:cNvSpPr>
            <a:spLocks noGrp="1"/>
          </p:cNvSpPr>
          <p:nvPr>
            <p:ph idx="1"/>
          </p:nvPr>
        </p:nvSpPr>
        <p:spPr>
          <a:xfrm>
            <a:off x="1451580" y="2015732"/>
            <a:ext cx="3624003" cy="3450613"/>
          </a:xfrm>
        </p:spPr>
        <p:txBody>
          <a:bodyPr>
            <a:normAutofit/>
          </a:bodyPr>
          <a:lstStyle/>
          <a:p>
            <a:r>
              <a:rPr lang="en-US" sz="2400" b="1" dirty="0"/>
              <a:t>Diffusion Process</a:t>
            </a:r>
            <a:r>
              <a:rPr lang="en-US" sz="2400" dirty="0"/>
              <a:t>: Many models use a technique called </a:t>
            </a:r>
            <a:r>
              <a:rPr lang="en-US" sz="2400" b="1" dirty="0"/>
              <a:t>diffusion,</a:t>
            </a:r>
            <a:r>
              <a:rPr lang="en-US" sz="2400" dirty="0"/>
              <a:t> where they start with random noise and gradually refine it into a coherent image that matches the prompt.</a:t>
            </a:r>
          </a:p>
        </p:txBody>
      </p:sp>
      <p:pic>
        <p:nvPicPr>
          <p:cNvPr id="4" name="Picture 2">
            <a:extLst>
              <a:ext uri="{FF2B5EF4-FFF2-40B4-BE49-F238E27FC236}">
                <a16:creationId xmlns:a16="http://schemas.microsoft.com/office/drawing/2014/main" id="{B058E1A8-00B7-803C-98F4-D7F907C106E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555203" y="2155600"/>
            <a:ext cx="5499651" cy="28486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9D84D0E-6D52-68A7-F8E6-F02D35CE7D7B}"/>
              </a:ext>
            </a:extLst>
          </p:cNvPr>
          <p:cNvSpPr txBox="1"/>
          <p:nvPr/>
        </p:nvSpPr>
        <p:spPr>
          <a:xfrm>
            <a:off x="4187687" y="5624472"/>
            <a:ext cx="7765774" cy="369332"/>
          </a:xfrm>
          <a:prstGeom prst="rect">
            <a:avLst/>
          </a:prstGeom>
          <a:noFill/>
        </p:spPr>
        <p:txBody>
          <a:bodyPr wrap="square" rtlCol="0">
            <a:spAutoFit/>
          </a:bodyPr>
          <a:lstStyle/>
          <a:p>
            <a:r>
              <a:rPr lang="en-US" dirty="0"/>
              <a:t>Source: </a:t>
            </a:r>
            <a:r>
              <a:rPr lang="en-US" dirty="0" err="1"/>
              <a:t>Jascha</a:t>
            </a:r>
            <a:r>
              <a:rPr lang="en-US" dirty="0"/>
              <a:t> </a:t>
            </a:r>
            <a:r>
              <a:rPr lang="en-US" dirty="0" err="1"/>
              <a:t>Sohl</a:t>
            </a:r>
            <a:r>
              <a:rPr lang="en-US" dirty="0"/>
              <a:t>-Dickstein, Eric A. Weiss, </a:t>
            </a:r>
            <a:r>
              <a:rPr lang="en-US" dirty="0" err="1"/>
              <a:t>Niru</a:t>
            </a:r>
            <a:r>
              <a:rPr lang="en-US" dirty="0"/>
              <a:t> </a:t>
            </a:r>
            <a:r>
              <a:rPr lang="en-US" dirty="0" err="1"/>
              <a:t>Maheswaranathan</a:t>
            </a:r>
            <a:r>
              <a:rPr lang="en-US" dirty="0"/>
              <a:t>, Surya Ganguli</a:t>
            </a:r>
          </a:p>
        </p:txBody>
      </p:sp>
    </p:spTree>
    <p:extLst>
      <p:ext uri="{BB962C8B-B14F-4D97-AF65-F5344CB8AC3E}">
        <p14:creationId xmlns:p14="http://schemas.microsoft.com/office/powerpoint/2010/main" val="395111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BB14454-D00C-4958-BB39-F5F9F3AC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28A657A7-C4E5-425B-98FA-BB817FF7BF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295FF124-12AB-9124-7C03-6C186A7BFEE1}"/>
              </a:ext>
            </a:extLst>
          </p:cNvPr>
          <p:cNvSpPr>
            <a:spLocks noGrp="1"/>
          </p:cNvSpPr>
          <p:nvPr>
            <p:ph type="title"/>
          </p:nvPr>
        </p:nvSpPr>
        <p:spPr>
          <a:xfrm>
            <a:off x="7218030" y="804520"/>
            <a:ext cx="3520367" cy="1049235"/>
          </a:xfrm>
        </p:spPr>
        <p:txBody>
          <a:bodyPr>
            <a:normAutofit/>
          </a:bodyPr>
          <a:lstStyle/>
          <a:p>
            <a:r>
              <a:rPr lang="en-US" sz="3000" dirty="0"/>
              <a:t>Why do we need gen AI art </a:t>
            </a:r>
            <a:r>
              <a:rPr lang="en-US" sz="3000" dirty="0" err="1"/>
              <a:t>tooLs</a:t>
            </a:r>
            <a:r>
              <a:rPr lang="en-US" sz="3000" dirty="0"/>
              <a:t>?</a:t>
            </a:r>
          </a:p>
        </p:txBody>
      </p:sp>
      <p:sp>
        <p:nvSpPr>
          <p:cNvPr id="13" name="Rectangle 12">
            <a:extLst>
              <a:ext uri="{FF2B5EF4-FFF2-40B4-BE49-F238E27FC236}">
                <a16:creationId xmlns:a16="http://schemas.microsoft.com/office/drawing/2014/main" id="{A1084370-0E70-4003-9787-3490FCC20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5" name="Group 14">
            <a:extLst>
              <a:ext uri="{FF2B5EF4-FFF2-40B4-BE49-F238E27FC236}">
                <a16:creationId xmlns:a16="http://schemas.microsoft.com/office/drawing/2014/main" id="{2B7C66D2-22E8-4E8F-829B-050BFA7C86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7" y="482171"/>
            <a:ext cx="6104331" cy="5149101"/>
            <a:chOff x="7463259" y="583365"/>
            <a:chExt cx="6104330" cy="5181928"/>
          </a:xfrm>
        </p:grpSpPr>
        <p:sp>
          <p:nvSpPr>
            <p:cNvPr id="16" name="Rectangle 15">
              <a:extLst>
                <a:ext uri="{FF2B5EF4-FFF2-40B4-BE49-F238E27FC236}">
                  <a16:creationId xmlns:a16="http://schemas.microsoft.com/office/drawing/2014/main" id="{F0B78D6F-1F61-4DBB-8F5A-934BB850D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610433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3EA261D-1F8C-4BE5-8586-3C1CC5CE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5471354"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Picture 3" descr="A screenshot of a computer&#10;&#10;Description automatically generated">
            <a:extLst>
              <a:ext uri="{FF2B5EF4-FFF2-40B4-BE49-F238E27FC236}">
                <a16:creationId xmlns:a16="http://schemas.microsoft.com/office/drawing/2014/main" id="{BC91E712-6C87-3567-DA80-AE996760B2D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71223" y="1116345"/>
            <a:ext cx="4825148" cy="3866172"/>
          </a:xfrm>
          <a:prstGeom prst="rect">
            <a:avLst/>
          </a:prstGeom>
        </p:spPr>
      </p:pic>
      <p:sp>
        <p:nvSpPr>
          <p:cNvPr id="3" name="Content Placeholder 2">
            <a:extLst>
              <a:ext uri="{FF2B5EF4-FFF2-40B4-BE49-F238E27FC236}">
                <a16:creationId xmlns:a16="http://schemas.microsoft.com/office/drawing/2014/main" id="{0AFA7791-2724-DEE1-093A-9574444F63AC}"/>
              </a:ext>
            </a:extLst>
          </p:cNvPr>
          <p:cNvSpPr>
            <a:spLocks noGrp="1"/>
          </p:cNvSpPr>
          <p:nvPr>
            <p:ph idx="1"/>
          </p:nvPr>
        </p:nvSpPr>
        <p:spPr>
          <a:xfrm>
            <a:off x="7218029" y="2015732"/>
            <a:ext cx="4341734" cy="3450613"/>
          </a:xfrm>
        </p:spPr>
        <p:txBody>
          <a:bodyPr>
            <a:normAutofit fontScale="92500" lnSpcReduction="10000"/>
          </a:bodyPr>
          <a:lstStyle/>
          <a:p>
            <a:r>
              <a:rPr lang="en-US" sz="2400" dirty="0"/>
              <a:t>In the past it is expensive and time-consuming to create graphs for illustration.</a:t>
            </a:r>
          </a:p>
          <a:p>
            <a:r>
              <a:rPr lang="en-US" sz="2400" dirty="0"/>
              <a:t>Although you can use online pictures, you take the risk of copyright infringement.</a:t>
            </a:r>
          </a:p>
          <a:p>
            <a:r>
              <a:rPr lang="en-US" sz="2400" dirty="0"/>
              <a:t>The same stock image is used by others. No uniqueness. </a:t>
            </a:r>
          </a:p>
          <a:p>
            <a:endParaRPr lang="en-US" dirty="0"/>
          </a:p>
        </p:txBody>
      </p:sp>
      <p:pic>
        <p:nvPicPr>
          <p:cNvPr id="19" name="Picture 18">
            <a:extLst>
              <a:ext uri="{FF2B5EF4-FFF2-40B4-BE49-F238E27FC236}">
                <a16:creationId xmlns:a16="http://schemas.microsoft.com/office/drawing/2014/main" id="{3635D2BC-4EDA-4A3E-83BF-035608099BD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screen">
            <a:extLst>
              <a:ext uri="{28A0092B-C50C-407E-A947-70E740481C1C}">
                <a14:useLocalDpi xmlns:a14="http://schemas.microsoft.com/office/drawing/2010/main"/>
              </a:ext>
            </a:extLst>
          </a:blip>
          <a:srcRect b="-1562"/>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A3C86EB9-7FA9-42F7-B348-A7FD17436A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8055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8C6CD-66C7-3196-2C93-EE53D90F14DF}"/>
              </a:ext>
            </a:extLst>
          </p:cNvPr>
          <p:cNvSpPr>
            <a:spLocks noGrp="1"/>
          </p:cNvSpPr>
          <p:nvPr>
            <p:ph type="title"/>
          </p:nvPr>
        </p:nvSpPr>
        <p:spPr/>
        <p:txBody>
          <a:bodyPr/>
          <a:lstStyle/>
          <a:p>
            <a:r>
              <a:rPr lang="en-US" dirty="0"/>
              <a:t>Why do we need gen AI art tools?</a:t>
            </a:r>
          </a:p>
        </p:txBody>
      </p:sp>
      <p:sp>
        <p:nvSpPr>
          <p:cNvPr id="3" name="Content Placeholder 2">
            <a:extLst>
              <a:ext uri="{FF2B5EF4-FFF2-40B4-BE49-F238E27FC236}">
                <a16:creationId xmlns:a16="http://schemas.microsoft.com/office/drawing/2014/main" id="{AB252609-606F-3B4D-1AD4-F36DDDE5C36E}"/>
              </a:ext>
            </a:extLst>
          </p:cNvPr>
          <p:cNvSpPr>
            <a:spLocks noGrp="1"/>
          </p:cNvSpPr>
          <p:nvPr>
            <p:ph idx="1"/>
          </p:nvPr>
        </p:nvSpPr>
        <p:spPr>
          <a:xfrm>
            <a:off x="1451579" y="2015732"/>
            <a:ext cx="4644421" cy="3450613"/>
          </a:xfrm>
        </p:spPr>
        <p:txBody>
          <a:bodyPr>
            <a:normAutofit/>
          </a:bodyPr>
          <a:lstStyle/>
          <a:p>
            <a:r>
              <a:rPr lang="en-US" sz="2400" dirty="0"/>
              <a:t>I use these tools for both my PowerPoint slides and video lectures. </a:t>
            </a:r>
          </a:p>
          <a:p>
            <a:r>
              <a:rPr lang="en-US" sz="2400" dirty="0"/>
              <a:t>In gen AI video lectures, I can upload my own media to the video clip, including the images created in gen AI art tools.</a:t>
            </a:r>
          </a:p>
        </p:txBody>
      </p:sp>
      <p:pic>
        <p:nvPicPr>
          <p:cNvPr id="4" name="Picture 3">
            <a:hlinkClick r:id="rId2"/>
            <a:extLst>
              <a:ext uri="{FF2B5EF4-FFF2-40B4-BE49-F238E27FC236}">
                <a16:creationId xmlns:a16="http://schemas.microsoft.com/office/drawing/2014/main" id="{A42FBAD4-6173-7F67-2B47-D508BB0C04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30955" y="2160152"/>
            <a:ext cx="5569459" cy="3161772"/>
          </a:xfrm>
          <a:prstGeom prst="rect">
            <a:avLst/>
          </a:prstGeom>
        </p:spPr>
      </p:pic>
    </p:spTree>
    <p:extLst>
      <p:ext uri="{BB962C8B-B14F-4D97-AF65-F5344CB8AC3E}">
        <p14:creationId xmlns:p14="http://schemas.microsoft.com/office/powerpoint/2010/main" val="208220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959A0-F16D-19A8-977F-A995842136A7}"/>
              </a:ext>
            </a:extLst>
          </p:cNvPr>
          <p:cNvSpPr>
            <a:spLocks noGrp="1"/>
          </p:cNvSpPr>
          <p:nvPr>
            <p:ph type="title"/>
          </p:nvPr>
        </p:nvSpPr>
        <p:spPr>
          <a:xfrm>
            <a:off x="8376557" y="804519"/>
            <a:ext cx="2678297" cy="1049235"/>
          </a:xfrm>
        </p:spPr>
        <p:txBody>
          <a:bodyPr>
            <a:normAutofit/>
          </a:bodyPr>
          <a:lstStyle/>
          <a:p>
            <a:r>
              <a:rPr lang="en-US" sz="2800" dirty="0"/>
              <a:t>Most popular</a:t>
            </a:r>
          </a:p>
        </p:txBody>
      </p:sp>
      <p:sp>
        <p:nvSpPr>
          <p:cNvPr id="3" name="Content Placeholder 2">
            <a:extLst>
              <a:ext uri="{FF2B5EF4-FFF2-40B4-BE49-F238E27FC236}">
                <a16:creationId xmlns:a16="http://schemas.microsoft.com/office/drawing/2014/main" id="{117B7D74-0F86-53C1-B929-1FFFA734C8C6}"/>
              </a:ext>
            </a:extLst>
          </p:cNvPr>
          <p:cNvSpPr>
            <a:spLocks noGrp="1"/>
          </p:cNvSpPr>
          <p:nvPr>
            <p:ph idx="1"/>
          </p:nvPr>
        </p:nvSpPr>
        <p:spPr>
          <a:xfrm>
            <a:off x="8376557" y="2015732"/>
            <a:ext cx="2678297" cy="3450613"/>
          </a:xfrm>
        </p:spPr>
        <p:txBody>
          <a:bodyPr>
            <a:normAutofit/>
          </a:bodyPr>
          <a:lstStyle/>
          <a:p>
            <a:pPr marL="0" indent="0">
              <a:buNone/>
            </a:pPr>
            <a:r>
              <a:rPr lang="en-US" sz="2800" dirty="0"/>
              <a:t>By Market Share</a:t>
            </a:r>
          </a:p>
          <a:p>
            <a:pPr marL="514350" indent="-514350">
              <a:buFont typeface="+mj-lt"/>
              <a:buAutoNum type="arabicPeriod"/>
            </a:pPr>
            <a:r>
              <a:rPr lang="en-US" sz="2800" dirty="0"/>
              <a:t>Midjourney</a:t>
            </a:r>
          </a:p>
          <a:p>
            <a:pPr marL="514350" indent="-514350">
              <a:buFont typeface="+mj-lt"/>
              <a:buAutoNum type="arabicPeriod"/>
            </a:pPr>
            <a:r>
              <a:rPr lang="en-US" sz="2800" dirty="0"/>
              <a:t>DALL.E</a:t>
            </a:r>
          </a:p>
          <a:p>
            <a:pPr marL="514350" indent="-514350">
              <a:buFont typeface="+mj-lt"/>
              <a:buAutoNum type="arabicPeriod"/>
            </a:pPr>
            <a:r>
              <a:rPr lang="en-US" sz="2800" dirty="0" err="1"/>
              <a:t>NightCafe</a:t>
            </a:r>
            <a:endParaRPr lang="en-US" sz="2800" dirty="0"/>
          </a:p>
        </p:txBody>
      </p:sp>
      <p:pic>
        <p:nvPicPr>
          <p:cNvPr id="4" name="Picture 3">
            <a:extLst>
              <a:ext uri="{FF2B5EF4-FFF2-40B4-BE49-F238E27FC236}">
                <a16:creationId xmlns:a16="http://schemas.microsoft.com/office/drawing/2014/main" id="{394BEA4D-A860-D31A-BABF-0D3A02831D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076" y="428051"/>
            <a:ext cx="7772400" cy="5479656"/>
          </a:xfrm>
          <a:prstGeom prst="rect">
            <a:avLst/>
          </a:prstGeom>
        </p:spPr>
      </p:pic>
    </p:spTree>
    <p:extLst>
      <p:ext uri="{BB962C8B-B14F-4D97-AF65-F5344CB8AC3E}">
        <p14:creationId xmlns:p14="http://schemas.microsoft.com/office/powerpoint/2010/main" val="2926655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185AD-43F7-076E-0CD3-22914DCCCA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581A81-6CDD-6AE6-AA3A-77CFDAF44B8E}"/>
              </a:ext>
            </a:extLst>
          </p:cNvPr>
          <p:cNvSpPr>
            <a:spLocks noGrp="1"/>
          </p:cNvSpPr>
          <p:nvPr>
            <p:ph type="title"/>
          </p:nvPr>
        </p:nvSpPr>
        <p:spPr>
          <a:xfrm>
            <a:off x="8376557" y="804519"/>
            <a:ext cx="2678297" cy="1049235"/>
          </a:xfrm>
        </p:spPr>
        <p:txBody>
          <a:bodyPr/>
          <a:lstStyle/>
          <a:p>
            <a:r>
              <a:rPr lang="en-US" dirty="0"/>
              <a:t>Most popular</a:t>
            </a:r>
          </a:p>
        </p:txBody>
      </p:sp>
      <p:sp>
        <p:nvSpPr>
          <p:cNvPr id="3" name="Content Placeholder 2">
            <a:extLst>
              <a:ext uri="{FF2B5EF4-FFF2-40B4-BE49-F238E27FC236}">
                <a16:creationId xmlns:a16="http://schemas.microsoft.com/office/drawing/2014/main" id="{D3B5C40C-872C-6CBA-3649-5E828D9C0E07}"/>
              </a:ext>
            </a:extLst>
          </p:cNvPr>
          <p:cNvSpPr>
            <a:spLocks noGrp="1"/>
          </p:cNvSpPr>
          <p:nvPr>
            <p:ph idx="1"/>
          </p:nvPr>
        </p:nvSpPr>
        <p:spPr>
          <a:xfrm>
            <a:off x="8376557" y="2015732"/>
            <a:ext cx="3336472" cy="3450613"/>
          </a:xfrm>
        </p:spPr>
        <p:txBody>
          <a:bodyPr>
            <a:normAutofit/>
          </a:bodyPr>
          <a:lstStyle/>
          <a:p>
            <a:pPr marL="0" indent="0">
              <a:buNone/>
            </a:pPr>
            <a:r>
              <a:rPr lang="en-US" sz="2800" dirty="0"/>
              <a:t>By images created</a:t>
            </a:r>
          </a:p>
          <a:p>
            <a:pPr marL="514350" indent="-514350">
              <a:buFont typeface="+mj-lt"/>
              <a:buAutoNum type="arabicPeriod"/>
            </a:pPr>
            <a:r>
              <a:rPr lang="en-US" sz="2800" dirty="0"/>
              <a:t>Stable Diffusion</a:t>
            </a:r>
          </a:p>
          <a:p>
            <a:pPr marL="514350" indent="-514350">
              <a:buFont typeface="+mj-lt"/>
              <a:buAutoNum type="arabicPeriod"/>
            </a:pPr>
            <a:r>
              <a:rPr lang="en-US" sz="2800" dirty="0"/>
              <a:t>Adobe Firefly</a:t>
            </a:r>
          </a:p>
          <a:p>
            <a:pPr marL="514350" indent="-514350">
              <a:buFont typeface="+mj-lt"/>
              <a:buAutoNum type="arabicPeriod"/>
            </a:pPr>
            <a:r>
              <a:rPr lang="en-US" sz="2800" dirty="0" err="1"/>
              <a:t>Midjoruney</a:t>
            </a:r>
            <a:endParaRPr lang="en-US" sz="2800" dirty="0"/>
          </a:p>
          <a:p>
            <a:pPr marL="514350" indent="-514350">
              <a:buFont typeface="+mj-lt"/>
              <a:buAutoNum type="arabicPeriod"/>
            </a:pPr>
            <a:r>
              <a:rPr lang="en-US" sz="2800" dirty="0"/>
              <a:t>DALL.E</a:t>
            </a:r>
          </a:p>
        </p:txBody>
      </p:sp>
      <p:pic>
        <p:nvPicPr>
          <p:cNvPr id="5" name="Picture 4">
            <a:extLst>
              <a:ext uri="{FF2B5EF4-FFF2-40B4-BE49-F238E27FC236}">
                <a16:creationId xmlns:a16="http://schemas.microsoft.com/office/drawing/2014/main" id="{CB704BFD-56FB-0434-5E43-AF6E9A2DE9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8971" y="470355"/>
            <a:ext cx="7772400" cy="4995990"/>
          </a:xfrm>
          <a:prstGeom prst="rect">
            <a:avLst/>
          </a:prstGeom>
        </p:spPr>
      </p:pic>
      <p:sp>
        <p:nvSpPr>
          <p:cNvPr id="6" name="TextBox 5">
            <a:extLst>
              <a:ext uri="{FF2B5EF4-FFF2-40B4-BE49-F238E27FC236}">
                <a16:creationId xmlns:a16="http://schemas.microsoft.com/office/drawing/2014/main" id="{BC5717BA-80AD-32A3-0E12-49C9D22426E3}"/>
              </a:ext>
            </a:extLst>
          </p:cNvPr>
          <p:cNvSpPr txBox="1"/>
          <p:nvPr/>
        </p:nvSpPr>
        <p:spPr>
          <a:xfrm>
            <a:off x="1673087" y="5573404"/>
            <a:ext cx="6102626" cy="369332"/>
          </a:xfrm>
          <a:prstGeom prst="rect">
            <a:avLst/>
          </a:prstGeom>
          <a:noFill/>
        </p:spPr>
        <p:txBody>
          <a:bodyPr wrap="square">
            <a:spAutoFit/>
          </a:bodyPr>
          <a:lstStyle/>
          <a:p>
            <a:r>
              <a:rPr lang="en-US" dirty="0"/>
              <a:t>Source: https://</a:t>
            </a:r>
            <a:r>
              <a:rPr lang="en-US" dirty="0" err="1"/>
              <a:t>www.aiprm.com</a:t>
            </a:r>
            <a:r>
              <a:rPr lang="en-US" dirty="0"/>
              <a:t>/ai-art-statistics/</a:t>
            </a:r>
          </a:p>
        </p:txBody>
      </p:sp>
    </p:spTree>
    <p:extLst>
      <p:ext uri="{BB962C8B-B14F-4D97-AF65-F5344CB8AC3E}">
        <p14:creationId xmlns:p14="http://schemas.microsoft.com/office/powerpoint/2010/main" val="1165545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BFAF6-4070-4306-5FFD-1E6EB8D17FEA}"/>
              </a:ext>
            </a:extLst>
          </p:cNvPr>
          <p:cNvSpPr>
            <a:spLocks noGrp="1"/>
          </p:cNvSpPr>
          <p:nvPr>
            <p:ph type="title"/>
          </p:nvPr>
        </p:nvSpPr>
        <p:spPr>
          <a:xfrm>
            <a:off x="7964557" y="804519"/>
            <a:ext cx="3090297" cy="1049235"/>
          </a:xfrm>
        </p:spPr>
        <p:txBody>
          <a:bodyPr/>
          <a:lstStyle/>
          <a:p>
            <a:r>
              <a:rPr lang="en-US" dirty="0"/>
              <a:t>Quality</a:t>
            </a:r>
          </a:p>
        </p:txBody>
      </p:sp>
      <p:sp>
        <p:nvSpPr>
          <p:cNvPr id="3" name="Content Placeholder 2">
            <a:extLst>
              <a:ext uri="{FF2B5EF4-FFF2-40B4-BE49-F238E27FC236}">
                <a16:creationId xmlns:a16="http://schemas.microsoft.com/office/drawing/2014/main" id="{39FEC3C9-08F4-FC76-1CBC-404A266C57F5}"/>
              </a:ext>
            </a:extLst>
          </p:cNvPr>
          <p:cNvSpPr>
            <a:spLocks noGrp="1"/>
          </p:cNvSpPr>
          <p:nvPr>
            <p:ph idx="1"/>
          </p:nvPr>
        </p:nvSpPr>
        <p:spPr>
          <a:xfrm>
            <a:off x="7421217" y="2015732"/>
            <a:ext cx="3633637" cy="3450613"/>
          </a:xfrm>
        </p:spPr>
        <p:txBody>
          <a:bodyPr>
            <a:normAutofit/>
          </a:bodyPr>
          <a:lstStyle/>
          <a:p>
            <a:r>
              <a:rPr lang="en-US" sz="2800" dirty="0"/>
              <a:t>FLUX 1.1</a:t>
            </a:r>
          </a:p>
          <a:p>
            <a:r>
              <a:rPr lang="en-US" sz="2800" dirty="0"/>
              <a:t>Ideogram V2</a:t>
            </a:r>
          </a:p>
          <a:p>
            <a:r>
              <a:rPr lang="en-US" sz="2800" dirty="0"/>
              <a:t>Midjourney V6.1</a:t>
            </a:r>
          </a:p>
        </p:txBody>
      </p:sp>
      <p:pic>
        <p:nvPicPr>
          <p:cNvPr id="4" name="Picture 3">
            <a:extLst>
              <a:ext uri="{FF2B5EF4-FFF2-40B4-BE49-F238E27FC236}">
                <a16:creationId xmlns:a16="http://schemas.microsoft.com/office/drawing/2014/main" id="{8B326A4A-10BF-5A72-0A3F-32EA19FF1E60}"/>
              </a:ext>
            </a:extLst>
          </p:cNvPr>
          <p:cNvPicPr>
            <a:picLocks noChangeAspect="1"/>
          </p:cNvPicPr>
          <p:nvPr/>
        </p:nvPicPr>
        <p:blipFill>
          <a:blip r:embed="rId2"/>
          <a:stretch>
            <a:fillRect/>
          </a:stretch>
        </p:blipFill>
        <p:spPr>
          <a:xfrm>
            <a:off x="660124" y="804519"/>
            <a:ext cx="6593154" cy="4661826"/>
          </a:xfrm>
          <a:prstGeom prst="rect">
            <a:avLst/>
          </a:prstGeom>
        </p:spPr>
      </p:pic>
    </p:spTree>
    <p:extLst>
      <p:ext uri="{BB962C8B-B14F-4D97-AF65-F5344CB8AC3E}">
        <p14:creationId xmlns:p14="http://schemas.microsoft.com/office/powerpoint/2010/main" val="2265133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2ED68-F200-FF11-0D7B-AD89DF321F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CD8670-6B7D-2B34-3007-6BCA3D2D27FE}"/>
              </a:ext>
            </a:extLst>
          </p:cNvPr>
          <p:cNvSpPr>
            <a:spLocks noGrp="1"/>
          </p:cNvSpPr>
          <p:nvPr>
            <p:ph type="title"/>
          </p:nvPr>
        </p:nvSpPr>
        <p:spPr>
          <a:xfrm>
            <a:off x="7633252" y="804520"/>
            <a:ext cx="3763618" cy="772490"/>
          </a:xfrm>
        </p:spPr>
        <p:txBody>
          <a:bodyPr/>
          <a:lstStyle/>
          <a:p>
            <a:r>
              <a:rPr lang="en-US" dirty="0"/>
              <a:t>Generation time</a:t>
            </a:r>
          </a:p>
        </p:txBody>
      </p:sp>
      <p:sp>
        <p:nvSpPr>
          <p:cNvPr id="3" name="Content Placeholder 2">
            <a:extLst>
              <a:ext uri="{FF2B5EF4-FFF2-40B4-BE49-F238E27FC236}">
                <a16:creationId xmlns:a16="http://schemas.microsoft.com/office/drawing/2014/main" id="{328E1431-8C37-E076-09CA-1C848557FFC6}"/>
              </a:ext>
            </a:extLst>
          </p:cNvPr>
          <p:cNvSpPr>
            <a:spLocks noGrp="1"/>
          </p:cNvSpPr>
          <p:nvPr>
            <p:ph idx="1"/>
          </p:nvPr>
        </p:nvSpPr>
        <p:spPr>
          <a:xfrm>
            <a:off x="7421217" y="2015732"/>
            <a:ext cx="3633637" cy="3450613"/>
          </a:xfrm>
        </p:spPr>
        <p:txBody>
          <a:bodyPr>
            <a:normAutofit/>
          </a:bodyPr>
          <a:lstStyle/>
          <a:p>
            <a:r>
              <a:rPr lang="en-US" sz="2800" dirty="0"/>
              <a:t>FLUX 1.1</a:t>
            </a:r>
          </a:p>
          <a:p>
            <a:r>
              <a:rPr lang="en-US" sz="2800" dirty="0"/>
              <a:t>Stable Diffusion 1.0</a:t>
            </a:r>
          </a:p>
          <a:p>
            <a:r>
              <a:rPr lang="en-US" sz="2800" dirty="0"/>
              <a:t>SD 3</a:t>
            </a:r>
          </a:p>
        </p:txBody>
      </p:sp>
      <p:pic>
        <p:nvPicPr>
          <p:cNvPr id="5" name="Picture 4">
            <a:extLst>
              <a:ext uri="{FF2B5EF4-FFF2-40B4-BE49-F238E27FC236}">
                <a16:creationId xmlns:a16="http://schemas.microsoft.com/office/drawing/2014/main" id="{75061EC6-70A0-68C9-CE28-4C9DCE4913D3}"/>
              </a:ext>
            </a:extLst>
          </p:cNvPr>
          <p:cNvPicPr>
            <a:picLocks noChangeAspect="1"/>
          </p:cNvPicPr>
          <p:nvPr/>
        </p:nvPicPr>
        <p:blipFill>
          <a:blip r:embed="rId2"/>
          <a:stretch>
            <a:fillRect/>
          </a:stretch>
        </p:blipFill>
        <p:spPr>
          <a:xfrm>
            <a:off x="701773" y="990974"/>
            <a:ext cx="6582789" cy="4641199"/>
          </a:xfrm>
          <a:prstGeom prst="rect">
            <a:avLst/>
          </a:prstGeom>
        </p:spPr>
      </p:pic>
    </p:spTree>
    <p:extLst>
      <p:ext uri="{BB962C8B-B14F-4D97-AF65-F5344CB8AC3E}">
        <p14:creationId xmlns:p14="http://schemas.microsoft.com/office/powerpoint/2010/main" val="2118944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F3756-0245-C376-51C4-FD609BDBE0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37C704-8B0B-EAA2-133D-313308218E2B}"/>
              </a:ext>
            </a:extLst>
          </p:cNvPr>
          <p:cNvSpPr>
            <a:spLocks noGrp="1"/>
          </p:cNvSpPr>
          <p:nvPr>
            <p:ph type="title"/>
          </p:nvPr>
        </p:nvSpPr>
        <p:spPr>
          <a:xfrm>
            <a:off x="7919357" y="804519"/>
            <a:ext cx="3135497" cy="1049235"/>
          </a:xfrm>
        </p:spPr>
        <p:txBody>
          <a:bodyPr/>
          <a:lstStyle/>
          <a:p>
            <a:r>
              <a:rPr lang="en-US" dirty="0"/>
              <a:t>Price-performance</a:t>
            </a:r>
          </a:p>
        </p:txBody>
      </p:sp>
      <p:sp>
        <p:nvSpPr>
          <p:cNvPr id="3" name="Content Placeholder 2">
            <a:extLst>
              <a:ext uri="{FF2B5EF4-FFF2-40B4-BE49-F238E27FC236}">
                <a16:creationId xmlns:a16="http://schemas.microsoft.com/office/drawing/2014/main" id="{1A00F824-B917-063A-863A-066A2224940D}"/>
              </a:ext>
            </a:extLst>
          </p:cNvPr>
          <p:cNvSpPr>
            <a:spLocks noGrp="1"/>
          </p:cNvSpPr>
          <p:nvPr>
            <p:ph idx="1"/>
          </p:nvPr>
        </p:nvSpPr>
        <p:spPr>
          <a:xfrm>
            <a:off x="7919357" y="2015732"/>
            <a:ext cx="3135497" cy="3450613"/>
          </a:xfrm>
        </p:spPr>
        <p:txBody>
          <a:bodyPr>
            <a:normAutofit/>
          </a:bodyPr>
          <a:lstStyle/>
          <a:p>
            <a:r>
              <a:rPr lang="en-US" sz="2800" dirty="0"/>
              <a:t>Playground</a:t>
            </a:r>
          </a:p>
          <a:p>
            <a:r>
              <a:rPr lang="en-US" sz="2800" dirty="0"/>
              <a:t>FLUX 1</a:t>
            </a:r>
          </a:p>
          <a:p>
            <a:r>
              <a:rPr lang="en-US" sz="2800" dirty="0"/>
              <a:t>Stable Diffusion 1</a:t>
            </a:r>
          </a:p>
        </p:txBody>
      </p:sp>
      <p:pic>
        <p:nvPicPr>
          <p:cNvPr id="4" name="Picture 3">
            <a:extLst>
              <a:ext uri="{FF2B5EF4-FFF2-40B4-BE49-F238E27FC236}">
                <a16:creationId xmlns:a16="http://schemas.microsoft.com/office/drawing/2014/main" id="{FDAAF22B-74F6-4545-7112-77849C99A601}"/>
              </a:ext>
            </a:extLst>
          </p:cNvPr>
          <p:cNvPicPr>
            <a:picLocks noChangeAspect="1"/>
          </p:cNvPicPr>
          <p:nvPr/>
        </p:nvPicPr>
        <p:blipFill>
          <a:blip r:embed="rId2"/>
          <a:stretch>
            <a:fillRect/>
          </a:stretch>
        </p:blipFill>
        <p:spPr>
          <a:xfrm>
            <a:off x="749213" y="804518"/>
            <a:ext cx="6907622" cy="4814403"/>
          </a:xfrm>
          <a:prstGeom prst="rect">
            <a:avLst/>
          </a:prstGeom>
        </p:spPr>
      </p:pic>
    </p:spTree>
    <p:extLst>
      <p:ext uri="{BB962C8B-B14F-4D97-AF65-F5344CB8AC3E}">
        <p14:creationId xmlns:p14="http://schemas.microsoft.com/office/powerpoint/2010/main" val="474094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4097C-8EAD-52F6-B1D5-70B21E43A9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8E7BF0-E7AA-8C25-65E7-E790CF99FC43}"/>
              </a:ext>
            </a:extLst>
          </p:cNvPr>
          <p:cNvSpPr>
            <a:spLocks noGrp="1"/>
          </p:cNvSpPr>
          <p:nvPr>
            <p:ph type="title"/>
          </p:nvPr>
        </p:nvSpPr>
        <p:spPr/>
        <p:txBody>
          <a:bodyPr/>
          <a:lstStyle/>
          <a:p>
            <a:r>
              <a:rPr lang="en-US" dirty="0"/>
              <a:t>Quality * price</a:t>
            </a:r>
          </a:p>
        </p:txBody>
      </p:sp>
      <p:sp>
        <p:nvSpPr>
          <p:cNvPr id="3" name="Content Placeholder 2">
            <a:extLst>
              <a:ext uri="{FF2B5EF4-FFF2-40B4-BE49-F238E27FC236}">
                <a16:creationId xmlns:a16="http://schemas.microsoft.com/office/drawing/2014/main" id="{792620A8-FBFA-6DF8-55B0-2B9339604F54}"/>
              </a:ext>
            </a:extLst>
          </p:cNvPr>
          <p:cNvSpPr>
            <a:spLocks noGrp="1"/>
          </p:cNvSpPr>
          <p:nvPr>
            <p:ph idx="1"/>
          </p:nvPr>
        </p:nvSpPr>
        <p:spPr>
          <a:xfrm>
            <a:off x="7919357" y="2015732"/>
            <a:ext cx="3135497" cy="3450613"/>
          </a:xfrm>
        </p:spPr>
        <p:txBody>
          <a:bodyPr>
            <a:normAutofit/>
          </a:bodyPr>
          <a:lstStyle/>
          <a:p>
            <a:endParaRPr lang="en-US" sz="2800" dirty="0"/>
          </a:p>
        </p:txBody>
      </p:sp>
      <p:pic>
        <p:nvPicPr>
          <p:cNvPr id="5" name="Picture 4">
            <a:extLst>
              <a:ext uri="{FF2B5EF4-FFF2-40B4-BE49-F238E27FC236}">
                <a16:creationId xmlns:a16="http://schemas.microsoft.com/office/drawing/2014/main" id="{C7A94CFF-AEF9-177C-9792-D2E924CE6C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1578" y="2015732"/>
            <a:ext cx="9647219" cy="3731925"/>
          </a:xfrm>
          <a:prstGeom prst="rect">
            <a:avLst/>
          </a:prstGeom>
        </p:spPr>
      </p:pic>
    </p:spTree>
    <p:extLst>
      <p:ext uri="{BB962C8B-B14F-4D97-AF65-F5344CB8AC3E}">
        <p14:creationId xmlns:p14="http://schemas.microsoft.com/office/powerpoint/2010/main" val="557685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930CF-A548-6A95-B4B1-15C6D0153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EBCF3F-26FF-8D8F-46BD-5AFE9B62F036}"/>
              </a:ext>
            </a:extLst>
          </p:cNvPr>
          <p:cNvSpPr>
            <a:spLocks noGrp="1"/>
          </p:cNvSpPr>
          <p:nvPr>
            <p:ph type="title"/>
          </p:nvPr>
        </p:nvSpPr>
        <p:spPr/>
        <p:txBody>
          <a:bodyPr/>
          <a:lstStyle/>
          <a:p>
            <a:r>
              <a:rPr lang="en-US" dirty="0"/>
              <a:t>Quality * generation time</a:t>
            </a:r>
          </a:p>
        </p:txBody>
      </p:sp>
      <p:sp>
        <p:nvSpPr>
          <p:cNvPr id="3" name="Content Placeholder 2">
            <a:extLst>
              <a:ext uri="{FF2B5EF4-FFF2-40B4-BE49-F238E27FC236}">
                <a16:creationId xmlns:a16="http://schemas.microsoft.com/office/drawing/2014/main" id="{3E97205D-199E-4603-E6C9-9198D865E191}"/>
              </a:ext>
            </a:extLst>
          </p:cNvPr>
          <p:cNvSpPr>
            <a:spLocks noGrp="1"/>
          </p:cNvSpPr>
          <p:nvPr>
            <p:ph idx="1"/>
          </p:nvPr>
        </p:nvSpPr>
        <p:spPr>
          <a:xfrm>
            <a:off x="7919357" y="2015732"/>
            <a:ext cx="3135497" cy="3450613"/>
          </a:xfrm>
        </p:spPr>
        <p:txBody>
          <a:bodyPr>
            <a:normAutofit/>
          </a:bodyPr>
          <a:lstStyle/>
          <a:p>
            <a:endParaRPr lang="en-US" sz="2800" dirty="0"/>
          </a:p>
        </p:txBody>
      </p:sp>
      <p:pic>
        <p:nvPicPr>
          <p:cNvPr id="4" name="Picture 3">
            <a:extLst>
              <a:ext uri="{FF2B5EF4-FFF2-40B4-BE49-F238E27FC236}">
                <a16:creationId xmlns:a16="http://schemas.microsoft.com/office/drawing/2014/main" id="{20BB0B2F-2A93-237D-7AC6-36ABFAD4E0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1578" y="2015731"/>
            <a:ext cx="9720973" cy="3780911"/>
          </a:xfrm>
          <a:prstGeom prst="rect">
            <a:avLst/>
          </a:prstGeom>
        </p:spPr>
      </p:pic>
    </p:spTree>
    <p:extLst>
      <p:ext uri="{BB962C8B-B14F-4D97-AF65-F5344CB8AC3E}">
        <p14:creationId xmlns:p14="http://schemas.microsoft.com/office/powerpoint/2010/main" val="2649779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F60AD-B9C3-1AAA-7476-50420BCE2C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775B74-23A7-C969-05DB-78F25EA8427D}"/>
              </a:ext>
            </a:extLst>
          </p:cNvPr>
          <p:cNvSpPr>
            <a:spLocks noGrp="1"/>
          </p:cNvSpPr>
          <p:nvPr>
            <p:ph type="title"/>
          </p:nvPr>
        </p:nvSpPr>
        <p:spPr/>
        <p:txBody>
          <a:bodyPr/>
          <a:lstStyle/>
          <a:p>
            <a:r>
              <a:rPr lang="en-US" dirty="0"/>
              <a:t>generation time * price</a:t>
            </a:r>
          </a:p>
        </p:txBody>
      </p:sp>
      <p:sp>
        <p:nvSpPr>
          <p:cNvPr id="3" name="Content Placeholder 2">
            <a:extLst>
              <a:ext uri="{FF2B5EF4-FFF2-40B4-BE49-F238E27FC236}">
                <a16:creationId xmlns:a16="http://schemas.microsoft.com/office/drawing/2014/main" id="{F5A21B8C-A29F-6230-0136-A26A6B10FA8C}"/>
              </a:ext>
            </a:extLst>
          </p:cNvPr>
          <p:cNvSpPr>
            <a:spLocks noGrp="1"/>
          </p:cNvSpPr>
          <p:nvPr>
            <p:ph idx="1"/>
          </p:nvPr>
        </p:nvSpPr>
        <p:spPr>
          <a:xfrm>
            <a:off x="7919357" y="2015732"/>
            <a:ext cx="3135497" cy="3450613"/>
          </a:xfrm>
        </p:spPr>
        <p:txBody>
          <a:bodyPr>
            <a:normAutofit/>
          </a:bodyPr>
          <a:lstStyle/>
          <a:p>
            <a:endParaRPr lang="en-US" sz="2800" dirty="0"/>
          </a:p>
        </p:txBody>
      </p:sp>
      <p:pic>
        <p:nvPicPr>
          <p:cNvPr id="5" name="Picture 4">
            <a:extLst>
              <a:ext uri="{FF2B5EF4-FFF2-40B4-BE49-F238E27FC236}">
                <a16:creationId xmlns:a16="http://schemas.microsoft.com/office/drawing/2014/main" id="{E4036481-F936-00A0-2E99-0552C331C98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1579" y="2047020"/>
            <a:ext cx="9412642" cy="3581303"/>
          </a:xfrm>
          <a:prstGeom prst="rect">
            <a:avLst/>
          </a:prstGeom>
        </p:spPr>
      </p:pic>
    </p:spTree>
    <p:extLst>
      <p:ext uri="{BB962C8B-B14F-4D97-AF65-F5344CB8AC3E}">
        <p14:creationId xmlns:p14="http://schemas.microsoft.com/office/powerpoint/2010/main" val="3763935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2AB6B2-D44A-D0D7-D4E5-D91175C3385D}"/>
              </a:ext>
            </a:extLst>
          </p:cNvPr>
          <p:cNvSpPr>
            <a:spLocks noGrp="1"/>
          </p:cNvSpPr>
          <p:nvPr>
            <p:ph type="title"/>
          </p:nvPr>
        </p:nvSpPr>
        <p:spPr>
          <a:xfrm>
            <a:off x="849683" y="1240076"/>
            <a:ext cx="2727813" cy="4584527"/>
          </a:xfrm>
        </p:spPr>
        <p:txBody>
          <a:bodyPr>
            <a:normAutofit/>
          </a:bodyPr>
          <a:lstStyle/>
          <a:p>
            <a:r>
              <a:rPr lang="en-US" dirty="0">
                <a:solidFill>
                  <a:srgbClr val="FFFFFF"/>
                </a:solidFill>
              </a:rPr>
              <a:t>Tensor art</a:t>
            </a:r>
          </a:p>
        </p:txBody>
      </p:sp>
      <p:sp>
        <p:nvSpPr>
          <p:cNvPr id="3" name="Content Placeholder 2">
            <a:extLst>
              <a:ext uri="{FF2B5EF4-FFF2-40B4-BE49-F238E27FC236}">
                <a16:creationId xmlns:a16="http://schemas.microsoft.com/office/drawing/2014/main" id="{86F3E281-5A05-5925-F132-BE90D9F2D2AC}"/>
              </a:ext>
            </a:extLst>
          </p:cNvPr>
          <p:cNvSpPr>
            <a:spLocks noGrp="1"/>
          </p:cNvSpPr>
          <p:nvPr>
            <p:ph idx="1"/>
          </p:nvPr>
        </p:nvSpPr>
        <p:spPr>
          <a:xfrm>
            <a:off x="4629024" y="699589"/>
            <a:ext cx="6996076" cy="4916465"/>
          </a:xfrm>
        </p:spPr>
        <p:txBody>
          <a:bodyPr anchor="t">
            <a:noAutofit/>
          </a:bodyPr>
          <a:lstStyle/>
          <a:p>
            <a:r>
              <a:rPr lang="en-US" sz="2800" dirty="0"/>
              <a:t>Pros</a:t>
            </a:r>
          </a:p>
          <a:p>
            <a:pPr lvl="1"/>
            <a:r>
              <a:rPr lang="en-US" sz="2400" dirty="0"/>
              <a:t>Many gen AI art tools prohibits using certain inappropriate words. If you force it, they might cancel your membership. </a:t>
            </a:r>
          </a:p>
          <a:p>
            <a:pPr lvl="1"/>
            <a:r>
              <a:rPr lang="en-US" sz="2400" dirty="0"/>
              <a:t>Some tools generate it but block the output. For example, Ideogram warns that the image “may not be safe.”</a:t>
            </a:r>
          </a:p>
          <a:p>
            <a:pPr lvl="1"/>
            <a:r>
              <a:rPr lang="en-US" sz="2400" dirty="0"/>
              <a:t>Tensor Art has no restrictions. If you are a professor of biology or medical science teaching human anatomy, or a professor of psychology teaching human sexuality, you may need certain explicit illustrations.</a:t>
            </a:r>
          </a:p>
        </p:txBody>
      </p:sp>
      <p:pic>
        <p:nvPicPr>
          <p:cNvPr id="1026" name="Picture 2">
            <a:extLst>
              <a:ext uri="{FF2B5EF4-FFF2-40B4-BE49-F238E27FC236}">
                <a16:creationId xmlns:a16="http://schemas.microsoft.com/office/drawing/2014/main" id="{61A10C4D-BA0B-FBD5-283C-F05CB67434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114" y="2727542"/>
            <a:ext cx="2890382" cy="2890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0741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1" name="Picture 10">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cstate="screen">
            <a:extLst>
              <a:ext uri="{28A0092B-C50C-407E-A947-70E740481C1C}">
                <a14:useLocalDpi xmlns:a14="http://schemas.microsoft.com/office/drawing/2010/main"/>
              </a:ext>
            </a:extLst>
          </a:blip>
          <a:srcRect b="-1562"/>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AFD3A440-BC7F-D7DE-AC6F-1E135488BA2F}"/>
              </a:ext>
            </a:extLst>
          </p:cNvPr>
          <p:cNvSpPr>
            <a:spLocks noGrp="1"/>
          </p:cNvSpPr>
          <p:nvPr>
            <p:ph type="title"/>
          </p:nvPr>
        </p:nvSpPr>
        <p:spPr>
          <a:xfrm>
            <a:off x="659301" y="1474969"/>
            <a:ext cx="2823919" cy="1868760"/>
          </a:xfrm>
        </p:spPr>
        <p:txBody>
          <a:bodyPr vert="horz" lIns="91440" tIns="45720" rIns="91440" bIns="0" rtlCol="0" anchor="b">
            <a:normAutofit/>
          </a:bodyPr>
          <a:lstStyle/>
          <a:p>
            <a:r>
              <a:rPr lang="en-US" sz="2800"/>
              <a:t>Tensor art: </a:t>
            </a:r>
            <a:br>
              <a:rPr lang="en-US" sz="2800"/>
            </a:br>
            <a:r>
              <a:rPr lang="en-US" sz="2800"/>
              <a:t>carry many different gen AI art tools</a:t>
            </a:r>
          </a:p>
        </p:txBody>
      </p:sp>
      <p:sp>
        <p:nvSpPr>
          <p:cNvPr id="3" name="Content Placeholder 4">
            <a:extLst>
              <a:ext uri="{FF2B5EF4-FFF2-40B4-BE49-F238E27FC236}">
                <a16:creationId xmlns:a16="http://schemas.microsoft.com/office/drawing/2014/main" id="{BF6ADDF9-47FC-E8B5-4FD3-BA1E6F2A335D}"/>
              </a:ext>
            </a:extLst>
          </p:cNvPr>
          <p:cNvSpPr txBox="1">
            <a:spLocks/>
          </p:cNvSpPr>
          <p:nvPr/>
        </p:nvSpPr>
        <p:spPr>
          <a:xfrm>
            <a:off x="659302" y="3531204"/>
            <a:ext cx="2823919" cy="1610643"/>
          </a:xfrm>
          <a:prstGeom prst="rect">
            <a:avLst/>
          </a:prstGeom>
        </p:spPr>
        <p:txBody>
          <a:bodyPr vert="horz" lIns="91440" tIns="91440" rIns="91440" bIns="9144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2400" cap="all" dirty="0"/>
              <a:t>PROS: Includes Flux and Stable Diffusion</a:t>
            </a:r>
          </a:p>
        </p:txBody>
      </p:sp>
      <p:cxnSp>
        <p:nvCxnSpPr>
          <p:cNvPr id="21" name="Straight Connector 20">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23" name="Group 22">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3979389" y="482171"/>
            <a:chExt cx="7560115" cy="5149101"/>
          </a:xfrm>
        </p:grpSpPr>
        <p:sp>
          <p:nvSpPr>
            <p:cNvPr id="24" name="Rectangle 23">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5487" y="977965"/>
            <a:ext cx="6615582"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467768BB-5109-95A6-16F2-F842EDEC4A5D}"/>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4618374" y="1753579"/>
            <a:ext cx="6282919" cy="2591703"/>
          </a:xfrm>
          <a:prstGeom prst="rect">
            <a:avLst/>
          </a:prstGeom>
        </p:spPr>
      </p:pic>
      <p:pic>
        <p:nvPicPr>
          <p:cNvPr id="29" name="Picture 28">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cstate="screen">
            <a:extLst>
              <a:ext uri="{28A0092B-C50C-407E-A947-70E740481C1C}">
                <a14:useLocalDpi xmlns:a14="http://schemas.microsoft.com/office/drawing/2010/main"/>
              </a:ext>
            </a:extLst>
          </a:blip>
          <a:srcRect b="-1562"/>
          <a:stretch/>
        </p:blipFill>
        <p:spPr bwMode="black">
          <a:xfrm>
            <a:off x="0" y="6126480"/>
            <a:ext cx="12192000" cy="742950"/>
          </a:xfrm>
          <a:prstGeom prst="rect">
            <a:avLst/>
          </a:prstGeom>
        </p:spPr>
      </p:pic>
      <p:cxnSp>
        <p:nvCxnSpPr>
          <p:cNvPr id="31" name="Straight Connector 30">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233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88185-4B81-6133-58E6-F9536220F5CF}"/>
              </a:ext>
            </a:extLst>
          </p:cNvPr>
          <p:cNvSpPr>
            <a:spLocks noGrp="1"/>
          </p:cNvSpPr>
          <p:nvPr>
            <p:ph type="title"/>
          </p:nvPr>
        </p:nvSpPr>
        <p:spPr/>
        <p:txBody>
          <a:bodyPr/>
          <a:lstStyle/>
          <a:p>
            <a:r>
              <a:rPr lang="en-US" dirty="0"/>
              <a:t>Tensor art: FLUX</a:t>
            </a:r>
          </a:p>
        </p:txBody>
      </p:sp>
      <p:sp>
        <p:nvSpPr>
          <p:cNvPr id="3" name="Content Placeholder 2">
            <a:extLst>
              <a:ext uri="{FF2B5EF4-FFF2-40B4-BE49-F238E27FC236}">
                <a16:creationId xmlns:a16="http://schemas.microsoft.com/office/drawing/2014/main" id="{31C874C8-08D9-8804-52C2-36AABE762480}"/>
              </a:ext>
            </a:extLst>
          </p:cNvPr>
          <p:cNvSpPr>
            <a:spLocks noGrp="1"/>
          </p:cNvSpPr>
          <p:nvPr>
            <p:ph idx="1"/>
          </p:nvPr>
        </p:nvSpPr>
        <p:spPr>
          <a:xfrm>
            <a:off x="1451581" y="2015732"/>
            <a:ext cx="2630090" cy="3450613"/>
          </a:xfrm>
        </p:spPr>
        <p:txBody>
          <a:bodyPr>
            <a:normAutofit/>
          </a:bodyPr>
          <a:lstStyle/>
          <a:p>
            <a:r>
              <a:rPr lang="en-US" sz="2400" dirty="0"/>
              <a:t>Pros: High quality output</a:t>
            </a:r>
          </a:p>
          <a:p>
            <a:r>
              <a:rPr lang="en-US" sz="2400" dirty="0"/>
              <a:t>Cons:  Very popular, a long wait time for the free account</a:t>
            </a:r>
          </a:p>
        </p:txBody>
      </p:sp>
      <p:pic>
        <p:nvPicPr>
          <p:cNvPr id="4" name="Picture 3">
            <a:extLst>
              <a:ext uri="{FF2B5EF4-FFF2-40B4-BE49-F238E27FC236}">
                <a16:creationId xmlns:a16="http://schemas.microsoft.com/office/drawing/2014/main" id="{37E25DDB-321E-E23F-A04A-24B8FE4185F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88783" y="2493035"/>
            <a:ext cx="3660459" cy="3560446"/>
          </a:xfrm>
          <a:prstGeom prst="rect">
            <a:avLst/>
          </a:prstGeom>
        </p:spPr>
      </p:pic>
      <p:pic>
        <p:nvPicPr>
          <p:cNvPr id="4098" name="Picture 2">
            <a:extLst>
              <a:ext uri="{FF2B5EF4-FFF2-40B4-BE49-F238E27FC236}">
                <a16:creationId xmlns:a16="http://schemas.microsoft.com/office/drawing/2014/main" id="{217ED3EA-B804-D88A-5958-43AA57421E3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53346" y="1475202"/>
            <a:ext cx="3263762" cy="3263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3729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F7CB4-E3CD-A21D-A194-08CF74E4C292}"/>
              </a:ext>
            </a:extLst>
          </p:cNvPr>
          <p:cNvSpPr>
            <a:spLocks noGrp="1"/>
          </p:cNvSpPr>
          <p:nvPr>
            <p:ph type="title"/>
          </p:nvPr>
        </p:nvSpPr>
        <p:spPr>
          <a:xfrm>
            <a:off x="1069442" y="847604"/>
            <a:ext cx="9603275" cy="1049235"/>
          </a:xfrm>
        </p:spPr>
        <p:txBody>
          <a:bodyPr/>
          <a:lstStyle/>
          <a:p>
            <a:r>
              <a:rPr lang="en-US" dirty="0"/>
              <a:t>ideogram</a:t>
            </a:r>
          </a:p>
        </p:txBody>
      </p:sp>
      <p:sp>
        <p:nvSpPr>
          <p:cNvPr id="3" name="Content Placeholder 2">
            <a:extLst>
              <a:ext uri="{FF2B5EF4-FFF2-40B4-BE49-F238E27FC236}">
                <a16:creationId xmlns:a16="http://schemas.microsoft.com/office/drawing/2014/main" id="{CB1794A2-03E0-4053-B443-8A5FDCAE3DCB}"/>
              </a:ext>
            </a:extLst>
          </p:cNvPr>
          <p:cNvSpPr>
            <a:spLocks noGrp="1"/>
          </p:cNvSpPr>
          <p:nvPr>
            <p:ph idx="1"/>
          </p:nvPr>
        </p:nvSpPr>
        <p:spPr>
          <a:xfrm>
            <a:off x="928048" y="2015732"/>
            <a:ext cx="6585936" cy="3674140"/>
          </a:xfrm>
        </p:spPr>
        <p:txBody>
          <a:bodyPr>
            <a:normAutofit fontScale="92500" lnSpcReduction="20000"/>
          </a:bodyPr>
          <a:lstStyle/>
          <a:p>
            <a:r>
              <a:rPr lang="en-US" sz="2600" dirty="0"/>
              <a:t>Pros</a:t>
            </a:r>
          </a:p>
          <a:p>
            <a:pPr lvl="1"/>
            <a:r>
              <a:rPr lang="en-US" sz="2600" dirty="0"/>
              <a:t>High quality output</a:t>
            </a:r>
          </a:p>
          <a:p>
            <a:pPr lvl="1"/>
            <a:r>
              <a:rPr lang="en-US" sz="2600" dirty="0"/>
              <a:t>Better than others in generating the exact words</a:t>
            </a:r>
          </a:p>
          <a:p>
            <a:r>
              <a:rPr lang="en-US" sz="2600" dirty="0"/>
              <a:t>Cons</a:t>
            </a:r>
          </a:p>
          <a:p>
            <a:pPr lvl="1"/>
            <a:r>
              <a:rPr lang="en-US" sz="2600" dirty="0"/>
              <a:t>The free account allows 10 credits per day only</a:t>
            </a:r>
          </a:p>
          <a:p>
            <a:pPr lvl="1"/>
            <a:r>
              <a:rPr lang="en-US" sz="2600" dirty="0"/>
              <a:t>Version 2.0 uses 2 credits per picture.</a:t>
            </a:r>
          </a:p>
          <a:p>
            <a:pPr lvl="1"/>
            <a:endParaRPr lang="en-US" dirty="0"/>
          </a:p>
          <a:p>
            <a:endParaRPr lang="en-US" dirty="0"/>
          </a:p>
        </p:txBody>
      </p:sp>
      <p:pic>
        <p:nvPicPr>
          <p:cNvPr id="4" name="Picture 3">
            <a:extLst>
              <a:ext uri="{FF2B5EF4-FFF2-40B4-BE49-F238E27FC236}">
                <a16:creationId xmlns:a16="http://schemas.microsoft.com/office/drawing/2014/main" id="{65748B5A-5E03-B114-4162-DC81E0D3C8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48939" y="847604"/>
            <a:ext cx="4137291" cy="4842268"/>
          </a:xfrm>
          <a:prstGeom prst="rect">
            <a:avLst/>
          </a:prstGeom>
          <a:ln>
            <a:solidFill>
              <a:schemeClr val="accent1">
                <a:shade val="1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49579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30795-9A15-C771-E47F-05787DC0FF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2EAE9-FD23-29AB-78C7-AD9483000887}"/>
              </a:ext>
            </a:extLst>
          </p:cNvPr>
          <p:cNvSpPr>
            <a:spLocks noGrp="1"/>
          </p:cNvSpPr>
          <p:nvPr>
            <p:ph type="title"/>
          </p:nvPr>
        </p:nvSpPr>
        <p:spPr/>
        <p:txBody>
          <a:bodyPr/>
          <a:lstStyle/>
          <a:p>
            <a:r>
              <a:rPr lang="en-US" dirty="0"/>
              <a:t>Exact words: Ideogram 2.0</a:t>
            </a:r>
          </a:p>
        </p:txBody>
      </p:sp>
      <p:sp>
        <p:nvSpPr>
          <p:cNvPr id="5" name="Content Placeholder 4">
            <a:extLst>
              <a:ext uri="{FF2B5EF4-FFF2-40B4-BE49-F238E27FC236}">
                <a16:creationId xmlns:a16="http://schemas.microsoft.com/office/drawing/2014/main" id="{901B436B-EB3B-9A61-1AA0-5E5E8520BD6C}"/>
              </a:ext>
            </a:extLst>
          </p:cNvPr>
          <p:cNvSpPr>
            <a:spLocks noGrp="1"/>
          </p:cNvSpPr>
          <p:nvPr>
            <p:ph idx="1"/>
          </p:nvPr>
        </p:nvSpPr>
        <p:spPr/>
        <p:txBody>
          <a:bodyPr>
            <a:normAutofit/>
          </a:bodyPr>
          <a:lstStyle/>
          <a:p>
            <a:r>
              <a:rPr lang="en-US" sz="2400" dirty="0"/>
              <a:t>Students are learning data science in a computer lab.  A big LCD screen shows these exact words: "HPU Data Science".</a:t>
            </a:r>
          </a:p>
        </p:txBody>
      </p:sp>
      <p:pic>
        <p:nvPicPr>
          <p:cNvPr id="6" name="Picture 5">
            <a:extLst>
              <a:ext uri="{FF2B5EF4-FFF2-40B4-BE49-F238E27FC236}">
                <a16:creationId xmlns:a16="http://schemas.microsoft.com/office/drawing/2014/main" id="{B0955FBA-B969-5883-41D6-495CC5EE41C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40408" y="3097024"/>
            <a:ext cx="10225616" cy="2650569"/>
          </a:xfrm>
          <a:prstGeom prst="rect">
            <a:avLst/>
          </a:prstGeom>
        </p:spPr>
      </p:pic>
    </p:spTree>
    <p:extLst>
      <p:ext uri="{BB962C8B-B14F-4D97-AF65-F5344CB8AC3E}">
        <p14:creationId xmlns:p14="http://schemas.microsoft.com/office/powerpoint/2010/main" val="159551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5FD3E-8B86-4511-2BA5-A09A9FA3FA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CF670-660B-C593-4DF9-379E411FA187}"/>
              </a:ext>
            </a:extLst>
          </p:cNvPr>
          <p:cNvSpPr>
            <a:spLocks noGrp="1"/>
          </p:cNvSpPr>
          <p:nvPr>
            <p:ph type="title"/>
          </p:nvPr>
        </p:nvSpPr>
        <p:spPr>
          <a:xfrm>
            <a:off x="1451580" y="804519"/>
            <a:ext cx="3491482" cy="719481"/>
          </a:xfrm>
        </p:spPr>
        <p:txBody>
          <a:bodyPr>
            <a:normAutofit fontScale="90000"/>
          </a:bodyPr>
          <a:lstStyle/>
          <a:p>
            <a:r>
              <a:rPr lang="en-US" dirty="0"/>
              <a:t>Exact words: </a:t>
            </a:r>
            <a:r>
              <a:rPr lang="en-US" dirty="0" err="1"/>
              <a:t>midjourney</a:t>
            </a:r>
            <a:endParaRPr lang="en-US" dirty="0"/>
          </a:p>
        </p:txBody>
      </p:sp>
      <p:sp>
        <p:nvSpPr>
          <p:cNvPr id="5" name="Content Placeholder 4">
            <a:extLst>
              <a:ext uri="{FF2B5EF4-FFF2-40B4-BE49-F238E27FC236}">
                <a16:creationId xmlns:a16="http://schemas.microsoft.com/office/drawing/2014/main" id="{8BB387C7-0661-AA7D-7533-631048A8193A}"/>
              </a:ext>
            </a:extLst>
          </p:cNvPr>
          <p:cNvSpPr>
            <a:spLocks noGrp="1"/>
          </p:cNvSpPr>
          <p:nvPr>
            <p:ph idx="1"/>
          </p:nvPr>
        </p:nvSpPr>
        <p:spPr>
          <a:xfrm>
            <a:off x="1451579" y="2015732"/>
            <a:ext cx="3663760" cy="3450613"/>
          </a:xfrm>
        </p:spPr>
        <p:txBody>
          <a:bodyPr>
            <a:noAutofit/>
          </a:bodyPr>
          <a:lstStyle/>
          <a:p>
            <a:r>
              <a:rPr lang="en-US" sz="2400" dirty="0"/>
              <a:t>Students are learning data science in a computer lab. A big LCD screen shows these exact words: "HPU Data Science".</a:t>
            </a:r>
          </a:p>
          <a:p>
            <a:r>
              <a:rPr lang="en-US" sz="2400" dirty="0">
                <a:solidFill>
                  <a:srgbClr val="FF0000"/>
                </a:solidFill>
              </a:rPr>
              <a:t>Only two out of four can clearly display the text.</a:t>
            </a:r>
          </a:p>
        </p:txBody>
      </p:sp>
      <p:pic>
        <p:nvPicPr>
          <p:cNvPr id="3" name="Picture 2">
            <a:extLst>
              <a:ext uri="{FF2B5EF4-FFF2-40B4-BE49-F238E27FC236}">
                <a16:creationId xmlns:a16="http://schemas.microsoft.com/office/drawing/2014/main" id="{D613AC33-F364-4BB2-6B81-0333B9DE6D8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93618" y="271689"/>
            <a:ext cx="6156984" cy="5589161"/>
          </a:xfrm>
          <a:prstGeom prst="rect">
            <a:avLst/>
          </a:prstGeom>
        </p:spPr>
      </p:pic>
    </p:spTree>
    <p:extLst>
      <p:ext uri="{BB962C8B-B14F-4D97-AF65-F5344CB8AC3E}">
        <p14:creationId xmlns:p14="http://schemas.microsoft.com/office/powerpoint/2010/main" val="1264398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9D873-A150-96AB-CE89-5142D0D3C7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532E4-E580-05BA-DA74-3B22D9C9A654}"/>
              </a:ext>
            </a:extLst>
          </p:cNvPr>
          <p:cNvSpPr>
            <a:spLocks noGrp="1"/>
          </p:cNvSpPr>
          <p:nvPr>
            <p:ph type="title"/>
          </p:nvPr>
        </p:nvSpPr>
        <p:spPr>
          <a:xfrm>
            <a:off x="1451580" y="804519"/>
            <a:ext cx="3783030" cy="1049235"/>
          </a:xfrm>
        </p:spPr>
        <p:txBody>
          <a:bodyPr/>
          <a:lstStyle/>
          <a:p>
            <a:r>
              <a:rPr lang="en-US" dirty="0"/>
              <a:t>Exact words: Meta AI</a:t>
            </a:r>
          </a:p>
        </p:txBody>
      </p:sp>
      <p:sp>
        <p:nvSpPr>
          <p:cNvPr id="5" name="Content Placeholder 4">
            <a:extLst>
              <a:ext uri="{FF2B5EF4-FFF2-40B4-BE49-F238E27FC236}">
                <a16:creationId xmlns:a16="http://schemas.microsoft.com/office/drawing/2014/main" id="{69594B1C-FCFC-DF13-979D-A82B8DF51384}"/>
              </a:ext>
            </a:extLst>
          </p:cNvPr>
          <p:cNvSpPr>
            <a:spLocks noGrp="1"/>
          </p:cNvSpPr>
          <p:nvPr>
            <p:ph idx="1"/>
          </p:nvPr>
        </p:nvSpPr>
        <p:spPr>
          <a:xfrm>
            <a:off x="1451579" y="2015732"/>
            <a:ext cx="3650507" cy="3450613"/>
          </a:xfrm>
        </p:spPr>
        <p:txBody>
          <a:bodyPr>
            <a:noAutofit/>
          </a:bodyPr>
          <a:lstStyle/>
          <a:p>
            <a:r>
              <a:rPr lang="en-US" sz="2400" dirty="0"/>
              <a:t>Students are learning data science in a computer lab. A big LCD screen shows these exact words: "HPU Data Science".</a:t>
            </a:r>
          </a:p>
          <a:p>
            <a:r>
              <a:rPr lang="en-US" sz="2400" dirty="0">
                <a:solidFill>
                  <a:srgbClr val="FF0000"/>
                </a:solidFill>
              </a:rPr>
              <a:t>The letter “H” is distorted</a:t>
            </a:r>
          </a:p>
        </p:txBody>
      </p:sp>
      <p:pic>
        <p:nvPicPr>
          <p:cNvPr id="4" name="Picture 3">
            <a:extLst>
              <a:ext uri="{FF2B5EF4-FFF2-40B4-BE49-F238E27FC236}">
                <a16:creationId xmlns:a16="http://schemas.microsoft.com/office/drawing/2014/main" id="{AB6BA12F-B5DE-6463-E5B9-C15FDFD9175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21846" y="356485"/>
            <a:ext cx="5533008" cy="5466345"/>
          </a:xfrm>
          <a:prstGeom prst="rect">
            <a:avLst/>
          </a:prstGeom>
        </p:spPr>
      </p:pic>
    </p:spTree>
    <p:extLst>
      <p:ext uri="{BB962C8B-B14F-4D97-AF65-F5344CB8AC3E}">
        <p14:creationId xmlns:p14="http://schemas.microsoft.com/office/powerpoint/2010/main" val="3369355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63ED8-E3C9-AA5C-C8E3-4A8F4FD18A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2772AD-11A3-3C68-3BA6-EDECC0E36C7F}"/>
              </a:ext>
            </a:extLst>
          </p:cNvPr>
          <p:cNvSpPr>
            <a:spLocks noGrp="1"/>
          </p:cNvSpPr>
          <p:nvPr>
            <p:ph type="title"/>
          </p:nvPr>
        </p:nvSpPr>
        <p:spPr>
          <a:xfrm>
            <a:off x="619067" y="753430"/>
            <a:ext cx="3650506" cy="1049235"/>
          </a:xfrm>
        </p:spPr>
        <p:txBody>
          <a:bodyPr/>
          <a:lstStyle/>
          <a:p>
            <a:r>
              <a:rPr lang="en-US" dirty="0"/>
              <a:t>Exact words: DALL.E3</a:t>
            </a:r>
          </a:p>
        </p:txBody>
      </p:sp>
      <p:sp>
        <p:nvSpPr>
          <p:cNvPr id="5" name="Content Placeholder 4">
            <a:extLst>
              <a:ext uri="{FF2B5EF4-FFF2-40B4-BE49-F238E27FC236}">
                <a16:creationId xmlns:a16="http://schemas.microsoft.com/office/drawing/2014/main" id="{4100CB1D-A598-7F70-6879-34A7DF9506A4}"/>
              </a:ext>
            </a:extLst>
          </p:cNvPr>
          <p:cNvSpPr>
            <a:spLocks noGrp="1"/>
          </p:cNvSpPr>
          <p:nvPr>
            <p:ph idx="1"/>
          </p:nvPr>
        </p:nvSpPr>
        <p:spPr>
          <a:xfrm>
            <a:off x="619067" y="2015732"/>
            <a:ext cx="3065829" cy="3450613"/>
          </a:xfrm>
        </p:spPr>
        <p:txBody>
          <a:bodyPr>
            <a:noAutofit/>
          </a:bodyPr>
          <a:lstStyle/>
          <a:p>
            <a:r>
              <a:rPr lang="en-US" sz="2400" dirty="0"/>
              <a:t>Students are learning data science in a computer lab. A big LCD screen shows these exact words: "HPU Data Science".</a:t>
            </a:r>
          </a:p>
          <a:p>
            <a:r>
              <a:rPr lang="en-US" sz="2400" dirty="0">
                <a:solidFill>
                  <a:srgbClr val="FF0000"/>
                </a:solidFill>
              </a:rPr>
              <a:t>HHUPU</a:t>
            </a:r>
          </a:p>
        </p:txBody>
      </p:sp>
      <p:pic>
        <p:nvPicPr>
          <p:cNvPr id="1026" name="Picture 2">
            <a:extLst>
              <a:ext uri="{FF2B5EF4-FFF2-40B4-BE49-F238E27FC236}">
                <a16:creationId xmlns:a16="http://schemas.microsoft.com/office/drawing/2014/main" id="{E6FDC85C-0362-938D-FC21-91EA49AD28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082" y="753430"/>
            <a:ext cx="7876442" cy="4500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579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B2B93-CB44-40D7-5424-F4B23D5478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0F059E-E03A-D625-4542-B7BFE318391D}"/>
              </a:ext>
            </a:extLst>
          </p:cNvPr>
          <p:cNvSpPr>
            <a:spLocks noGrp="1"/>
          </p:cNvSpPr>
          <p:nvPr>
            <p:ph type="title"/>
          </p:nvPr>
        </p:nvSpPr>
        <p:spPr>
          <a:xfrm>
            <a:off x="1451580" y="804519"/>
            <a:ext cx="3724270" cy="1049235"/>
          </a:xfrm>
        </p:spPr>
        <p:txBody>
          <a:bodyPr>
            <a:normAutofit/>
          </a:bodyPr>
          <a:lstStyle/>
          <a:p>
            <a:r>
              <a:rPr lang="en-US" sz="2400" dirty="0"/>
              <a:t>Exact words: Tensor art (Stable Diffusion)</a:t>
            </a:r>
          </a:p>
        </p:txBody>
      </p:sp>
      <p:sp>
        <p:nvSpPr>
          <p:cNvPr id="5" name="Content Placeholder 4">
            <a:extLst>
              <a:ext uri="{FF2B5EF4-FFF2-40B4-BE49-F238E27FC236}">
                <a16:creationId xmlns:a16="http://schemas.microsoft.com/office/drawing/2014/main" id="{9E1CE683-635F-7B62-CF34-6F655D21FF44}"/>
              </a:ext>
            </a:extLst>
          </p:cNvPr>
          <p:cNvSpPr>
            <a:spLocks noGrp="1"/>
          </p:cNvSpPr>
          <p:nvPr>
            <p:ph idx="1"/>
          </p:nvPr>
        </p:nvSpPr>
        <p:spPr>
          <a:xfrm>
            <a:off x="1451579" y="2015732"/>
            <a:ext cx="4299863" cy="3450613"/>
          </a:xfrm>
        </p:spPr>
        <p:txBody>
          <a:bodyPr>
            <a:noAutofit/>
          </a:bodyPr>
          <a:lstStyle/>
          <a:p>
            <a:r>
              <a:rPr lang="en-US" sz="2400" dirty="0"/>
              <a:t>Students are learning data science in a computer lab. A big LCD screen shows these exact words: "HPU Data Science".</a:t>
            </a:r>
          </a:p>
          <a:p>
            <a:r>
              <a:rPr lang="en-US" sz="2400" dirty="0">
                <a:solidFill>
                  <a:srgbClr val="FF0000"/>
                </a:solidFill>
              </a:rPr>
              <a:t>Did not show the words at all</a:t>
            </a:r>
          </a:p>
        </p:txBody>
      </p:sp>
      <p:pic>
        <p:nvPicPr>
          <p:cNvPr id="1026" name="Picture 2">
            <a:extLst>
              <a:ext uri="{FF2B5EF4-FFF2-40B4-BE49-F238E27FC236}">
                <a16:creationId xmlns:a16="http://schemas.microsoft.com/office/drawing/2014/main" id="{CD90E20B-C9FA-4E08-65A6-8B4EB856ACE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28912" y="330439"/>
            <a:ext cx="3502325" cy="5253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9404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4E943-6A3D-6D03-805F-352B06A1CE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4818BB-2177-0ABE-E561-EF190C2D4E8B}"/>
              </a:ext>
            </a:extLst>
          </p:cNvPr>
          <p:cNvSpPr>
            <a:spLocks noGrp="1"/>
          </p:cNvSpPr>
          <p:nvPr>
            <p:ph type="title"/>
          </p:nvPr>
        </p:nvSpPr>
        <p:spPr>
          <a:xfrm>
            <a:off x="1451580" y="804519"/>
            <a:ext cx="3724270" cy="1049235"/>
          </a:xfrm>
        </p:spPr>
        <p:txBody>
          <a:bodyPr>
            <a:normAutofit fontScale="90000"/>
          </a:bodyPr>
          <a:lstStyle/>
          <a:p>
            <a:r>
              <a:rPr lang="en-US" sz="3200" dirty="0"/>
              <a:t>Exact words: </a:t>
            </a:r>
            <a:r>
              <a:rPr lang="en-US" dirty="0"/>
              <a:t>Tensor Art (Flux)</a:t>
            </a:r>
          </a:p>
        </p:txBody>
      </p:sp>
      <p:sp>
        <p:nvSpPr>
          <p:cNvPr id="5" name="Content Placeholder 4">
            <a:extLst>
              <a:ext uri="{FF2B5EF4-FFF2-40B4-BE49-F238E27FC236}">
                <a16:creationId xmlns:a16="http://schemas.microsoft.com/office/drawing/2014/main" id="{CAEC96B4-1CB1-D3E1-4479-16C1BC7FBBD0}"/>
              </a:ext>
            </a:extLst>
          </p:cNvPr>
          <p:cNvSpPr>
            <a:spLocks noGrp="1"/>
          </p:cNvSpPr>
          <p:nvPr>
            <p:ph idx="1"/>
          </p:nvPr>
        </p:nvSpPr>
        <p:spPr>
          <a:xfrm>
            <a:off x="1451579" y="2015732"/>
            <a:ext cx="3955307" cy="3450613"/>
          </a:xfrm>
        </p:spPr>
        <p:txBody>
          <a:bodyPr>
            <a:noAutofit/>
          </a:bodyPr>
          <a:lstStyle/>
          <a:p>
            <a:r>
              <a:rPr lang="en-US" sz="2400" dirty="0"/>
              <a:t>Students are learning data science in a computer lab. A big LCD screen shows these exact words: "HPU Data Science".</a:t>
            </a:r>
          </a:p>
          <a:p>
            <a:r>
              <a:rPr lang="en-US" sz="2400" dirty="0">
                <a:solidFill>
                  <a:srgbClr val="FF0000"/>
                </a:solidFill>
              </a:rPr>
              <a:t>OK, but flat and boring</a:t>
            </a:r>
          </a:p>
        </p:txBody>
      </p:sp>
      <p:pic>
        <p:nvPicPr>
          <p:cNvPr id="3074" name="Picture 2">
            <a:extLst>
              <a:ext uri="{FF2B5EF4-FFF2-40B4-BE49-F238E27FC236}">
                <a16:creationId xmlns:a16="http://schemas.microsoft.com/office/drawing/2014/main" id="{E8A7CF78-5D99-6F7D-CD6A-F50F939962C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0" y="462099"/>
            <a:ext cx="5004246" cy="5004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4707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C9272-3BD8-33F4-9127-7C1FC32854C8}"/>
              </a:ext>
            </a:extLst>
          </p:cNvPr>
          <p:cNvSpPr>
            <a:spLocks noGrp="1"/>
          </p:cNvSpPr>
          <p:nvPr>
            <p:ph type="title"/>
          </p:nvPr>
        </p:nvSpPr>
        <p:spPr/>
        <p:txBody>
          <a:bodyPr/>
          <a:lstStyle/>
          <a:p>
            <a:r>
              <a:rPr lang="en-US" dirty="0"/>
              <a:t>Midjourney</a:t>
            </a:r>
          </a:p>
        </p:txBody>
      </p:sp>
      <p:sp>
        <p:nvSpPr>
          <p:cNvPr id="3" name="Content Placeholder 2">
            <a:extLst>
              <a:ext uri="{FF2B5EF4-FFF2-40B4-BE49-F238E27FC236}">
                <a16:creationId xmlns:a16="http://schemas.microsoft.com/office/drawing/2014/main" id="{74085EB9-5D7D-24A4-1A21-942134259415}"/>
              </a:ext>
            </a:extLst>
          </p:cNvPr>
          <p:cNvSpPr>
            <a:spLocks noGrp="1"/>
          </p:cNvSpPr>
          <p:nvPr>
            <p:ph idx="1"/>
          </p:nvPr>
        </p:nvSpPr>
        <p:spPr>
          <a:xfrm>
            <a:off x="1451581" y="2015732"/>
            <a:ext cx="4644420" cy="3450613"/>
          </a:xfrm>
        </p:spPr>
        <p:txBody>
          <a:bodyPr>
            <a:normAutofit fontScale="70000" lnSpcReduction="20000"/>
          </a:bodyPr>
          <a:lstStyle/>
          <a:p>
            <a:r>
              <a:rPr lang="en-US" sz="2800" dirty="0"/>
              <a:t>Pros</a:t>
            </a:r>
          </a:p>
          <a:p>
            <a:pPr lvl="1"/>
            <a:r>
              <a:rPr lang="en-US" sz="2800" dirty="0"/>
              <a:t>High quality</a:t>
            </a:r>
          </a:p>
          <a:p>
            <a:pPr lvl="1"/>
            <a:r>
              <a:rPr lang="en-US" sz="2800" dirty="0"/>
              <a:t>Many features, such as blending multiple images, alter parts of the image</a:t>
            </a:r>
          </a:p>
          <a:p>
            <a:r>
              <a:rPr lang="en-US" sz="2800" dirty="0"/>
              <a:t>Cons</a:t>
            </a:r>
          </a:p>
          <a:p>
            <a:pPr lvl="1"/>
            <a:r>
              <a:rPr lang="en-US" sz="2800" dirty="0"/>
              <a:t>Slow</a:t>
            </a:r>
          </a:p>
          <a:p>
            <a:pPr lvl="1"/>
            <a:r>
              <a:rPr lang="en-US" sz="2800" dirty="0"/>
              <a:t>Primary command prompt, not much GUI</a:t>
            </a:r>
          </a:p>
          <a:p>
            <a:endParaRPr lang="en-US" dirty="0"/>
          </a:p>
        </p:txBody>
      </p:sp>
      <p:pic>
        <p:nvPicPr>
          <p:cNvPr id="4" name="Picture 3">
            <a:extLst>
              <a:ext uri="{FF2B5EF4-FFF2-40B4-BE49-F238E27FC236}">
                <a16:creationId xmlns:a16="http://schemas.microsoft.com/office/drawing/2014/main" id="{B64E32DF-694E-F359-6D87-ABFA43C948D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5470" y="2015731"/>
            <a:ext cx="4925875" cy="3450613"/>
          </a:xfrm>
          <a:prstGeom prst="rect">
            <a:avLst/>
          </a:prstGeom>
        </p:spPr>
      </p:pic>
    </p:spTree>
    <p:extLst>
      <p:ext uri="{BB962C8B-B14F-4D97-AF65-F5344CB8AC3E}">
        <p14:creationId xmlns:p14="http://schemas.microsoft.com/office/powerpoint/2010/main" val="3454859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45B26-978E-D735-5E3E-4F6514205D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5E1329-CE40-6780-48EE-759ABA9FC3EF}"/>
              </a:ext>
            </a:extLst>
          </p:cNvPr>
          <p:cNvSpPr>
            <a:spLocks noGrp="1"/>
          </p:cNvSpPr>
          <p:nvPr>
            <p:ph type="title"/>
          </p:nvPr>
        </p:nvSpPr>
        <p:spPr/>
        <p:txBody>
          <a:bodyPr/>
          <a:lstStyle/>
          <a:p>
            <a:r>
              <a:rPr lang="en-US"/>
              <a:t>Midjourney</a:t>
            </a:r>
            <a:endParaRPr lang="en-US" dirty="0"/>
          </a:p>
        </p:txBody>
      </p:sp>
      <p:sp>
        <p:nvSpPr>
          <p:cNvPr id="3" name="Content Placeholder 2">
            <a:extLst>
              <a:ext uri="{FF2B5EF4-FFF2-40B4-BE49-F238E27FC236}">
                <a16:creationId xmlns:a16="http://schemas.microsoft.com/office/drawing/2014/main" id="{25D9DB65-5248-CD99-B2E5-FA032C1AB46E}"/>
              </a:ext>
            </a:extLst>
          </p:cNvPr>
          <p:cNvSpPr>
            <a:spLocks noGrp="1"/>
          </p:cNvSpPr>
          <p:nvPr>
            <p:ph idx="1"/>
          </p:nvPr>
        </p:nvSpPr>
        <p:spPr>
          <a:xfrm>
            <a:off x="1451581" y="2015732"/>
            <a:ext cx="2934889" cy="2450251"/>
          </a:xfrm>
        </p:spPr>
        <p:txBody>
          <a:bodyPr>
            <a:normAutofit/>
          </a:bodyPr>
          <a:lstStyle/>
          <a:p>
            <a:r>
              <a:rPr lang="en-US" sz="2800"/>
              <a:t>Turtle-eels</a:t>
            </a:r>
            <a:endParaRPr lang="en-US" sz="2800" dirty="0"/>
          </a:p>
        </p:txBody>
      </p:sp>
      <p:pic>
        <p:nvPicPr>
          <p:cNvPr id="5122" name="Picture 2">
            <a:extLst>
              <a:ext uri="{FF2B5EF4-FFF2-40B4-BE49-F238E27FC236}">
                <a16:creationId xmlns:a16="http://schemas.microsoft.com/office/drawing/2014/main" id="{6CAFB9E0-5DA0-F61B-E969-27876397E50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89085" y="220587"/>
            <a:ext cx="5597117" cy="5597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3113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1FF19-F7C4-1496-F417-27F60A4FA4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F0057E-AADE-B35C-F737-B5BBF38137DA}"/>
              </a:ext>
            </a:extLst>
          </p:cNvPr>
          <p:cNvSpPr>
            <a:spLocks noGrp="1"/>
          </p:cNvSpPr>
          <p:nvPr>
            <p:ph type="title"/>
          </p:nvPr>
        </p:nvSpPr>
        <p:spPr/>
        <p:txBody>
          <a:bodyPr/>
          <a:lstStyle/>
          <a:p>
            <a:r>
              <a:rPr lang="en-US" dirty="0"/>
              <a:t>Midjourney</a:t>
            </a:r>
          </a:p>
        </p:txBody>
      </p:sp>
      <p:sp>
        <p:nvSpPr>
          <p:cNvPr id="3" name="Content Placeholder 2">
            <a:extLst>
              <a:ext uri="{FF2B5EF4-FFF2-40B4-BE49-F238E27FC236}">
                <a16:creationId xmlns:a16="http://schemas.microsoft.com/office/drawing/2014/main" id="{457C6AE7-EF1C-B833-4EB2-2E9655370C95}"/>
              </a:ext>
            </a:extLst>
          </p:cNvPr>
          <p:cNvSpPr>
            <a:spLocks noGrp="1"/>
          </p:cNvSpPr>
          <p:nvPr>
            <p:ph idx="1"/>
          </p:nvPr>
        </p:nvSpPr>
        <p:spPr>
          <a:xfrm>
            <a:off x="1451581" y="2015732"/>
            <a:ext cx="10073310" cy="2450251"/>
          </a:xfrm>
        </p:spPr>
        <p:txBody>
          <a:bodyPr>
            <a:normAutofit/>
          </a:bodyPr>
          <a:lstStyle/>
          <a:p>
            <a:r>
              <a:rPr lang="en-US" sz="2800" dirty="0"/>
              <a:t>Another blending example: Coral man</a:t>
            </a:r>
          </a:p>
        </p:txBody>
      </p:sp>
      <p:pic>
        <p:nvPicPr>
          <p:cNvPr id="7170" name="Picture 2">
            <a:extLst>
              <a:ext uri="{FF2B5EF4-FFF2-40B4-BE49-F238E27FC236}">
                <a16:creationId xmlns:a16="http://schemas.microsoft.com/office/drawing/2014/main" id="{74B85AE8-5C21-95FB-C4C7-1574A30F7D7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20103" y="2099252"/>
            <a:ext cx="3797966" cy="379796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4E9D1D5-7B5D-FA2D-F5C7-2C640D93FE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38385" y="2748608"/>
            <a:ext cx="4635009" cy="3148610"/>
          </a:xfrm>
          <a:prstGeom prst="rect">
            <a:avLst/>
          </a:prstGeom>
        </p:spPr>
      </p:pic>
    </p:spTree>
    <p:extLst>
      <p:ext uri="{BB962C8B-B14F-4D97-AF65-F5344CB8AC3E}">
        <p14:creationId xmlns:p14="http://schemas.microsoft.com/office/powerpoint/2010/main" val="4157753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6DB84-9CA6-1261-28CB-9471D0FEC824}"/>
              </a:ext>
            </a:extLst>
          </p:cNvPr>
          <p:cNvSpPr>
            <a:spLocks noGrp="1"/>
          </p:cNvSpPr>
          <p:nvPr>
            <p:ph type="title"/>
          </p:nvPr>
        </p:nvSpPr>
        <p:spPr/>
        <p:txBody>
          <a:bodyPr/>
          <a:lstStyle/>
          <a:p>
            <a:r>
              <a:rPr lang="en-US" dirty="0"/>
              <a:t>Adobe Firefly</a:t>
            </a:r>
          </a:p>
        </p:txBody>
      </p:sp>
      <p:sp>
        <p:nvSpPr>
          <p:cNvPr id="3" name="Content Placeholder 2">
            <a:extLst>
              <a:ext uri="{FF2B5EF4-FFF2-40B4-BE49-F238E27FC236}">
                <a16:creationId xmlns:a16="http://schemas.microsoft.com/office/drawing/2014/main" id="{76C01B59-12B2-A92F-DBA5-6458959C4F31}"/>
              </a:ext>
            </a:extLst>
          </p:cNvPr>
          <p:cNvSpPr>
            <a:spLocks noGrp="1"/>
          </p:cNvSpPr>
          <p:nvPr>
            <p:ph idx="1"/>
          </p:nvPr>
        </p:nvSpPr>
        <p:spPr>
          <a:xfrm>
            <a:off x="1451579" y="2015732"/>
            <a:ext cx="5413047" cy="3450613"/>
          </a:xfrm>
        </p:spPr>
        <p:txBody>
          <a:bodyPr>
            <a:normAutofit fontScale="92500" lnSpcReduction="10000"/>
          </a:bodyPr>
          <a:lstStyle/>
          <a:p>
            <a:r>
              <a:rPr lang="en-US" sz="2400" dirty="0"/>
              <a:t>Pros:</a:t>
            </a:r>
          </a:p>
          <a:p>
            <a:pPr lvl="1"/>
            <a:r>
              <a:rPr lang="en-US" sz="2400" dirty="0"/>
              <a:t>Embedded in Adobe Photoshop, fully integrated</a:t>
            </a:r>
          </a:p>
          <a:p>
            <a:r>
              <a:rPr lang="en-US" sz="2400" dirty="0"/>
              <a:t>Cons</a:t>
            </a:r>
          </a:p>
          <a:p>
            <a:pPr lvl="1"/>
            <a:r>
              <a:rPr lang="en-US" sz="2400" dirty="0"/>
              <a:t>No free account, need subscription</a:t>
            </a:r>
          </a:p>
          <a:p>
            <a:pPr lvl="1"/>
            <a:r>
              <a:rPr lang="en-US" sz="2400" dirty="0"/>
              <a:t>Lower quality comparing with others (The model is a real person whereas the background is generated in Firefly)</a:t>
            </a:r>
          </a:p>
        </p:txBody>
      </p:sp>
      <p:pic>
        <p:nvPicPr>
          <p:cNvPr id="8194" name="Picture 2">
            <a:extLst>
              <a:ext uri="{FF2B5EF4-FFF2-40B4-BE49-F238E27FC236}">
                <a16:creationId xmlns:a16="http://schemas.microsoft.com/office/drawing/2014/main" id="{7F0A97B0-0E33-E4BF-4D9B-029C7EF0583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159450" y="373737"/>
            <a:ext cx="4368015" cy="5466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7422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B11AB-07E3-E45F-D716-1F860008C1C4}"/>
              </a:ext>
            </a:extLst>
          </p:cNvPr>
          <p:cNvSpPr>
            <a:spLocks noGrp="1"/>
          </p:cNvSpPr>
          <p:nvPr>
            <p:ph type="title"/>
          </p:nvPr>
        </p:nvSpPr>
        <p:spPr/>
        <p:txBody>
          <a:bodyPr/>
          <a:lstStyle/>
          <a:p>
            <a:r>
              <a:rPr lang="en-US" dirty="0"/>
              <a:t>Recommendations</a:t>
            </a:r>
          </a:p>
        </p:txBody>
      </p:sp>
      <p:sp>
        <p:nvSpPr>
          <p:cNvPr id="3" name="Content Placeholder 2">
            <a:extLst>
              <a:ext uri="{FF2B5EF4-FFF2-40B4-BE49-F238E27FC236}">
                <a16:creationId xmlns:a16="http://schemas.microsoft.com/office/drawing/2014/main" id="{B7EDC389-76F3-3BE1-3884-6C3D80E8500A}"/>
              </a:ext>
            </a:extLst>
          </p:cNvPr>
          <p:cNvSpPr>
            <a:spLocks noGrp="1"/>
          </p:cNvSpPr>
          <p:nvPr>
            <p:ph idx="1"/>
          </p:nvPr>
        </p:nvSpPr>
        <p:spPr/>
        <p:txBody>
          <a:bodyPr>
            <a:noAutofit/>
          </a:bodyPr>
          <a:lstStyle/>
          <a:p>
            <a:r>
              <a:rPr lang="en-US" sz="2400" dirty="0"/>
              <a:t>Use it! Your PowerPoint presentations and video lectures will be enhanced by customized images that fit into your content.</a:t>
            </a:r>
          </a:p>
          <a:p>
            <a:r>
              <a:rPr lang="en-US" sz="2400" dirty="0"/>
              <a:t>If you don’t want to pay,  open a free account in each of the preceding gen AI art services. If you use up your credit in one service, go to another one.</a:t>
            </a:r>
          </a:p>
          <a:p>
            <a:r>
              <a:rPr lang="en-US" sz="2400" dirty="0"/>
              <a:t>If you would like to produce all images from a single platform for consistency, subscribe to Ideogram because it is the best for generating exact words. </a:t>
            </a:r>
          </a:p>
          <a:p>
            <a:endParaRPr lang="en-US" dirty="0"/>
          </a:p>
        </p:txBody>
      </p:sp>
    </p:spTree>
    <p:extLst>
      <p:ext uri="{BB962C8B-B14F-4D97-AF65-F5344CB8AC3E}">
        <p14:creationId xmlns:p14="http://schemas.microsoft.com/office/powerpoint/2010/main" val="1289948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5B739-3101-B279-B999-D3CA6AE098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206B6-A80B-6250-48B4-1A76FDAB7CA5}"/>
              </a:ext>
            </a:extLst>
          </p:cNvPr>
          <p:cNvSpPr>
            <a:spLocks noGrp="1"/>
          </p:cNvSpPr>
          <p:nvPr>
            <p:ph type="title"/>
          </p:nvPr>
        </p:nvSpPr>
        <p:spPr/>
        <p:txBody>
          <a:bodyPr/>
          <a:lstStyle/>
          <a:p>
            <a:r>
              <a:rPr lang="en-US" dirty="0"/>
              <a:t>Recommendations</a:t>
            </a:r>
          </a:p>
        </p:txBody>
      </p:sp>
      <p:sp>
        <p:nvSpPr>
          <p:cNvPr id="3" name="Content Placeholder 2">
            <a:extLst>
              <a:ext uri="{FF2B5EF4-FFF2-40B4-BE49-F238E27FC236}">
                <a16:creationId xmlns:a16="http://schemas.microsoft.com/office/drawing/2014/main" id="{04CB15C7-72C3-9EDC-A814-EB8CBDDBE11D}"/>
              </a:ext>
            </a:extLst>
          </p:cNvPr>
          <p:cNvSpPr>
            <a:spLocks noGrp="1"/>
          </p:cNvSpPr>
          <p:nvPr>
            <p:ph idx="1"/>
          </p:nvPr>
        </p:nvSpPr>
        <p:spPr>
          <a:xfrm>
            <a:off x="1451580" y="2015732"/>
            <a:ext cx="5536074" cy="3450613"/>
          </a:xfrm>
        </p:spPr>
        <p:txBody>
          <a:bodyPr>
            <a:noAutofit/>
          </a:bodyPr>
          <a:lstStyle/>
          <a:p>
            <a:r>
              <a:rPr lang="en-US" sz="2400" dirty="0"/>
              <a:t>The tool is not perfect. For example, in this picture the head and the body of the woman are not proportional.</a:t>
            </a:r>
          </a:p>
          <a:p>
            <a:r>
              <a:rPr lang="en-US" sz="2400" dirty="0"/>
              <a:t>The Internet is flooded with poorly made AI images. It would drive your audience away!</a:t>
            </a:r>
          </a:p>
          <a:p>
            <a:r>
              <a:rPr lang="en-US" sz="2400" dirty="0"/>
              <a:t>Sometimes it takes several trials and errors to get it right. </a:t>
            </a:r>
          </a:p>
        </p:txBody>
      </p:sp>
      <p:pic>
        <p:nvPicPr>
          <p:cNvPr id="1026" name="Picture 2">
            <a:extLst>
              <a:ext uri="{FF2B5EF4-FFF2-40B4-BE49-F238E27FC236}">
                <a16:creationId xmlns:a16="http://schemas.microsoft.com/office/drawing/2014/main" id="{313EE81D-7E9A-2CA7-5BC9-6C24EEE236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609" y="2015732"/>
            <a:ext cx="3794245" cy="3794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298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07BE4-0D55-91D2-F8DD-E646A44ECB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B4E908-8C6E-AF8F-4B37-C2098D1431DA}"/>
              </a:ext>
            </a:extLst>
          </p:cNvPr>
          <p:cNvSpPr>
            <a:spLocks noGrp="1"/>
          </p:cNvSpPr>
          <p:nvPr>
            <p:ph type="title"/>
          </p:nvPr>
        </p:nvSpPr>
        <p:spPr/>
        <p:txBody>
          <a:bodyPr/>
          <a:lstStyle/>
          <a:p>
            <a:r>
              <a:rPr lang="en-US" dirty="0"/>
              <a:t>Advantages</a:t>
            </a:r>
          </a:p>
        </p:txBody>
      </p:sp>
      <p:sp>
        <p:nvSpPr>
          <p:cNvPr id="3" name="Content Placeholder 2">
            <a:extLst>
              <a:ext uri="{FF2B5EF4-FFF2-40B4-BE49-F238E27FC236}">
                <a16:creationId xmlns:a16="http://schemas.microsoft.com/office/drawing/2014/main" id="{05C9749C-BB08-1585-C17E-CA4F5FC03AF1}"/>
              </a:ext>
            </a:extLst>
          </p:cNvPr>
          <p:cNvSpPr>
            <a:spLocks noGrp="1"/>
          </p:cNvSpPr>
          <p:nvPr>
            <p:ph idx="1"/>
          </p:nvPr>
        </p:nvSpPr>
        <p:spPr/>
        <p:txBody>
          <a:bodyPr>
            <a:noAutofit/>
          </a:bodyPr>
          <a:lstStyle/>
          <a:p>
            <a:r>
              <a:rPr lang="en-US" b="1" dirty="0"/>
              <a:t>Cost Efficiency</a:t>
            </a:r>
            <a:r>
              <a:rPr lang="en-US" dirty="0"/>
              <a:t>:  Generative AI art tools can drastically reduce the cost of creating visual content, as they allow users to produce images or illustrations without hiring professional designers or illustrators. This is especially valuable for people who might have limited budgets for customized art.</a:t>
            </a:r>
          </a:p>
          <a:p>
            <a:r>
              <a:rPr lang="en-US" b="1" dirty="0"/>
              <a:t>Speed</a:t>
            </a:r>
            <a:r>
              <a:rPr lang="en-US" dirty="0"/>
              <a:t>:  AI can produce illustrations almost instantaneously, which accelerates project timelines. Traditional design work can take days or weeks, especially when involving complex requirements or revisions.  AI-generated art is often ready within seconds or minutes, allowing for rapid experimentation and immediate feedback.</a:t>
            </a:r>
          </a:p>
        </p:txBody>
      </p:sp>
    </p:spTree>
    <p:extLst>
      <p:ext uri="{BB962C8B-B14F-4D97-AF65-F5344CB8AC3E}">
        <p14:creationId xmlns:p14="http://schemas.microsoft.com/office/powerpoint/2010/main" val="31438033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2E701-3A05-D1A2-6D8A-F1149A5FCA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F9F763-DA9C-AB2B-4309-EF57D902D381}"/>
              </a:ext>
            </a:extLst>
          </p:cNvPr>
          <p:cNvSpPr>
            <a:spLocks noGrp="1"/>
          </p:cNvSpPr>
          <p:nvPr>
            <p:ph type="title"/>
          </p:nvPr>
        </p:nvSpPr>
        <p:spPr/>
        <p:txBody>
          <a:bodyPr/>
          <a:lstStyle/>
          <a:p>
            <a:r>
              <a:rPr lang="en-US" dirty="0"/>
              <a:t>Advantages</a:t>
            </a:r>
          </a:p>
        </p:txBody>
      </p:sp>
      <p:sp>
        <p:nvSpPr>
          <p:cNvPr id="3" name="Content Placeholder 2">
            <a:extLst>
              <a:ext uri="{FF2B5EF4-FFF2-40B4-BE49-F238E27FC236}">
                <a16:creationId xmlns:a16="http://schemas.microsoft.com/office/drawing/2014/main" id="{1DAB3E74-A6BD-CAD7-C647-0AE75F31F8CB}"/>
              </a:ext>
            </a:extLst>
          </p:cNvPr>
          <p:cNvSpPr>
            <a:spLocks noGrp="1"/>
          </p:cNvSpPr>
          <p:nvPr>
            <p:ph idx="1"/>
          </p:nvPr>
        </p:nvSpPr>
        <p:spPr>
          <a:xfrm>
            <a:off x="1354667" y="2015732"/>
            <a:ext cx="9700188" cy="3450613"/>
          </a:xfrm>
        </p:spPr>
        <p:txBody>
          <a:bodyPr>
            <a:noAutofit/>
          </a:bodyPr>
          <a:lstStyle/>
          <a:p>
            <a:r>
              <a:rPr lang="en-US" b="1" dirty="0"/>
              <a:t>Accessibility and Consistency</a:t>
            </a:r>
            <a:r>
              <a:rPr lang="en-US" dirty="0"/>
              <a:t>:  AI makes high-quality visuals more accessible to people without formal design skills, enabling anyone to create polished, professional-looking graphics. This opens up design possibilities for non-designers, making it easier for individuals and organizations to maintain consistent branding and style across multiple projects. In this sense, it is a great equalizer that levels the playing field.</a:t>
            </a:r>
          </a:p>
          <a:p>
            <a:r>
              <a:rPr lang="en-US" b="1" dirty="0"/>
              <a:t>Customization and Creativity</a:t>
            </a:r>
            <a:r>
              <a:rPr lang="en-US" dirty="0"/>
              <a:t>:  Traditionally, faculty use existing images for presentations. As a result, the images may not exactly fit the content, and it takes the risk of copyright infringement. Generative AI can quickly adapt images to specific needs (changing styles, colors, themes) without requiring full redesigns. </a:t>
            </a:r>
          </a:p>
        </p:txBody>
      </p:sp>
    </p:spTree>
    <p:extLst>
      <p:ext uri="{BB962C8B-B14F-4D97-AF65-F5344CB8AC3E}">
        <p14:creationId xmlns:p14="http://schemas.microsoft.com/office/powerpoint/2010/main" val="7558853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3E236-7A9A-488F-F228-4E64C2592D62}"/>
              </a:ext>
            </a:extLst>
          </p:cNvPr>
          <p:cNvSpPr>
            <a:spLocks noGrp="1"/>
          </p:cNvSpPr>
          <p:nvPr>
            <p:ph type="title"/>
          </p:nvPr>
        </p:nvSpPr>
        <p:spPr/>
        <p:txBody>
          <a:bodyPr/>
          <a:lstStyle/>
          <a:p>
            <a:r>
              <a:rPr lang="en-US" dirty="0"/>
              <a:t>Disadvantages</a:t>
            </a:r>
          </a:p>
        </p:txBody>
      </p:sp>
      <p:sp>
        <p:nvSpPr>
          <p:cNvPr id="3" name="Content Placeholder 2">
            <a:extLst>
              <a:ext uri="{FF2B5EF4-FFF2-40B4-BE49-F238E27FC236}">
                <a16:creationId xmlns:a16="http://schemas.microsoft.com/office/drawing/2014/main" id="{45A60563-2105-52DC-6BFE-619EA33E9A22}"/>
              </a:ext>
            </a:extLst>
          </p:cNvPr>
          <p:cNvSpPr>
            <a:spLocks noGrp="1"/>
          </p:cNvSpPr>
          <p:nvPr>
            <p:ph idx="1"/>
          </p:nvPr>
        </p:nvSpPr>
        <p:spPr/>
        <p:txBody>
          <a:bodyPr>
            <a:normAutofit lnSpcReduction="10000"/>
          </a:bodyPr>
          <a:lstStyle/>
          <a:p>
            <a:r>
              <a:rPr lang="en-US" b="1" dirty="0"/>
              <a:t>Job Displacement</a:t>
            </a:r>
            <a:r>
              <a:rPr lang="en-US" dirty="0"/>
              <a:t>:  As AI tools become more capable, some roles traditionally held by graphic designers, illustrators, and stock photo photographers may decline in demand. Companies that once hired designers for basic illustrations may now rely on AI tools to handle these tasks, potentially leading to reduced job opportunities.</a:t>
            </a:r>
          </a:p>
          <a:p>
            <a:r>
              <a:rPr lang="en-US" b="1" dirty="0"/>
              <a:t>Impact on the Stock Image Industry</a:t>
            </a:r>
            <a:r>
              <a:rPr lang="en-US"/>
              <a:t>:  The </a:t>
            </a:r>
            <a:r>
              <a:rPr lang="en-US" dirty="0"/>
              <a:t>demand for stock images and illustrations could decrease as companies and individuals turn to AI tools to generate unique visuals instead of purchasing stock assets. Companies selling stock images may need to adapt by offering niche, high-quality content or transitioning to offer unique design services to stay competitive.</a:t>
            </a:r>
          </a:p>
        </p:txBody>
      </p:sp>
    </p:spTree>
    <p:extLst>
      <p:ext uri="{BB962C8B-B14F-4D97-AF65-F5344CB8AC3E}">
        <p14:creationId xmlns:p14="http://schemas.microsoft.com/office/powerpoint/2010/main" val="41454825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BF2AA-E44D-40DE-14D0-EF2B081459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FB5932-A6A1-57EC-9154-EF36ED1A3FFE}"/>
              </a:ext>
            </a:extLst>
          </p:cNvPr>
          <p:cNvSpPr>
            <a:spLocks noGrp="1"/>
          </p:cNvSpPr>
          <p:nvPr>
            <p:ph type="title"/>
          </p:nvPr>
        </p:nvSpPr>
        <p:spPr/>
        <p:txBody>
          <a:bodyPr/>
          <a:lstStyle/>
          <a:p>
            <a:r>
              <a:rPr lang="en-US" dirty="0"/>
              <a:t>Disadvantages</a:t>
            </a:r>
          </a:p>
        </p:txBody>
      </p:sp>
      <p:sp>
        <p:nvSpPr>
          <p:cNvPr id="3" name="Content Placeholder 2">
            <a:extLst>
              <a:ext uri="{FF2B5EF4-FFF2-40B4-BE49-F238E27FC236}">
                <a16:creationId xmlns:a16="http://schemas.microsoft.com/office/drawing/2014/main" id="{635A339B-77CC-C632-4A92-25471A5BE07B}"/>
              </a:ext>
            </a:extLst>
          </p:cNvPr>
          <p:cNvSpPr>
            <a:spLocks noGrp="1"/>
          </p:cNvSpPr>
          <p:nvPr>
            <p:ph idx="1"/>
          </p:nvPr>
        </p:nvSpPr>
        <p:spPr>
          <a:xfrm>
            <a:off x="1451579" y="2015732"/>
            <a:ext cx="9603275" cy="4037749"/>
          </a:xfrm>
        </p:spPr>
        <p:txBody>
          <a:bodyPr>
            <a:normAutofit lnSpcReduction="10000"/>
          </a:bodyPr>
          <a:lstStyle/>
          <a:p>
            <a:r>
              <a:rPr lang="en-US" b="1" dirty="0"/>
              <a:t>Q</a:t>
            </a:r>
            <a:r>
              <a:rPr lang="en-US" sz="2400" b="1" dirty="0"/>
              <a:t>uality and Authenticity Concerns</a:t>
            </a:r>
            <a:r>
              <a:rPr lang="en-US" sz="2400" dirty="0"/>
              <a:t>:  While AI-generated art can look professional, it may lack the originality, authenticity, and nuanced creativity that human designers bring to custom projects. </a:t>
            </a:r>
          </a:p>
          <a:p>
            <a:r>
              <a:rPr lang="en-US" sz="2400" b="1" dirty="0"/>
              <a:t>Intellectual Property and Ethical Concerns</a:t>
            </a:r>
            <a:r>
              <a:rPr lang="en-US" sz="2400" dirty="0"/>
              <a:t>: Generative AI often learns from existing images, raising questions about intellectual property rights, originality, and ethical use. Designers and artists might feel their work is being co-opted or devalued if AI tools generate images based on large datasets that include their original creations without credit or compensation.</a:t>
            </a:r>
          </a:p>
        </p:txBody>
      </p:sp>
    </p:spTree>
    <p:extLst>
      <p:ext uri="{BB962C8B-B14F-4D97-AF65-F5344CB8AC3E}">
        <p14:creationId xmlns:p14="http://schemas.microsoft.com/office/powerpoint/2010/main" val="21901091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1" name="Picture 10">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B0013D77-6314-4D7E-B3AE-F64340434D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F504834-5C3B-4268-AA97-192F1C8B30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EFDE5BF3-DFB5-3EA6-3D3D-CA08B0AE630B}"/>
              </a:ext>
            </a:extLst>
          </p:cNvPr>
          <p:cNvSpPr>
            <a:spLocks noGrp="1"/>
          </p:cNvSpPr>
          <p:nvPr>
            <p:ph type="title"/>
          </p:nvPr>
        </p:nvSpPr>
        <p:spPr>
          <a:xfrm>
            <a:off x="1452617" y="976508"/>
            <a:ext cx="5525305" cy="2367221"/>
          </a:xfrm>
        </p:spPr>
        <p:txBody>
          <a:bodyPr vert="horz" lIns="91440" tIns="45720" rIns="91440" bIns="0" rtlCol="0" anchor="b">
            <a:normAutofit/>
          </a:bodyPr>
          <a:lstStyle/>
          <a:p>
            <a:r>
              <a:rPr lang="en-US" sz="5400"/>
              <a:t>Thank you!</a:t>
            </a:r>
          </a:p>
        </p:txBody>
      </p:sp>
      <p:sp>
        <p:nvSpPr>
          <p:cNvPr id="3" name="Content Placeholder 2">
            <a:extLst>
              <a:ext uri="{FF2B5EF4-FFF2-40B4-BE49-F238E27FC236}">
                <a16:creationId xmlns:a16="http://schemas.microsoft.com/office/drawing/2014/main" id="{83205C7D-3E43-1824-59CB-E85456B09E4E}"/>
              </a:ext>
            </a:extLst>
          </p:cNvPr>
          <p:cNvSpPr>
            <a:spLocks noGrp="1"/>
          </p:cNvSpPr>
          <p:nvPr>
            <p:ph idx="1"/>
          </p:nvPr>
        </p:nvSpPr>
        <p:spPr>
          <a:xfrm>
            <a:off x="1452617" y="3531204"/>
            <a:ext cx="5530919" cy="1606576"/>
          </a:xfrm>
        </p:spPr>
        <p:txBody>
          <a:bodyPr vert="horz" lIns="91440" tIns="91440" rIns="91440" bIns="91440" rtlCol="0">
            <a:normAutofit/>
          </a:bodyPr>
          <a:lstStyle/>
          <a:p>
            <a:pPr marL="0" indent="0">
              <a:buNone/>
            </a:pPr>
            <a:r>
              <a:rPr lang="en-US" sz="1800" cap="all"/>
              <a:t>Contact: </a:t>
            </a:r>
            <a:r>
              <a:rPr lang="en-US" sz="1800" cap="all">
                <a:hlinkClick r:id="rId3"/>
              </a:rPr>
              <a:t>cayu@hpu.edu</a:t>
            </a:r>
            <a:r>
              <a:rPr lang="en-US" sz="1800" cap="all"/>
              <a:t> </a:t>
            </a:r>
          </a:p>
        </p:txBody>
      </p:sp>
      <p:cxnSp>
        <p:nvCxnSpPr>
          <p:cNvPr id="21" name="Straight Connector 20">
            <a:extLst>
              <a:ext uri="{FF2B5EF4-FFF2-40B4-BE49-F238E27FC236}">
                <a16:creationId xmlns:a16="http://schemas.microsoft.com/office/drawing/2014/main" id="{08499C1D-827E-4262-9D7E-C9C5D41F74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8" y="3528543"/>
            <a:ext cx="55361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23" name="Group 22">
            <a:extLst>
              <a:ext uri="{FF2B5EF4-FFF2-40B4-BE49-F238E27FC236}">
                <a16:creationId xmlns:a16="http://schemas.microsoft.com/office/drawing/2014/main" id="{14769521-3FF2-4900-8E88-FE324129CB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77388" y="482171"/>
            <a:ext cx="4074533" cy="5149101"/>
            <a:chOff x="7463259" y="583365"/>
            <a:chExt cx="4074533" cy="5181928"/>
          </a:xfrm>
        </p:grpSpPr>
        <p:sp>
          <p:nvSpPr>
            <p:cNvPr id="24" name="Rectangle 23">
              <a:extLst>
                <a:ext uri="{FF2B5EF4-FFF2-40B4-BE49-F238E27FC236}">
                  <a16:creationId xmlns:a16="http://schemas.microsoft.com/office/drawing/2014/main" id="{81FA2858-515C-4B19-957E-E33BE2525A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C120D3D-6DFE-4D3F-821A-5DEB60B85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Picture 3" descr="A close-up of a person&#10;&#10;Description automatically generated">
            <a:extLst>
              <a:ext uri="{FF2B5EF4-FFF2-40B4-BE49-F238E27FC236}">
                <a16:creationId xmlns:a16="http://schemas.microsoft.com/office/drawing/2014/main" id="{28D2FED0-697C-08D8-9BEE-8D1E27C1F029}"/>
              </a:ext>
            </a:extLst>
          </p:cNvPr>
          <p:cNvPicPr>
            <a:picLocks noChangeAspect="1"/>
          </p:cNvPicPr>
          <p:nvPr/>
        </p:nvPicPr>
        <p:blipFill>
          <a:blip r:embed="rId4"/>
          <a:srcRect l="13048" r="14805" b="-3"/>
          <a:stretch/>
        </p:blipFill>
        <p:spPr>
          <a:xfrm>
            <a:off x="8116373" y="1116345"/>
            <a:ext cx="2799103" cy="3866172"/>
          </a:xfrm>
          <a:prstGeom prst="rect">
            <a:avLst/>
          </a:prstGeom>
        </p:spPr>
      </p:pic>
      <p:pic>
        <p:nvPicPr>
          <p:cNvPr id="27" name="Picture 26">
            <a:extLst>
              <a:ext uri="{FF2B5EF4-FFF2-40B4-BE49-F238E27FC236}">
                <a16:creationId xmlns:a16="http://schemas.microsoft.com/office/drawing/2014/main" id="{734D3980-B8F4-49E4-BADC-88E2D3517D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9" name="Straight Connector 28">
            <a:extLst>
              <a:ext uri="{FF2B5EF4-FFF2-40B4-BE49-F238E27FC236}">
                <a16:creationId xmlns:a16="http://schemas.microsoft.com/office/drawing/2014/main" id="{90E57DF2-FA2B-4494-B47E-8180C63267B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04143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214</TotalTime>
  <Words>1458</Words>
  <Application>Microsoft Macintosh PowerPoint</Application>
  <PresentationFormat>Widescreen</PresentationFormat>
  <Paragraphs>128</Paragraphs>
  <Slides>35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Aptos</vt:lpstr>
      <vt:lpstr>Arial</vt:lpstr>
      <vt:lpstr>Gill Sans MT</vt:lpstr>
      <vt:lpstr>Gallery</vt:lpstr>
      <vt:lpstr>Creating Illustrations &amp; Graphs for Presentations: Generative AI Art Tools</vt:lpstr>
      <vt:lpstr>What are gen AI art tools?</vt:lpstr>
      <vt:lpstr>What are gen AI art tools?</vt:lpstr>
      <vt:lpstr>What are gen AI art tools?</vt:lpstr>
      <vt:lpstr>Why do we need gen AI art tooLs?</vt:lpstr>
      <vt:lpstr>Why do we need gen AI art tools?</vt:lpstr>
      <vt:lpstr>Most popular</vt:lpstr>
      <vt:lpstr>Most popular</vt:lpstr>
      <vt:lpstr>Quality</vt:lpstr>
      <vt:lpstr>Generation time</vt:lpstr>
      <vt:lpstr>Price-performance</vt:lpstr>
      <vt:lpstr>Quality * price</vt:lpstr>
      <vt:lpstr>Quality * generation time</vt:lpstr>
      <vt:lpstr>generation time * price</vt:lpstr>
      <vt:lpstr>Tensor art</vt:lpstr>
      <vt:lpstr>Tensor art:  carry many different gen AI art tools</vt:lpstr>
      <vt:lpstr>Tensor art: FLUX</vt:lpstr>
      <vt:lpstr>ideogram</vt:lpstr>
      <vt:lpstr>Exact words: Ideogram 2.0</vt:lpstr>
      <vt:lpstr>Exact words: midjourney</vt:lpstr>
      <vt:lpstr>Exact words: Meta AI</vt:lpstr>
      <vt:lpstr>Exact words: DALL.E3</vt:lpstr>
      <vt:lpstr>Exact words: Tensor art (Stable Diffusion)</vt:lpstr>
      <vt:lpstr>Exact words: Tensor Art (Flux)</vt:lpstr>
      <vt:lpstr>Midjourney</vt:lpstr>
      <vt:lpstr>Midjourney</vt:lpstr>
      <vt:lpstr>Midjourney</vt:lpstr>
      <vt:lpstr>Adobe Firefly</vt:lpstr>
      <vt:lpstr>Recommendations</vt:lpstr>
      <vt:lpstr>Recommendations</vt:lpstr>
      <vt:lpstr>Advantages</vt:lpstr>
      <vt:lpstr>Advantages</vt:lpstr>
      <vt:lpstr>Disadvantages</vt:lpstr>
      <vt:lpstr>Disadvantages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Chong Ho Yu</dc:creator>
  <cp:lastModifiedBy>Chong Ho Yu</cp:lastModifiedBy>
  <cp:revision>47</cp:revision>
  <dcterms:created xsi:type="dcterms:W3CDTF">2024-10-16T04:29:17Z</dcterms:created>
  <dcterms:modified xsi:type="dcterms:W3CDTF">2024-10-31T23:53:40Z</dcterms:modified>
</cp:coreProperties>
</file>