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64" r:id="rId2"/>
    <p:sldMasterId id="2147483666" r:id="rId3"/>
    <p:sldMasterId id="2147483668" r:id="rId4"/>
    <p:sldMasterId id="2147483670" r:id="rId5"/>
  </p:sldMasterIdLst>
  <p:notesMasterIdLst>
    <p:notesMasterId r:id="rId8"/>
  </p:notesMasterIdLst>
  <p:sldIdLst>
    <p:sldId id="257" r:id="rId6"/>
    <p:sldId id="258" r:id="rId7"/>
  </p:sldIdLst>
  <p:sldSz cx="37490400" cy="21031200"/>
  <p:notesSz cx="6858000" cy="9144000"/>
  <p:defaultText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3120">
          <p15:clr>
            <a:srgbClr val="A4A3A4"/>
          </p15:clr>
        </p15:guide>
        <p15:guide id="2" orient="horz" pos="3171">
          <p15:clr>
            <a:srgbClr val="A4A3A4"/>
          </p15:clr>
        </p15:guide>
        <p15:guide id="3" orient="horz" pos="6624">
          <p15:clr>
            <a:srgbClr val="A4A3A4"/>
          </p15:clr>
        </p15:guide>
        <p15:guide id="4" orient="horz" pos="3205">
          <p15:clr>
            <a:srgbClr val="A4A3A4"/>
          </p15:clr>
        </p15:guide>
        <p15:guide id="5" pos="114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22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보통 스타일 3 - 강조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E25E649-3F16-4E02-A733-19D2CDBF48F0}" styleName="보통 스타일 3 - 강조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보통 스타일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A488322-F2BA-4B5B-9748-0D474271808F}" styleName="보통 스타일 3 - 강조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보통 스타일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66" autoAdjust="0"/>
    <p:restoredTop sz="97253" autoAdjust="0"/>
  </p:normalViewPr>
  <p:slideViewPr>
    <p:cSldViewPr snapToGrid="0" snapToObjects="1">
      <p:cViewPr>
        <p:scale>
          <a:sx n="40" d="100"/>
          <a:sy n="40" d="100"/>
        </p:scale>
        <p:origin x="450" y="540"/>
      </p:cViewPr>
      <p:guideLst>
        <p:guide orient="horz" pos="13120"/>
        <p:guide orient="horz" pos="3171"/>
        <p:guide orient="horz" pos="6624"/>
        <p:guide orient="horz" pos="3205"/>
        <p:guide pos="11435"/>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CE91F3-BF70-4D2F-A36E-1B6EB5FB3076}" type="datetimeFigureOut">
              <a:rPr lang="en-US" smtClean="0"/>
              <a:t>7/25/2016</a:t>
            </a:fld>
            <a:endParaRPr lang="en-US"/>
          </a:p>
        </p:txBody>
      </p:sp>
      <p:sp>
        <p:nvSpPr>
          <p:cNvPr id="4" name="슬라이드 이미지 개체 틀 3"/>
          <p:cNvSpPr>
            <a:spLocks noGrp="1" noRot="1" noChangeAspect="1"/>
          </p:cNvSpPr>
          <p:nvPr>
            <p:ph type="sldImg" idx="2"/>
          </p:nvPr>
        </p:nvSpPr>
        <p:spPr>
          <a:xfrm>
            <a:off x="373063" y="685800"/>
            <a:ext cx="61118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779DE0-34CE-4BDB-8CA7-0ADAABD1A03D}" type="slidenum">
              <a:rPr lang="en-US" smtClean="0"/>
              <a:t>‹#›</a:t>
            </a:fld>
            <a:endParaRPr lang="en-US"/>
          </a:p>
        </p:txBody>
      </p:sp>
    </p:spTree>
    <p:extLst>
      <p:ext uri="{BB962C8B-B14F-4D97-AF65-F5344CB8AC3E}">
        <p14:creationId xmlns:p14="http://schemas.microsoft.com/office/powerpoint/2010/main" val="2681557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dirty="0"/>
          </a:p>
        </p:txBody>
      </p:sp>
      <p:sp>
        <p:nvSpPr>
          <p:cNvPr id="4" name="슬라이드 번호 개체 틀 3"/>
          <p:cNvSpPr>
            <a:spLocks noGrp="1"/>
          </p:cNvSpPr>
          <p:nvPr>
            <p:ph type="sldNum" sz="quarter" idx="10"/>
          </p:nvPr>
        </p:nvSpPr>
        <p:spPr/>
        <p:txBody>
          <a:bodyPr/>
          <a:lstStyle/>
          <a:p>
            <a:fld id="{94779DE0-34CE-4BDB-8CA7-0ADAABD1A03D}" type="slidenum">
              <a:rPr lang="en-US" smtClean="0"/>
              <a:t>1</a:t>
            </a:fld>
            <a:endParaRPr lang="en-US"/>
          </a:p>
        </p:txBody>
      </p:sp>
    </p:spTree>
    <p:extLst>
      <p:ext uri="{BB962C8B-B14F-4D97-AF65-F5344CB8AC3E}">
        <p14:creationId xmlns:p14="http://schemas.microsoft.com/office/powerpoint/2010/main" val="214405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dirty="0"/>
          </a:p>
        </p:txBody>
      </p:sp>
      <p:sp>
        <p:nvSpPr>
          <p:cNvPr id="4" name="슬라이드 번호 개체 틀 3"/>
          <p:cNvSpPr>
            <a:spLocks noGrp="1"/>
          </p:cNvSpPr>
          <p:nvPr>
            <p:ph type="sldNum" sz="quarter" idx="10"/>
          </p:nvPr>
        </p:nvSpPr>
        <p:spPr/>
        <p:txBody>
          <a:bodyPr/>
          <a:lstStyle/>
          <a:p>
            <a:fld id="{94779DE0-34CE-4BDB-8CA7-0ADAABD1A03D}" type="slidenum">
              <a:rPr lang="en-US" smtClean="0"/>
              <a:t>2</a:t>
            </a:fld>
            <a:endParaRPr lang="en-US"/>
          </a:p>
        </p:txBody>
      </p:sp>
    </p:spTree>
    <p:extLst>
      <p:ext uri="{BB962C8B-B14F-4D97-AF65-F5344CB8AC3E}">
        <p14:creationId xmlns:p14="http://schemas.microsoft.com/office/powerpoint/2010/main" val="665603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1142414"/>
            <a:ext cx="26392606" cy="1386075"/>
          </a:xfrm>
          <a:prstGeom prst="rect">
            <a:avLst/>
          </a:prstGeom>
        </p:spPr>
        <p:txBody>
          <a:bodyPr vert="horz" anchor="ctr"/>
          <a:lstStyle>
            <a:lvl1pPr marL="0" indent="0" algn="ctr">
              <a:buNone/>
              <a:defRPr sz="7200" baseline="0">
                <a:solidFill>
                  <a:schemeClr val="bg1"/>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897" y="2528489"/>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897" y="3520761"/>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69" y="5262831"/>
            <a:ext cx="17373600" cy="859098"/>
          </a:xfrm>
          <a:prstGeom prst="rect">
            <a:avLst/>
          </a:prstGeom>
        </p:spPr>
        <p:txBody>
          <a:bodyPr vert="horz" anchor="ctr"/>
          <a:lstStyle>
            <a:lvl1pPr marL="0" indent="0" algn="ctr">
              <a:buNone/>
              <a:defRPr sz="4000" u="sng" baseline="0"/>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3" y="6148211"/>
            <a:ext cx="17373600" cy="5150995"/>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29" name="Text Placeholder 25"/>
          <p:cNvSpPr>
            <a:spLocks noGrp="1"/>
          </p:cNvSpPr>
          <p:nvPr>
            <p:ph type="body" sz="quarter" idx="15" hasCustomPrompt="1"/>
          </p:nvPr>
        </p:nvSpPr>
        <p:spPr>
          <a:xfrm>
            <a:off x="19204725" y="12635798"/>
            <a:ext cx="17373600" cy="859098"/>
          </a:xfrm>
          <a:prstGeom prst="rect">
            <a:avLst/>
          </a:prstGeom>
        </p:spPr>
        <p:txBody>
          <a:bodyPr vert="horz" anchor="ctr"/>
          <a:lstStyle>
            <a:lvl1pPr marL="0" indent="0" algn="ctr">
              <a:buNone/>
              <a:defRPr sz="4000" u="sng" baseline="0"/>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3" y="11339797"/>
            <a:ext cx="17373600" cy="859098"/>
          </a:xfrm>
          <a:prstGeom prst="rect">
            <a:avLst/>
          </a:prstGeom>
        </p:spPr>
        <p:txBody>
          <a:bodyPr vert="horz" anchor="ctr"/>
          <a:lstStyle>
            <a:lvl1pPr marL="0" indent="0" algn="ctr">
              <a:buNone/>
              <a:defRPr sz="4000" u="sng" baseline="0"/>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3" y="12198895"/>
            <a:ext cx="17373600" cy="8629103"/>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34" name="Content Placeholder 27"/>
          <p:cNvSpPr>
            <a:spLocks noGrp="1"/>
          </p:cNvSpPr>
          <p:nvPr>
            <p:ph sz="quarter" idx="20" hasCustomPrompt="1"/>
          </p:nvPr>
        </p:nvSpPr>
        <p:spPr>
          <a:xfrm>
            <a:off x="19204725" y="13494897"/>
            <a:ext cx="17373600" cy="3705351"/>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35" name="Text Placeholder 25"/>
          <p:cNvSpPr>
            <a:spLocks noGrp="1"/>
          </p:cNvSpPr>
          <p:nvPr>
            <p:ph type="body" sz="quarter" idx="21" hasCustomPrompt="1"/>
          </p:nvPr>
        </p:nvSpPr>
        <p:spPr>
          <a:xfrm>
            <a:off x="19204725" y="17200248"/>
            <a:ext cx="17373600" cy="859098"/>
          </a:xfrm>
          <a:prstGeom prst="rect">
            <a:avLst/>
          </a:prstGeom>
        </p:spPr>
        <p:txBody>
          <a:bodyPr vert="horz" anchor="ctr"/>
          <a:lstStyle>
            <a:lvl1pPr marL="0" indent="0" algn="ctr">
              <a:buNone/>
              <a:defRPr sz="4000" u="sng" baseline="0"/>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5" y="18059346"/>
            <a:ext cx="17373600" cy="2768652"/>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15" name="Text Placeholder 25"/>
          <p:cNvSpPr>
            <a:spLocks noGrp="1"/>
          </p:cNvSpPr>
          <p:nvPr>
            <p:ph type="body" sz="quarter" idx="23" hasCustomPrompt="1"/>
          </p:nvPr>
        </p:nvSpPr>
        <p:spPr>
          <a:xfrm>
            <a:off x="19204725" y="5285237"/>
            <a:ext cx="17373600" cy="859098"/>
          </a:xfrm>
          <a:prstGeom prst="rect">
            <a:avLst/>
          </a:prstGeom>
        </p:spPr>
        <p:txBody>
          <a:bodyPr vert="horz" anchor="ctr"/>
          <a:lstStyle>
            <a:lvl1pPr marL="0" indent="0" algn="ctr">
              <a:buNone/>
              <a:defRPr sz="4000" u="sng" baseline="0"/>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5" y="6144335"/>
            <a:ext cx="17373600" cy="6491463"/>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Tree>
    <p:extLst>
      <p:ext uri="{BB962C8B-B14F-4D97-AF65-F5344CB8AC3E}">
        <p14:creationId xmlns:p14="http://schemas.microsoft.com/office/powerpoint/2010/main" val="2438317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1112706"/>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897" y="2498781"/>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897" y="3491053"/>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423424" y="5262831"/>
            <a:ext cx="11887200" cy="881505"/>
          </a:xfrm>
          <a:prstGeom prst="rect">
            <a:avLst/>
          </a:prstGeom>
        </p:spPr>
        <p:txBody>
          <a:bodyPr vert="horz" anchor="ctr"/>
          <a:lstStyle>
            <a:lvl1pPr marL="0" indent="0" algn="ctr">
              <a:buNone/>
              <a:defRPr sz="4000" u="sng" baseline="0"/>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423424" y="6157444"/>
            <a:ext cx="11887200" cy="5150995"/>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29" name="Text Placeholder 25"/>
          <p:cNvSpPr>
            <a:spLocks noGrp="1"/>
          </p:cNvSpPr>
          <p:nvPr>
            <p:ph type="body" sz="quarter" idx="15" hasCustomPrompt="1"/>
          </p:nvPr>
        </p:nvSpPr>
        <p:spPr>
          <a:xfrm>
            <a:off x="25148326" y="5285237"/>
            <a:ext cx="11887200" cy="859098"/>
          </a:xfrm>
          <a:prstGeom prst="rect">
            <a:avLst/>
          </a:prstGeom>
        </p:spPr>
        <p:txBody>
          <a:bodyPr vert="horz" anchor="ctr"/>
          <a:lstStyle>
            <a:lvl1pPr marL="0" indent="0" algn="ctr">
              <a:buNone/>
              <a:defRPr sz="4000" u="sng" baseline="0"/>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423424" y="11339797"/>
            <a:ext cx="11887200" cy="859098"/>
          </a:xfrm>
          <a:prstGeom prst="rect">
            <a:avLst/>
          </a:prstGeom>
        </p:spPr>
        <p:txBody>
          <a:bodyPr vert="horz" anchor="ctr"/>
          <a:lstStyle>
            <a:lvl1pPr marL="0" indent="0" algn="ctr">
              <a:buNone/>
              <a:defRPr sz="4000" u="sng" baseline="0"/>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423424" y="12198895"/>
            <a:ext cx="11887200" cy="8629103"/>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34" name="Content Placeholder 27"/>
          <p:cNvSpPr>
            <a:spLocks noGrp="1"/>
          </p:cNvSpPr>
          <p:nvPr>
            <p:ph sz="quarter" idx="20" hasCustomPrompt="1"/>
          </p:nvPr>
        </p:nvSpPr>
        <p:spPr>
          <a:xfrm>
            <a:off x="25148326" y="6161001"/>
            <a:ext cx="11887200" cy="8223760"/>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35" name="Text Placeholder 25"/>
          <p:cNvSpPr>
            <a:spLocks noGrp="1"/>
          </p:cNvSpPr>
          <p:nvPr>
            <p:ph type="body" sz="quarter" idx="21" hasCustomPrompt="1"/>
          </p:nvPr>
        </p:nvSpPr>
        <p:spPr>
          <a:xfrm>
            <a:off x="25148326" y="14447477"/>
            <a:ext cx="11887200" cy="859098"/>
          </a:xfrm>
          <a:prstGeom prst="rect">
            <a:avLst/>
          </a:prstGeom>
        </p:spPr>
        <p:txBody>
          <a:bodyPr vert="horz" anchor="ctr"/>
          <a:lstStyle>
            <a:lvl1pPr marL="0" indent="0" algn="ctr">
              <a:buNone/>
              <a:defRPr sz="4000" u="sng" baseline="0"/>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25196882" y="15290694"/>
            <a:ext cx="11887200" cy="5537304"/>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15" name="Text Placeholder 25"/>
          <p:cNvSpPr>
            <a:spLocks noGrp="1"/>
          </p:cNvSpPr>
          <p:nvPr>
            <p:ph type="body" sz="quarter" idx="23" hasCustomPrompt="1"/>
          </p:nvPr>
        </p:nvSpPr>
        <p:spPr>
          <a:xfrm>
            <a:off x="12801602" y="5285237"/>
            <a:ext cx="11887200" cy="859098"/>
          </a:xfrm>
          <a:prstGeom prst="rect">
            <a:avLst/>
          </a:prstGeom>
        </p:spPr>
        <p:txBody>
          <a:bodyPr vert="horz" anchor="ctr"/>
          <a:lstStyle>
            <a:lvl1pPr marL="0" indent="0" algn="ctr">
              <a:buNone/>
              <a:defRPr sz="4000" u="sng" baseline="0"/>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2801602" y="6157444"/>
            <a:ext cx="11887200" cy="14639196"/>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Tree>
    <p:extLst>
      <p:ext uri="{BB962C8B-B14F-4D97-AF65-F5344CB8AC3E}">
        <p14:creationId xmlns:p14="http://schemas.microsoft.com/office/powerpoint/2010/main" val="183002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6" name="Text Placeholder 25"/>
          <p:cNvSpPr>
            <a:spLocks noGrp="1"/>
          </p:cNvSpPr>
          <p:nvPr>
            <p:ph type="body" sz="quarter" idx="13" hasCustomPrompt="1"/>
          </p:nvPr>
        </p:nvSpPr>
        <p:spPr>
          <a:xfrm>
            <a:off x="423424" y="5262831"/>
            <a:ext cx="11887200" cy="881505"/>
          </a:xfrm>
          <a:prstGeom prst="rect">
            <a:avLst/>
          </a:prstGeom>
          <a:solidFill>
            <a:schemeClr val="tx2">
              <a:lumMod val="75000"/>
            </a:schemeClr>
          </a:solidFill>
        </p:spPr>
        <p:txBody>
          <a:bodyPr vert="horz"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423424" y="6157444"/>
            <a:ext cx="11887200" cy="5150995"/>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29" name="Text Placeholder 25"/>
          <p:cNvSpPr>
            <a:spLocks noGrp="1"/>
          </p:cNvSpPr>
          <p:nvPr>
            <p:ph type="body" sz="quarter" idx="15" hasCustomPrompt="1"/>
          </p:nvPr>
        </p:nvSpPr>
        <p:spPr>
          <a:xfrm>
            <a:off x="25148326" y="5285237"/>
            <a:ext cx="118872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423424" y="11339797"/>
            <a:ext cx="118872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423424" y="12198895"/>
            <a:ext cx="11887200" cy="8629103"/>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34" name="Content Placeholder 27"/>
          <p:cNvSpPr>
            <a:spLocks noGrp="1"/>
          </p:cNvSpPr>
          <p:nvPr>
            <p:ph sz="quarter" idx="20" hasCustomPrompt="1"/>
          </p:nvPr>
        </p:nvSpPr>
        <p:spPr>
          <a:xfrm>
            <a:off x="25148326" y="6161001"/>
            <a:ext cx="11887200" cy="8223760"/>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35" name="Text Placeholder 25"/>
          <p:cNvSpPr>
            <a:spLocks noGrp="1"/>
          </p:cNvSpPr>
          <p:nvPr>
            <p:ph type="body" sz="quarter" idx="21" hasCustomPrompt="1"/>
          </p:nvPr>
        </p:nvSpPr>
        <p:spPr>
          <a:xfrm>
            <a:off x="25148326" y="14447477"/>
            <a:ext cx="118872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25196882" y="15290694"/>
            <a:ext cx="11887200" cy="5537304"/>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15" name="Text Placeholder 25"/>
          <p:cNvSpPr>
            <a:spLocks noGrp="1"/>
          </p:cNvSpPr>
          <p:nvPr>
            <p:ph type="body" sz="quarter" idx="23" hasCustomPrompt="1"/>
          </p:nvPr>
        </p:nvSpPr>
        <p:spPr>
          <a:xfrm>
            <a:off x="12801602" y="5147192"/>
            <a:ext cx="118872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2801602" y="6157444"/>
            <a:ext cx="11887200" cy="14639196"/>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16" name="Text Placeholder 17"/>
          <p:cNvSpPr>
            <a:spLocks noGrp="1"/>
          </p:cNvSpPr>
          <p:nvPr>
            <p:ph type="body" sz="quarter" idx="10" hasCustomPrompt="1"/>
          </p:nvPr>
        </p:nvSpPr>
        <p:spPr>
          <a:xfrm>
            <a:off x="5548897" y="1112706"/>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smtClean="0"/>
              <a:t>Click to add Title</a:t>
            </a:r>
            <a:endParaRPr lang="en-US" dirty="0"/>
          </a:p>
        </p:txBody>
      </p:sp>
      <p:sp>
        <p:nvSpPr>
          <p:cNvPr id="21" name="Text Placeholder 17"/>
          <p:cNvSpPr>
            <a:spLocks noGrp="1"/>
          </p:cNvSpPr>
          <p:nvPr>
            <p:ph type="body" sz="quarter" idx="11" hasCustomPrompt="1"/>
          </p:nvPr>
        </p:nvSpPr>
        <p:spPr>
          <a:xfrm>
            <a:off x="5548897" y="2498781"/>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smtClean="0"/>
              <a:t>Click to add authors</a:t>
            </a:r>
            <a:endParaRPr lang="en-US" dirty="0"/>
          </a:p>
        </p:txBody>
      </p:sp>
      <p:sp>
        <p:nvSpPr>
          <p:cNvPr id="22" name="Text Placeholder 17"/>
          <p:cNvSpPr>
            <a:spLocks noGrp="1"/>
          </p:cNvSpPr>
          <p:nvPr>
            <p:ph type="body" sz="quarter" idx="12" hasCustomPrompt="1"/>
          </p:nvPr>
        </p:nvSpPr>
        <p:spPr>
          <a:xfrm>
            <a:off x="5548897" y="3491053"/>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Tree>
    <p:extLst>
      <p:ext uri="{BB962C8B-B14F-4D97-AF65-F5344CB8AC3E}">
        <p14:creationId xmlns:p14="http://schemas.microsoft.com/office/powerpoint/2010/main" val="1076852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111270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897" y="249878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897" y="349105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69" y="5262831"/>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3" y="6148211"/>
            <a:ext cx="17373600" cy="5150995"/>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29" name="Text Placeholder 25"/>
          <p:cNvSpPr>
            <a:spLocks noGrp="1"/>
          </p:cNvSpPr>
          <p:nvPr>
            <p:ph type="body" sz="quarter" idx="15" hasCustomPrompt="1"/>
          </p:nvPr>
        </p:nvSpPr>
        <p:spPr>
          <a:xfrm>
            <a:off x="19204725" y="1263579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3" y="1133979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3" y="12198895"/>
            <a:ext cx="17373600" cy="8629103"/>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34" name="Content Placeholder 27"/>
          <p:cNvSpPr>
            <a:spLocks noGrp="1"/>
          </p:cNvSpPr>
          <p:nvPr>
            <p:ph sz="quarter" idx="20" hasCustomPrompt="1"/>
          </p:nvPr>
        </p:nvSpPr>
        <p:spPr>
          <a:xfrm>
            <a:off x="19204725" y="13494897"/>
            <a:ext cx="17373600" cy="3705351"/>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35" name="Text Placeholder 25"/>
          <p:cNvSpPr>
            <a:spLocks noGrp="1"/>
          </p:cNvSpPr>
          <p:nvPr>
            <p:ph type="body" sz="quarter" idx="21" hasCustomPrompt="1"/>
          </p:nvPr>
        </p:nvSpPr>
        <p:spPr>
          <a:xfrm>
            <a:off x="19204725" y="17200248"/>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5" y="18059346"/>
            <a:ext cx="17373600" cy="2768652"/>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15" name="Text Placeholder 25"/>
          <p:cNvSpPr>
            <a:spLocks noGrp="1"/>
          </p:cNvSpPr>
          <p:nvPr>
            <p:ph type="body" sz="quarter" idx="23" hasCustomPrompt="1"/>
          </p:nvPr>
        </p:nvSpPr>
        <p:spPr>
          <a:xfrm>
            <a:off x="19204725" y="5285237"/>
            <a:ext cx="1737360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5" y="6144335"/>
            <a:ext cx="17373600" cy="6491463"/>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897" y="1112705"/>
            <a:ext cx="26392606" cy="1386075"/>
          </a:xfrm>
          <a:prstGeom prst="rect">
            <a:avLst/>
          </a:prstGeom>
        </p:spPr>
        <p:txBody>
          <a:bodyPr vert="horz" anchor="ctr"/>
          <a:lstStyle>
            <a:lvl1pPr marL="0" indent="0" algn="ctr">
              <a:buNone/>
              <a:defRPr sz="72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897" y="2498780"/>
            <a:ext cx="26392606" cy="992272"/>
          </a:xfrm>
          <a:prstGeom prst="rect">
            <a:avLst/>
          </a:prstGeom>
        </p:spPr>
        <p:txBody>
          <a:bodyPr vert="horz" anchor="ctr"/>
          <a:lstStyle>
            <a:lvl1pPr marL="0" indent="0" algn="ctr">
              <a:buNone/>
              <a:defRPr sz="54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897" y="3491052"/>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815009" y="5262831"/>
            <a:ext cx="35860383"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806520" y="6140664"/>
            <a:ext cx="17604188" cy="3334215"/>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29" name="Text Placeholder 25"/>
          <p:cNvSpPr>
            <a:spLocks noGrp="1"/>
          </p:cNvSpPr>
          <p:nvPr>
            <p:ph type="body" sz="quarter" idx="15" hasCustomPrompt="1"/>
          </p:nvPr>
        </p:nvSpPr>
        <p:spPr>
          <a:xfrm>
            <a:off x="22637612" y="12489949"/>
            <a:ext cx="13940713"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806520" y="9474879"/>
            <a:ext cx="35771805"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4" name="Content Placeholder 27"/>
          <p:cNvSpPr>
            <a:spLocks noGrp="1"/>
          </p:cNvSpPr>
          <p:nvPr>
            <p:ph sz="quarter" idx="20" hasCustomPrompt="1"/>
          </p:nvPr>
        </p:nvSpPr>
        <p:spPr>
          <a:xfrm>
            <a:off x="22637612" y="13340627"/>
            <a:ext cx="13952018" cy="4561522"/>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35" name="Text Placeholder 25"/>
          <p:cNvSpPr>
            <a:spLocks noGrp="1"/>
          </p:cNvSpPr>
          <p:nvPr>
            <p:ph type="body" sz="quarter" idx="21" hasCustomPrompt="1"/>
          </p:nvPr>
        </p:nvSpPr>
        <p:spPr>
          <a:xfrm>
            <a:off x="22637611" y="17902149"/>
            <a:ext cx="14037780"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22637612" y="18761248"/>
            <a:ext cx="13940713" cy="2066750"/>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15" name="Text Placeholder 25"/>
          <p:cNvSpPr>
            <a:spLocks noGrp="1"/>
          </p:cNvSpPr>
          <p:nvPr>
            <p:ph type="body" sz="quarter" idx="23" hasCustomPrompt="1"/>
          </p:nvPr>
        </p:nvSpPr>
        <p:spPr>
          <a:xfrm>
            <a:off x="600331" y="12489949"/>
            <a:ext cx="20729129" cy="859098"/>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600331" y="13349047"/>
            <a:ext cx="20729129" cy="7478951"/>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16" name="Content Placeholder 27"/>
          <p:cNvSpPr>
            <a:spLocks noGrp="1"/>
          </p:cNvSpPr>
          <p:nvPr>
            <p:ph sz="quarter" idx="25" hasCustomPrompt="1"/>
          </p:nvPr>
        </p:nvSpPr>
        <p:spPr>
          <a:xfrm>
            <a:off x="19085568" y="6134640"/>
            <a:ext cx="17589824" cy="3334215"/>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21" name="Content Placeholder 27"/>
          <p:cNvSpPr>
            <a:spLocks noGrp="1"/>
          </p:cNvSpPr>
          <p:nvPr>
            <p:ph sz="quarter" idx="26" hasCustomPrompt="1"/>
          </p:nvPr>
        </p:nvSpPr>
        <p:spPr>
          <a:xfrm>
            <a:off x="806520" y="10353233"/>
            <a:ext cx="17604188" cy="2051824"/>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
        <p:nvSpPr>
          <p:cNvPr id="22" name="Content Placeholder 27"/>
          <p:cNvSpPr>
            <a:spLocks noGrp="1"/>
          </p:cNvSpPr>
          <p:nvPr>
            <p:ph sz="quarter" idx="27" hasCustomPrompt="1"/>
          </p:nvPr>
        </p:nvSpPr>
        <p:spPr>
          <a:xfrm>
            <a:off x="19071203" y="10353233"/>
            <a:ext cx="17604188" cy="2051824"/>
          </a:xfrm>
          <a:prstGeom prst="rect">
            <a:avLst/>
          </a:prstGeom>
        </p:spPr>
        <p:txBody>
          <a:bodyPr vert="horz"/>
          <a:lstStyle>
            <a:lvl1pPr marL="0" indent="0">
              <a:buNone/>
              <a:defRPr sz="2800" baseline="0"/>
            </a:lvl1pPr>
          </a:lstStyle>
          <a:p>
            <a:pPr lvl="0"/>
            <a:r>
              <a:rPr lang="en-US" sz="2800" dirty="0" smtClean="0"/>
              <a:t>Click here to insert content</a:t>
            </a:r>
            <a:endParaRPr lang="en-US" dirty="0"/>
          </a:p>
        </p:txBody>
      </p:sp>
    </p:spTree>
    <p:extLst>
      <p:ext uri="{BB962C8B-B14F-4D97-AF65-F5344CB8AC3E}">
        <p14:creationId xmlns:p14="http://schemas.microsoft.com/office/powerpoint/2010/main" val="36867710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4.emf"/></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4.emf"/></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4.emf"/></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5.xml"/><Relationship Id="rId1" Type="http://schemas.openxmlformats.org/officeDocument/2006/relationships/slideLayout" Target="../slideLayouts/slideLayout5.xml"/><Relationship Id="rId4" Type="http://schemas.openxmlformats.org/officeDocument/2006/relationships/image" Target="../media/image4.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522"/>
            <a:ext cx="37490400" cy="4892040"/>
          </a:xfrm>
          <a:prstGeom prst="rect">
            <a:avLst/>
          </a:prstGeom>
        </p:spPr>
      </p:pic>
      <p:sp>
        <p:nvSpPr>
          <p:cNvPr id="10" name="TextBox 9"/>
          <p:cNvSpPr txBox="1"/>
          <p:nvPr userDrawn="1"/>
        </p:nvSpPr>
        <p:spPr>
          <a:xfrm>
            <a:off x="31425097" y="277227"/>
            <a:ext cx="5427993" cy="830997"/>
          </a:xfrm>
          <a:prstGeom prst="rect">
            <a:avLst/>
          </a:prstGeom>
          <a:noFill/>
        </p:spPr>
        <p:txBody>
          <a:bodyPr wrap="square" rtlCol="0" anchor="ctr" anchorCtr="0">
            <a:spAutoFit/>
          </a:bodyPr>
          <a:lstStyle/>
          <a:p>
            <a:pPr algn="r"/>
            <a:r>
              <a:rPr lang="en-US" sz="4800" b="0" i="0" dirty="0" smtClean="0">
                <a:solidFill>
                  <a:schemeClr val="bg1"/>
                </a:solidFill>
                <a:latin typeface="Calibri" charset="0"/>
                <a:ea typeface="Calibri" charset="0"/>
                <a:cs typeface="Calibri" charset="0"/>
              </a:rPr>
              <a:t>#</a:t>
            </a:r>
            <a:r>
              <a:rPr lang="en-US" sz="4800" b="0" i="0" dirty="0" err="1" smtClean="0">
                <a:solidFill>
                  <a:schemeClr val="bg1"/>
                </a:solidFill>
                <a:latin typeface="Calibri" charset="0"/>
                <a:ea typeface="Calibri" charset="0"/>
                <a:cs typeface="Calibri" charset="0"/>
              </a:rPr>
              <a:t>analyticsx</a:t>
            </a:r>
            <a:endParaRPr lang="en-US" sz="4800" b="0" i="0" dirty="0">
              <a:solidFill>
                <a:schemeClr val="bg1"/>
              </a:solidFill>
              <a:latin typeface="Calibri" charset="0"/>
              <a:ea typeface="Calibri" charset="0"/>
              <a:cs typeface="Calibri" charset="0"/>
            </a:endParaRPr>
          </a:p>
        </p:txBody>
      </p:sp>
      <p:pic>
        <p:nvPicPr>
          <p:cNvPr id="2" name="Picture 1"/>
          <p:cNvPicPr>
            <a:picLocks noChangeAspect="1"/>
          </p:cNvPicPr>
          <p:nvPr userDrawn="1"/>
        </p:nvPicPr>
        <p:blipFill>
          <a:blip r:embed="rId4"/>
          <a:stretch>
            <a:fillRect/>
          </a:stretch>
        </p:blipFill>
        <p:spPr>
          <a:xfrm>
            <a:off x="15227300" y="10058400"/>
            <a:ext cx="7023100" cy="914400"/>
          </a:xfrm>
          <a:prstGeom prst="rect">
            <a:avLst/>
          </a:prstGeom>
        </p:spPr>
      </p:pic>
      <p:pic>
        <p:nvPicPr>
          <p:cNvPr id="3" name="Picture 2"/>
          <p:cNvPicPr>
            <a:picLocks noChangeAspect="1"/>
          </p:cNvPicPr>
          <p:nvPr userDrawn="1"/>
        </p:nvPicPr>
        <p:blipFill>
          <a:blip r:embed="rId4"/>
          <a:stretch>
            <a:fillRect/>
          </a:stretch>
        </p:blipFill>
        <p:spPr>
          <a:xfrm>
            <a:off x="15227300" y="10058400"/>
            <a:ext cx="7023100" cy="914400"/>
          </a:xfrm>
          <a:prstGeom prst="rect">
            <a:avLst/>
          </a:prstGeom>
        </p:spPr>
      </p:pic>
      <p:pic>
        <p:nvPicPr>
          <p:cNvPr id="4" name="Picture 3"/>
          <p:cNvPicPr>
            <a:picLocks noChangeAspect="1"/>
          </p:cNvPicPr>
          <p:nvPr userDrawn="1"/>
        </p:nvPicPr>
        <p:blipFill>
          <a:blip r:embed="rId4"/>
          <a:stretch>
            <a:fillRect/>
          </a:stretch>
        </p:blipFill>
        <p:spPr>
          <a:xfrm>
            <a:off x="15227300" y="10058400"/>
            <a:ext cx="7023100" cy="914400"/>
          </a:xfrm>
          <a:prstGeom prst="rect">
            <a:avLst/>
          </a:prstGeom>
        </p:spPr>
      </p:pic>
      <p:pic>
        <p:nvPicPr>
          <p:cNvPr id="5" name="Picture 4"/>
          <p:cNvPicPr>
            <a:picLocks noChangeAspect="1"/>
          </p:cNvPicPr>
          <p:nvPr userDrawn="1"/>
        </p:nvPicPr>
        <p:blipFill>
          <a:blip r:embed="rId5"/>
          <a:stretch>
            <a:fillRect/>
          </a:stretch>
        </p:blipFill>
        <p:spPr>
          <a:xfrm>
            <a:off x="15227300" y="10058400"/>
            <a:ext cx="7023100" cy="914400"/>
          </a:xfrm>
          <a:prstGeom prst="rect">
            <a:avLst/>
          </a:prstGeom>
        </p:spPr>
      </p:pic>
      <p:pic>
        <p:nvPicPr>
          <p:cNvPr id="7" name="Picture 6" descr="analytics-experience-logo-white-horz.ai"/>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14671" y="412162"/>
            <a:ext cx="8097647" cy="1032053"/>
          </a:xfrm>
          <a:prstGeom prst="rect">
            <a:avLst/>
          </a:prstGeom>
        </p:spPr>
      </p:pic>
    </p:spTree>
    <p:extLst>
      <p:ext uri="{BB962C8B-B14F-4D97-AF65-F5344CB8AC3E}">
        <p14:creationId xmlns:p14="http://schemas.microsoft.com/office/powerpoint/2010/main" val="3912718737"/>
      </p:ext>
    </p:extLst>
  </p:cSld>
  <p:clrMap bg1="lt1" tx1="dk1" bg2="lt2" tx2="dk2" accent1="accent1" accent2="accent2" accent3="accent3" accent4="accent4" accent5="accent5" accent6="accent6" hlink="hlink" folHlink="folHlink"/>
  <p:sldLayoutIdLst>
    <p:sldLayoutId id="2147483663" r:id="rId1"/>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522"/>
            <a:ext cx="37490400" cy="4892040"/>
          </a:xfrm>
          <a:prstGeom prst="rect">
            <a:avLst/>
          </a:prstGeom>
        </p:spPr>
      </p:pic>
      <p:sp>
        <p:nvSpPr>
          <p:cNvPr id="8" name="TextBox 7"/>
          <p:cNvSpPr txBox="1"/>
          <p:nvPr userDrawn="1"/>
        </p:nvSpPr>
        <p:spPr>
          <a:xfrm>
            <a:off x="31425097" y="277227"/>
            <a:ext cx="5427993" cy="830997"/>
          </a:xfrm>
          <a:prstGeom prst="rect">
            <a:avLst/>
          </a:prstGeom>
          <a:noFill/>
        </p:spPr>
        <p:txBody>
          <a:bodyPr wrap="square" rtlCol="0" anchor="ctr" anchorCtr="0">
            <a:spAutoFit/>
          </a:bodyPr>
          <a:lstStyle/>
          <a:p>
            <a:pPr algn="r"/>
            <a:r>
              <a:rPr lang="en-US" sz="4800" b="0" i="0" dirty="0" smtClean="0">
                <a:solidFill>
                  <a:schemeClr val="bg1"/>
                </a:solidFill>
                <a:latin typeface="Calibri" charset="0"/>
                <a:ea typeface="Calibri" charset="0"/>
                <a:cs typeface="Calibri" charset="0"/>
              </a:rPr>
              <a:t>#</a:t>
            </a:r>
            <a:r>
              <a:rPr lang="en-US" sz="4800" b="0" i="0" dirty="0" err="1" smtClean="0">
                <a:solidFill>
                  <a:schemeClr val="bg1"/>
                </a:solidFill>
                <a:latin typeface="Calibri" charset="0"/>
                <a:ea typeface="Calibri" charset="0"/>
                <a:cs typeface="Calibri" charset="0"/>
              </a:rPr>
              <a:t>analyticsx</a:t>
            </a:r>
            <a:endParaRPr lang="en-US" sz="4800" b="0" i="0" dirty="0">
              <a:solidFill>
                <a:schemeClr val="bg1"/>
              </a:solidFill>
              <a:latin typeface="Calibri" charset="0"/>
              <a:ea typeface="Calibri" charset="0"/>
              <a:cs typeface="Calibri" charset="0"/>
            </a:endParaRPr>
          </a:p>
        </p:txBody>
      </p:sp>
      <p:pic>
        <p:nvPicPr>
          <p:cNvPr id="10" name="Picture 9" descr="analytics-experience-logo-white-horz.ai"/>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4671" y="412162"/>
            <a:ext cx="8097647" cy="1032053"/>
          </a:xfrm>
          <a:prstGeom prst="rect">
            <a:avLst/>
          </a:prstGeom>
        </p:spPr>
      </p:pic>
    </p:spTree>
    <p:extLst>
      <p:ext uri="{BB962C8B-B14F-4D97-AF65-F5344CB8AC3E}">
        <p14:creationId xmlns:p14="http://schemas.microsoft.com/office/powerpoint/2010/main" val="790830232"/>
      </p:ext>
    </p:extLst>
  </p:cSld>
  <p:clrMap bg1="lt1" tx1="dk1" bg2="lt2" tx2="dk2" accent1="accent1" accent2="accent2" accent3="accent3" accent4="accent4" accent5="accent5" accent6="accent6" hlink="hlink" folHlink="folHlink"/>
  <p:sldLayoutIdLst>
    <p:sldLayoutId id="2147483665" r:id="rId1"/>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522"/>
            <a:ext cx="37490400" cy="4892040"/>
          </a:xfrm>
          <a:prstGeom prst="rect">
            <a:avLst/>
          </a:prstGeom>
        </p:spPr>
      </p:pic>
      <p:sp>
        <p:nvSpPr>
          <p:cNvPr id="6" name="TextBox 5"/>
          <p:cNvSpPr txBox="1"/>
          <p:nvPr userDrawn="1"/>
        </p:nvSpPr>
        <p:spPr>
          <a:xfrm>
            <a:off x="31425097" y="277227"/>
            <a:ext cx="5427993" cy="830997"/>
          </a:xfrm>
          <a:prstGeom prst="rect">
            <a:avLst/>
          </a:prstGeom>
          <a:noFill/>
        </p:spPr>
        <p:txBody>
          <a:bodyPr wrap="square" rtlCol="0" anchor="ctr" anchorCtr="0">
            <a:spAutoFit/>
          </a:bodyPr>
          <a:lstStyle/>
          <a:p>
            <a:pPr algn="r"/>
            <a:r>
              <a:rPr lang="en-US" sz="4800" b="0" i="0" dirty="0" smtClean="0">
                <a:solidFill>
                  <a:schemeClr val="bg1"/>
                </a:solidFill>
                <a:latin typeface="Calibri" charset="0"/>
                <a:ea typeface="Calibri" charset="0"/>
                <a:cs typeface="Calibri" charset="0"/>
              </a:rPr>
              <a:t>#</a:t>
            </a:r>
            <a:r>
              <a:rPr lang="en-US" sz="4800" b="0" i="0" dirty="0" err="1" smtClean="0">
                <a:solidFill>
                  <a:schemeClr val="bg1"/>
                </a:solidFill>
                <a:latin typeface="Calibri" charset="0"/>
                <a:ea typeface="Calibri" charset="0"/>
                <a:cs typeface="Calibri" charset="0"/>
              </a:rPr>
              <a:t>analyticsx</a:t>
            </a:r>
            <a:endParaRPr lang="en-US" sz="4800" b="0" i="0" dirty="0">
              <a:solidFill>
                <a:schemeClr val="bg1"/>
              </a:solidFill>
              <a:latin typeface="Calibri" charset="0"/>
              <a:ea typeface="Calibri" charset="0"/>
              <a:cs typeface="Calibri" charset="0"/>
            </a:endParaRPr>
          </a:p>
        </p:txBody>
      </p:sp>
      <p:pic>
        <p:nvPicPr>
          <p:cNvPr id="8" name="Picture 7" descr="analytics-experience-logo-white-horz.ai"/>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4671" y="412162"/>
            <a:ext cx="8097647" cy="1032053"/>
          </a:xfrm>
          <a:prstGeom prst="rect">
            <a:avLst/>
          </a:prstGeom>
        </p:spPr>
      </p:pic>
    </p:spTree>
    <p:extLst>
      <p:ext uri="{BB962C8B-B14F-4D97-AF65-F5344CB8AC3E}">
        <p14:creationId xmlns:p14="http://schemas.microsoft.com/office/powerpoint/2010/main" val="3609724833"/>
      </p:ext>
    </p:extLst>
  </p:cSld>
  <p:clrMap bg1="lt1" tx1="dk1" bg2="lt2" tx2="dk2" accent1="accent1" accent2="accent2" accent3="accent3" accent4="accent4" accent5="accent5" accent6="accent6" hlink="hlink" folHlink="folHlink"/>
  <p:sldLayoutIdLst>
    <p:sldLayoutId id="2147483667" r:id="rId1"/>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522"/>
            <a:ext cx="37490400" cy="4892040"/>
          </a:xfrm>
          <a:prstGeom prst="rect">
            <a:avLst/>
          </a:prstGeom>
        </p:spPr>
      </p:pic>
      <p:sp>
        <p:nvSpPr>
          <p:cNvPr id="6" name="TextBox 5"/>
          <p:cNvSpPr txBox="1"/>
          <p:nvPr userDrawn="1"/>
        </p:nvSpPr>
        <p:spPr>
          <a:xfrm>
            <a:off x="31425097" y="277227"/>
            <a:ext cx="5427993" cy="830997"/>
          </a:xfrm>
          <a:prstGeom prst="rect">
            <a:avLst/>
          </a:prstGeom>
          <a:noFill/>
        </p:spPr>
        <p:txBody>
          <a:bodyPr wrap="square" rtlCol="0" anchor="ctr" anchorCtr="0">
            <a:spAutoFit/>
          </a:bodyPr>
          <a:lstStyle/>
          <a:p>
            <a:pPr algn="r"/>
            <a:r>
              <a:rPr lang="en-US" sz="4800" b="0" i="0" dirty="0" smtClean="0">
                <a:solidFill>
                  <a:schemeClr val="bg1"/>
                </a:solidFill>
                <a:latin typeface="Calibri" charset="0"/>
                <a:ea typeface="Calibri" charset="0"/>
                <a:cs typeface="Calibri" charset="0"/>
              </a:rPr>
              <a:t>#</a:t>
            </a:r>
            <a:r>
              <a:rPr lang="en-US" sz="4800" b="0" i="0" dirty="0" err="1" smtClean="0">
                <a:solidFill>
                  <a:schemeClr val="bg1"/>
                </a:solidFill>
                <a:latin typeface="Calibri" charset="0"/>
                <a:ea typeface="Calibri" charset="0"/>
                <a:cs typeface="Calibri" charset="0"/>
              </a:rPr>
              <a:t>analyticsx</a:t>
            </a:r>
            <a:endParaRPr lang="en-US" sz="4800" b="0" i="0" dirty="0">
              <a:solidFill>
                <a:schemeClr val="bg1"/>
              </a:solidFill>
              <a:latin typeface="Calibri" charset="0"/>
              <a:ea typeface="Calibri" charset="0"/>
              <a:cs typeface="Calibri" charset="0"/>
            </a:endParaRPr>
          </a:p>
        </p:txBody>
      </p:sp>
      <p:pic>
        <p:nvPicPr>
          <p:cNvPr id="8" name="Picture 7" descr="analytics-experience-logo-white-horz.ai"/>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4671" y="412162"/>
            <a:ext cx="8097647" cy="1032053"/>
          </a:xfrm>
          <a:prstGeom prst="rect">
            <a:avLst/>
          </a:prstGeom>
        </p:spPr>
      </p:pic>
    </p:spTree>
    <p:extLst>
      <p:ext uri="{BB962C8B-B14F-4D97-AF65-F5344CB8AC3E}">
        <p14:creationId xmlns:p14="http://schemas.microsoft.com/office/powerpoint/2010/main" val="2974019808"/>
      </p:ext>
    </p:extLst>
  </p:cSld>
  <p:clrMap bg1="lt1" tx1="dk1" bg2="lt2" tx2="dk2" accent1="accent1" accent2="accent2" accent3="accent3" accent4="accent4" accent5="accent5" accent6="accent6" hlink="hlink" folHlink="folHlink"/>
  <p:sldLayoutIdLst>
    <p:sldLayoutId id="2147483669" r:id="rId1"/>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522"/>
            <a:ext cx="37490400" cy="4892040"/>
          </a:xfrm>
          <a:prstGeom prst="rect">
            <a:avLst/>
          </a:prstGeom>
        </p:spPr>
      </p:pic>
      <p:sp>
        <p:nvSpPr>
          <p:cNvPr id="6" name="TextBox 5"/>
          <p:cNvSpPr txBox="1"/>
          <p:nvPr userDrawn="1"/>
        </p:nvSpPr>
        <p:spPr>
          <a:xfrm>
            <a:off x="31425097" y="277227"/>
            <a:ext cx="5427993" cy="830997"/>
          </a:xfrm>
          <a:prstGeom prst="rect">
            <a:avLst/>
          </a:prstGeom>
          <a:noFill/>
        </p:spPr>
        <p:txBody>
          <a:bodyPr wrap="square" rtlCol="0" anchor="ctr" anchorCtr="0">
            <a:spAutoFit/>
          </a:bodyPr>
          <a:lstStyle/>
          <a:p>
            <a:pPr algn="r"/>
            <a:r>
              <a:rPr lang="en-US" sz="4800" b="0" i="0" dirty="0" smtClean="0">
                <a:solidFill>
                  <a:schemeClr val="bg1"/>
                </a:solidFill>
                <a:latin typeface="Calibri" charset="0"/>
                <a:ea typeface="Calibri" charset="0"/>
                <a:cs typeface="Calibri" charset="0"/>
              </a:rPr>
              <a:t>#</a:t>
            </a:r>
            <a:r>
              <a:rPr lang="en-US" sz="4800" b="0" i="0" dirty="0" err="1" smtClean="0">
                <a:solidFill>
                  <a:schemeClr val="bg1"/>
                </a:solidFill>
                <a:latin typeface="Calibri" charset="0"/>
                <a:ea typeface="Calibri" charset="0"/>
                <a:cs typeface="Calibri" charset="0"/>
              </a:rPr>
              <a:t>analyticsx</a:t>
            </a:r>
            <a:endParaRPr lang="en-US" sz="4800" b="0" i="0" dirty="0">
              <a:solidFill>
                <a:schemeClr val="bg1"/>
              </a:solidFill>
              <a:latin typeface="Calibri" charset="0"/>
              <a:ea typeface="Calibri" charset="0"/>
              <a:cs typeface="Calibri" charset="0"/>
            </a:endParaRPr>
          </a:p>
        </p:txBody>
      </p:sp>
      <p:pic>
        <p:nvPicPr>
          <p:cNvPr id="8" name="Picture 7" descr="analytics-experience-logo-white-horz.ai"/>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4671" y="412162"/>
            <a:ext cx="8097647" cy="1032053"/>
          </a:xfrm>
          <a:prstGeom prst="rect">
            <a:avLst/>
          </a:prstGeom>
        </p:spPr>
      </p:pic>
    </p:spTree>
    <p:extLst>
      <p:ext uri="{BB962C8B-B14F-4D97-AF65-F5344CB8AC3E}">
        <p14:creationId xmlns:p14="http://schemas.microsoft.com/office/powerpoint/2010/main" val="121420128"/>
      </p:ext>
    </p:extLst>
  </p:cSld>
  <p:clrMap bg1="lt1" tx1="dk1" bg2="lt2" tx2="dk2" accent1="accent1" accent2="accent2" accent3="accent3" accent4="accent4" accent5="accent5" accent6="accent6" hlink="hlink" folHlink="folHlink"/>
  <p:sldLayoutIdLst>
    <p:sldLayoutId id="2147483671" r:id="rId1"/>
  </p:sldLayoutIdLst>
  <p:txStyles>
    <p:titleStyle>
      <a:lvl1pPr algn="ctr" defTabSz="1672026" rtl="0" eaLnBrk="1" latinLnBrk="0" hangingPunct="1">
        <a:spcBef>
          <a:spcPct val="0"/>
        </a:spcBef>
        <a:buNone/>
        <a:defRPr sz="16100" kern="1200">
          <a:solidFill>
            <a:schemeClr val="tx1"/>
          </a:solidFill>
          <a:latin typeface="+mj-lt"/>
          <a:ea typeface="+mj-ea"/>
          <a:cs typeface="+mj-cs"/>
        </a:defRPr>
      </a:lvl1pPr>
    </p:titleStyle>
    <p:bodyStyle>
      <a:lvl1pPr marL="1254020" indent="-1254020" algn="l" defTabSz="1672026" rtl="0" eaLnBrk="1" latinLnBrk="0" hangingPunct="1">
        <a:spcBef>
          <a:spcPct val="20000"/>
        </a:spcBef>
        <a:buFont typeface="Arial"/>
        <a:buChar char="•"/>
        <a:defRPr sz="11700" kern="1200">
          <a:solidFill>
            <a:schemeClr val="tx1"/>
          </a:solidFill>
          <a:latin typeface="+mn-lt"/>
          <a:ea typeface="+mn-ea"/>
          <a:cs typeface="+mn-cs"/>
        </a:defRPr>
      </a:lvl1pPr>
      <a:lvl2pPr marL="2717042" indent="-1045016" algn="l" defTabSz="1672026" rtl="0" eaLnBrk="1" latinLnBrk="0" hangingPunct="1">
        <a:spcBef>
          <a:spcPct val="20000"/>
        </a:spcBef>
        <a:buFont typeface="Arial"/>
        <a:buChar char="–"/>
        <a:defRPr sz="10200" kern="1200">
          <a:solidFill>
            <a:schemeClr val="tx1"/>
          </a:solidFill>
          <a:latin typeface="+mn-lt"/>
          <a:ea typeface="+mn-ea"/>
          <a:cs typeface="+mn-cs"/>
        </a:defRPr>
      </a:lvl2pPr>
      <a:lvl3pPr marL="4180065" indent="-836013" algn="l" defTabSz="1672026" rtl="0" eaLnBrk="1" latinLnBrk="0" hangingPunct="1">
        <a:spcBef>
          <a:spcPct val="20000"/>
        </a:spcBef>
        <a:buFont typeface="Arial"/>
        <a:buChar char="•"/>
        <a:defRPr sz="8800" kern="1200">
          <a:solidFill>
            <a:schemeClr val="tx1"/>
          </a:solidFill>
          <a:latin typeface="+mn-lt"/>
          <a:ea typeface="+mn-ea"/>
          <a:cs typeface="+mn-cs"/>
        </a:defRPr>
      </a:lvl3pPr>
      <a:lvl4pPr marL="5852091" indent="-836013" algn="l" defTabSz="1672026" rtl="0" eaLnBrk="1" latinLnBrk="0" hangingPunct="1">
        <a:spcBef>
          <a:spcPct val="20000"/>
        </a:spcBef>
        <a:buFont typeface="Arial"/>
        <a:buChar char="–"/>
        <a:defRPr sz="7300" kern="1200">
          <a:solidFill>
            <a:schemeClr val="tx1"/>
          </a:solidFill>
          <a:latin typeface="+mn-lt"/>
          <a:ea typeface="+mn-ea"/>
          <a:cs typeface="+mn-cs"/>
        </a:defRPr>
      </a:lvl4pPr>
      <a:lvl5pPr marL="7524118" indent="-836013" algn="l" defTabSz="1672026" rtl="0" eaLnBrk="1" latinLnBrk="0" hangingPunct="1">
        <a:spcBef>
          <a:spcPct val="20000"/>
        </a:spcBef>
        <a:buFont typeface="Arial"/>
        <a:buChar char="»"/>
        <a:defRPr sz="7300" kern="1200">
          <a:solidFill>
            <a:schemeClr val="tx1"/>
          </a:solidFill>
          <a:latin typeface="+mn-lt"/>
          <a:ea typeface="+mn-ea"/>
          <a:cs typeface="+mn-cs"/>
        </a:defRPr>
      </a:lvl5pPr>
      <a:lvl6pPr marL="9196144" indent="-836013" algn="l" defTabSz="1672026" rtl="0" eaLnBrk="1" latinLnBrk="0" hangingPunct="1">
        <a:spcBef>
          <a:spcPct val="20000"/>
        </a:spcBef>
        <a:buFont typeface="Arial"/>
        <a:buChar char="•"/>
        <a:defRPr sz="7300" kern="1200">
          <a:solidFill>
            <a:schemeClr val="tx1"/>
          </a:solidFill>
          <a:latin typeface="+mn-lt"/>
          <a:ea typeface="+mn-ea"/>
          <a:cs typeface="+mn-cs"/>
        </a:defRPr>
      </a:lvl6pPr>
      <a:lvl7pPr marL="10868170" indent="-836013" algn="l" defTabSz="1672026" rtl="0" eaLnBrk="1" latinLnBrk="0" hangingPunct="1">
        <a:spcBef>
          <a:spcPct val="20000"/>
        </a:spcBef>
        <a:buFont typeface="Arial"/>
        <a:buChar char="•"/>
        <a:defRPr sz="7300" kern="1200">
          <a:solidFill>
            <a:schemeClr val="tx1"/>
          </a:solidFill>
          <a:latin typeface="+mn-lt"/>
          <a:ea typeface="+mn-ea"/>
          <a:cs typeface="+mn-cs"/>
        </a:defRPr>
      </a:lvl7pPr>
      <a:lvl8pPr marL="12540196" indent="-836013" algn="l" defTabSz="1672026" rtl="0" eaLnBrk="1" latinLnBrk="0" hangingPunct="1">
        <a:spcBef>
          <a:spcPct val="20000"/>
        </a:spcBef>
        <a:buFont typeface="Arial"/>
        <a:buChar char="•"/>
        <a:defRPr sz="7300" kern="1200">
          <a:solidFill>
            <a:schemeClr val="tx1"/>
          </a:solidFill>
          <a:latin typeface="+mn-lt"/>
          <a:ea typeface="+mn-ea"/>
          <a:cs typeface="+mn-cs"/>
        </a:defRPr>
      </a:lvl8pPr>
      <a:lvl9pPr marL="14212222" indent="-836013" algn="l" defTabSz="1672026"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026" rtl="0" eaLnBrk="1" latinLnBrk="0" hangingPunct="1">
        <a:defRPr sz="6600" kern="1200">
          <a:solidFill>
            <a:schemeClr val="tx1"/>
          </a:solidFill>
          <a:latin typeface="+mn-lt"/>
          <a:ea typeface="+mn-ea"/>
          <a:cs typeface="+mn-cs"/>
        </a:defRPr>
      </a:lvl1pPr>
      <a:lvl2pPr marL="1672026" algn="l" defTabSz="1672026" rtl="0" eaLnBrk="1" latinLnBrk="0" hangingPunct="1">
        <a:defRPr sz="6600" kern="1200">
          <a:solidFill>
            <a:schemeClr val="tx1"/>
          </a:solidFill>
          <a:latin typeface="+mn-lt"/>
          <a:ea typeface="+mn-ea"/>
          <a:cs typeface="+mn-cs"/>
        </a:defRPr>
      </a:lvl2pPr>
      <a:lvl3pPr marL="3344052" algn="l" defTabSz="1672026" rtl="0" eaLnBrk="1" latinLnBrk="0" hangingPunct="1">
        <a:defRPr sz="6600" kern="1200">
          <a:solidFill>
            <a:schemeClr val="tx1"/>
          </a:solidFill>
          <a:latin typeface="+mn-lt"/>
          <a:ea typeface="+mn-ea"/>
          <a:cs typeface="+mn-cs"/>
        </a:defRPr>
      </a:lvl3pPr>
      <a:lvl4pPr marL="5016078" algn="l" defTabSz="1672026" rtl="0" eaLnBrk="1" latinLnBrk="0" hangingPunct="1">
        <a:defRPr sz="6600" kern="1200">
          <a:solidFill>
            <a:schemeClr val="tx1"/>
          </a:solidFill>
          <a:latin typeface="+mn-lt"/>
          <a:ea typeface="+mn-ea"/>
          <a:cs typeface="+mn-cs"/>
        </a:defRPr>
      </a:lvl4pPr>
      <a:lvl5pPr marL="6688104" algn="l" defTabSz="1672026" rtl="0" eaLnBrk="1" latinLnBrk="0" hangingPunct="1">
        <a:defRPr sz="6600" kern="1200">
          <a:solidFill>
            <a:schemeClr val="tx1"/>
          </a:solidFill>
          <a:latin typeface="+mn-lt"/>
          <a:ea typeface="+mn-ea"/>
          <a:cs typeface="+mn-cs"/>
        </a:defRPr>
      </a:lvl5pPr>
      <a:lvl6pPr marL="8360131" algn="l" defTabSz="1672026" rtl="0" eaLnBrk="1" latinLnBrk="0" hangingPunct="1">
        <a:defRPr sz="6600" kern="1200">
          <a:solidFill>
            <a:schemeClr val="tx1"/>
          </a:solidFill>
          <a:latin typeface="+mn-lt"/>
          <a:ea typeface="+mn-ea"/>
          <a:cs typeface="+mn-cs"/>
        </a:defRPr>
      </a:lvl6pPr>
      <a:lvl7pPr marL="10032157" algn="l" defTabSz="1672026" rtl="0" eaLnBrk="1" latinLnBrk="0" hangingPunct="1">
        <a:defRPr sz="6600" kern="1200">
          <a:solidFill>
            <a:schemeClr val="tx1"/>
          </a:solidFill>
          <a:latin typeface="+mn-lt"/>
          <a:ea typeface="+mn-ea"/>
          <a:cs typeface="+mn-cs"/>
        </a:defRPr>
      </a:lvl7pPr>
      <a:lvl8pPr marL="11704183" algn="l" defTabSz="1672026" rtl="0" eaLnBrk="1" latinLnBrk="0" hangingPunct="1">
        <a:defRPr sz="6600" kern="1200">
          <a:solidFill>
            <a:schemeClr val="tx1"/>
          </a:solidFill>
          <a:latin typeface="+mn-lt"/>
          <a:ea typeface="+mn-ea"/>
          <a:cs typeface="+mn-cs"/>
        </a:defRPr>
      </a:lvl8pPr>
      <a:lvl9pPr marL="13376209" algn="l" defTabSz="1672026" rtl="0" eaLnBrk="1" latinLnBrk="0" hangingPunct="1">
        <a:defRPr sz="6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UTedvV6oZjo" TargetMode="External"/><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548897" y="2782559"/>
            <a:ext cx="26392606" cy="992272"/>
          </a:xfrm>
        </p:spPr>
        <p:txBody>
          <a:bodyPr/>
          <a:lstStyle/>
          <a:p>
            <a:r>
              <a:rPr lang="en-US" dirty="0" smtClean="0">
                <a:solidFill>
                  <a:schemeClr val="bg1"/>
                </a:solidFill>
              </a:rPr>
              <a:t>Brown, E., Yu, C.H., Lee</a:t>
            </a:r>
            <a:r>
              <a:rPr lang="en-US" dirty="0">
                <a:solidFill>
                  <a:schemeClr val="bg1"/>
                </a:solidFill>
              </a:rPr>
              <a:t>, </a:t>
            </a:r>
            <a:r>
              <a:rPr lang="en-US" dirty="0" smtClean="0">
                <a:solidFill>
                  <a:schemeClr val="bg1"/>
                </a:solidFill>
              </a:rPr>
              <a:t>H.S., &amp; </a:t>
            </a:r>
            <a:r>
              <a:rPr lang="en-US" dirty="0" err="1" smtClean="0">
                <a:solidFill>
                  <a:schemeClr val="bg1"/>
                </a:solidFill>
              </a:rPr>
              <a:t>Gan</a:t>
            </a:r>
            <a:r>
              <a:rPr lang="en-US" dirty="0" smtClean="0">
                <a:solidFill>
                  <a:schemeClr val="bg1"/>
                </a:solidFill>
              </a:rPr>
              <a:t>, S.</a:t>
            </a:r>
            <a:endParaRPr lang="en-US" dirty="0">
              <a:solidFill>
                <a:schemeClr val="bg1"/>
              </a:solidFill>
            </a:endParaRPr>
          </a:p>
        </p:txBody>
      </p:sp>
      <p:sp>
        <p:nvSpPr>
          <p:cNvPr id="4" name="Text Placeholder 3"/>
          <p:cNvSpPr>
            <a:spLocks noGrp="1"/>
          </p:cNvSpPr>
          <p:nvPr>
            <p:ph type="body" sz="quarter" idx="12"/>
          </p:nvPr>
        </p:nvSpPr>
        <p:spPr>
          <a:xfrm>
            <a:off x="5548897" y="3774831"/>
            <a:ext cx="26392606" cy="992272"/>
          </a:xfrm>
        </p:spPr>
        <p:txBody>
          <a:bodyPr/>
          <a:lstStyle/>
          <a:p>
            <a:r>
              <a:rPr lang="en-US" dirty="0" smtClean="0"/>
              <a:t>Azusa Pacific University</a:t>
            </a:r>
            <a:endParaRPr lang="en-US" dirty="0"/>
          </a:p>
        </p:txBody>
      </p:sp>
      <p:sp>
        <p:nvSpPr>
          <p:cNvPr id="5" name="Text Placeholder 4"/>
          <p:cNvSpPr>
            <a:spLocks noGrp="1"/>
          </p:cNvSpPr>
          <p:nvPr>
            <p:ph type="body" sz="quarter" idx="13"/>
          </p:nvPr>
        </p:nvSpPr>
        <p:spPr>
          <a:xfrm>
            <a:off x="939369" y="5262831"/>
            <a:ext cx="17213694" cy="859098"/>
          </a:xfrm>
        </p:spPr>
        <p:txBody>
          <a:bodyPr/>
          <a:lstStyle/>
          <a:p>
            <a:r>
              <a:rPr lang="en-US" u="none" dirty="0" smtClean="0"/>
              <a:t>INTRODUCTION</a:t>
            </a:r>
            <a:endParaRPr lang="en-US" u="none" dirty="0"/>
          </a:p>
        </p:txBody>
      </p:sp>
      <p:sp>
        <p:nvSpPr>
          <p:cNvPr id="6" name="Content Placeholder 5"/>
          <p:cNvSpPr>
            <a:spLocks noGrp="1"/>
          </p:cNvSpPr>
          <p:nvPr>
            <p:ph sz="quarter" idx="14"/>
          </p:nvPr>
        </p:nvSpPr>
        <p:spPr>
          <a:xfrm>
            <a:off x="920693" y="6148212"/>
            <a:ext cx="17373600" cy="3248036"/>
          </a:xfrm>
        </p:spPr>
        <p:txBody>
          <a:bodyPr/>
          <a:lstStyle/>
          <a:p>
            <a:r>
              <a:rPr lang="en-US" dirty="0" smtClean="0">
                <a:latin typeface="Times New Roman" pitchFamily="18" charset="0"/>
                <a:cs typeface="Times New Roman" pitchFamily="18" charset="0"/>
              </a:rPr>
              <a:t>     Certain science educators (e.g. Bill Nye) and scientists (e.g. Lawrence Krauss) question whether religious education is at odds with science education on the grounds that religiosity might lead to an anti-science mentality. They argue that the US needs more scientists and engineers in the era of globalization, but religiosity is a stumbling block to science education. On the other hand, Christian scientists (e.g. Hugh Ross) counter-argue that religiosity facilitates science learning because the notion of a designed universe motivates scientific discovery. However, neither camp provides empirical data to substantiate their claims. The authors of this paper do not take a side in this debate. Rather, the research team subscribes to the philosophy of exploratory data analysis and data mining: Let the data speak for themselves.</a:t>
            </a:r>
            <a:endParaRPr lang="en-US" dirty="0">
              <a:latin typeface="Times New Roman" pitchFamily="18" charset="0"/>
              <a:cs typeface="Times New Roman" pitchFamily="18" charset="0"/>
            </a:endParaRPr>
          </a:p>
        </p:txBody>
      </p:sp>
      <p:sp>
        <p:nvSpPr>
          <p:cNvPr id="20" name="Content Placeholder 5"/>
          <p:cNvSpPr>
            <a:spLocks noGrp="1"/>
          </p:cNvSpPr>
          <p:nvPr>
            <p:ph sz="quarter" idx="14"/>
          </p:nvPr>
        </p:nvSpPr>
        <p:spPr>
          <a:xfrm>
            <a:off x="939369" y="10494698"/>
            <a:ext cx="17373600" cy="2109918"/>
          </a:xfrm>
        </p:spPr>
        <p:txBody>
          <a:bodyPr/>
          <a:lstStyle/>
          <a:p>
            <a:r>
              <a:rPr lang="en-US" b="1" dirty="0">
                <a:latin typeface="Times New Roman" pitchFamily="18" charset="0"/>
                <a:cs typeface="Times New Roman" pitchFamily="18" charset="0"/>
              </a:rPr>
              <a:t>Data source and </a:t>
            </a:r>
            <a:r>
              <a:rPr lang="en-US" b="1" dirty="0" smtClean="0">
                <a:latin typeface="Times New Roman" pitchFamily="18" charset="0"/>
                <a:cs typeface="Times New Roman" pitchFamily="18" charset="0"/>
              </a:rPr>
              <a:t>variables</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data for this project were sourced from the National Opinion Researcher Center (NORC) website. Responses to certain survey questions in 2014 relating to education, religiosity, and science were </a:t>
            </a:r>
            <a:r>
              <a:rPr lang="en-US" dirty="0" smtClean="0">
                <a:latin typeface="Times New Roman" pitchFamily="18" charset="0"/>
                <a:cs typeface="Times New Roman" pitchFamily="18" charset="0"/>
              </a:rPr>
              <a:t>extracted. The outcome variables are overall interest in science, science courses taken, and scientific knowledge. The last one  </a:t>
            </a:r>
            <a:r>
              <a:rPr lang="en-US" dirty="0">
                <a:latin typeface="Times New Roman" pitchFamily="18" charset="0"/>
                <a:cs typeface="Times New Roman" pitchFamily="18" charset="0"/>
              </a:rPr>
              <a:t>is </a:t>
            </a:r>
            <a:r>
              <a:rPr lang="en-US" dirty="0" smtClean="0">
                <a:latin typeface="Times New Roman" pitchFamily="18" charset="0"/>
                <a:cs typeface="Times New Roman" pitchFamily="18" charset="0"/>
              </a:rPr>
              <a:t>a </a:t>
            </a:r>
            <a:r>
              <a:rPr lang="en-US" dirty="0">
                <a:latin typeface="Times New Roman" pitchFamily="18" charset="0"/>
                <a:cs typeface="Times New Roman" pitchFamily="18" charset="0"/>
              </a:rPr>
              <a:t>composite variable resulting from averaging the scores of the following ten questions:</a:t>
            </a:r>
          </a:p>
          <a:p>
            <a:endParaRPr lang="en-US" dirty="0">
              <a:latin typeface="Times New Roman" pitchFamily="18" charset="0"/>
              <a:cs typeface="Times New Roman" pitchFamily="18" charset="0"/>
            </a:endParaRPr>
          </a:p>
        </p:txBody>
      </p:sp>
      <p:sp>
        <p:nvSpPr>
          <p:cNvPr id="10" name="Action Button: Home 9">
            <a:hlinkClick r:id="" action="ppaction://hlinkshowjump?jump=firstslide" highlightClick="1"/>
          </p:cNvPr>
          <p:cNvSpPr/>
          <p:nvPr/>
        </p:nvSpPr>
        <p:spPr>
          <a:xfrm>
            <a:off x="33861931" y="3485906"/>
            <a:ext cx="1143000" cy="1143000"/>
          </a:xfrm>
          <a:prstGeom prst="actionButtonHome">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ction Button: Forward or Next 10">
            <a:hlinkClick r:id="" action="ppaction://hlinkshowjump?jump=nextslide" highlightClick="1"/>
          </p:cNvPr>
          <p:cNvSpPr/>
          <p:nvPr/>
        </p:nvSpPr>
        <p:spPr>
          <a:xfrm>
            <a:off x="35330392" y="3485906"/>
            <a:ext cx="1143000" cy="1143000"/>
          </a:xfrm>
          <a:prstGeom prst="actionButtonForwardNext">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0"/>
          </p:nvPr>
        </p:nvSpPr>
        <p:spPr>
          <a:xfrm>
            <a:off x="2104564" y="1396484"/>
            <a:ext cx="34368828" cy="1386075"/>
          </a:xfrm>
        </p:spPr>
        <p:txBody>
          <a:bodyPr/>
          <a:lstStyle/>
          <a:p>
            <a:r>
              <a:rPr lang="en-US" sz="5500" b="1" dirty="0"/>
              <a:t>Examining the trilateral relationships between religiosity, attitudes towards science and education </a:t>
            </a:r>
            <a:r>
              <a:rPr lang="en-US" sz="5500" b="1" dirty="0" smtClean="0"/>
              <a:t>attainment</a:t>
            </a:r>
            <a:endParaRPr lang="en-US" sz="5500" b="1" dirty="0"/>
          </a:p>
        </p:txBody>
      </p:sp>
      <p:sp>
        <p:nvSpPr>
          <p:cNvPr id="2" name="내용 개체 틀 1"/>
          <p:cNvSpPr>
            <a:spLocks noGrp="1"/>
          </p:cNvSpPr>
          <p:nvPr>
            <p:ph sz="quarter" idx="24"/>
          </p:nvPr>
        </p:nvSpPr>
        <p:spPr>
          <a:xfrm>
            <a:off x="19099792" y="5490845"/>
            <a:ext cx="17373600" cy="3905403"/>
          </a:xfrm>
        </p:spPr>
        <p:txBody>
          <a:bodyPr/>
          <a:lstStyle/>
          <a:p>
            <a:r>
              <a:rPr lang="en-US" dirty="0">
                <a:latin typeface="Times New Roman" pitchFamily="18" charset="0"/>
                <a:cs typeface="Times New Roman" pitchFamily="18" charset="0"/>
              </a:rPr>
              <a:t>Hence, in PLS analysis certain nominal variables are converted into numeric. In the conversion process a reference point was chosen for coding. For example, “belief in God” was coded as “1” and all the rest were coded as “0”.  It is important to point out that this coding scheme does not imply any value judgment. Since the variable “Christian denomination” had many missing values and it was impossible to choose a reference point for denomination, this variable is excluded from the PLS analysis. Next, another PLS targeted the remaining predictors. The inter-relationships among these variables were examined in the loading plot in order to determine which variable belongs to which principal component. Last, a principal component regression was run to determine whether the reduced set of religious variables could well-predict the criterion</a:t>
            </a:r>
          </a:p>
          <a:p>
            <a:endParaRPr lang="en-US" dirty="0">
              <a:latin typeface="Times New Roman" pitchFamily="18" charset="0"/>
              <a:cs typeface="Times New Roman" pitchFamily="18" charset="0"/>
            </a:endParaRPr>
          </a:p>
        </p:txBody>
      </p:sp>
      <p:sp>
        <p:nvSpPr>
          <p:cNvPr id="14" name="Text Placeholder 7"/>
          <p:cNvSpPr>
            <a:spLocks noGrp="1"/>
          </p:cNvSpPr>
          <p:nvPr>
            <p:ph type="body" sz="quarter" idx="17"/>
          </p:nvPr>
        </p:nvSpPr>
        <p:spPr>
          <a:xfrm>
            <a:off x="939369" y="9534806"/>
            <a:ext cx="17213694" cy="859099"/>
          </a:xfrm>
        </p:spPr>
        <p:txBody>
          <a:bodyPr/>
          <a:lstStyle/>
          <a:p>
            <a:r>
              <a:rPr lang="en-US" u="none" dirty="0" smtClean="0"/>
              <a:t>METHODS</a:t>
            </a:r>
            <a:endParaRPr lang="en-US" u="none" dirty="0"/>
          </a:p>
        </p:txBody>
      </p:sp>
      <p:sp>
        <p:nvSpPr>
          <p:cNvPr id="17" name="Text Placeholder 4"/>
          <p:cNvSpPr>
            <a:spLocks noGrp="1"/>
          </p:cNvSpPr>
          <p:nvPr>
            <p:ph type="body" sz="quarter" idx="13"/>
          </p:nvPr>
        </p:nvSpPr>
        <p:spPr>
          <a:xfrm>
            <a:off x="19146038" y="9534807"/>
            <a:ext cx="17373600" cy="859098"/>
          </a:xfrm>
        </p:spPr>
        <p:txBody>
          <a:bodyPr/>
          <a:lstStyle/>
          <a:p>
            <a:r>
              <a:rPr lang="en-US" u="none" dirty="0" smtClean="0"/>
              <a:t>RESULTS </a:t>
            </a:r>
            <a:endParaRPr lang="en-US" u="none" dirty="0"/>
          </a:p>
        </p:txBody>
      </p:sp>
      <p:sp>
        <p:nvSpPr>
          <p:cNvPr id="18" name="Content Placeholder 17"/>
          <p:cNvSpPr>
            <a:spLocks noGrp="1"/>
          </p:cNvSpPr>
          <p:nvPr>
            <p:ph sz="quarter" idx="14"/>
          </p:nvPr>
        </p:nvSpPr>
        <p:spPr>
          <a:xfrm>
            <a:off x="19213551" y="10515600"/>
            <a:ext cx="17373600" cy="5510630"/>
          </a:xfrm>
        </p:spPr>
        <p:txBody>
          <a:bodyPr/>
          <a:lstStyle/>
          <a:p>
            <a:r>
              <a:rPr lang="en-US" b="1" dirty="0">
                <a:latin typeface="Times New Roman" pitchFamily="18" charset="0"/>
                <a:cs typeface="Times New Roman" pitchFamily="18" charset="0"/>
              </a:rPr>
              <a:t>Overall interest in </a:t>
            </a:r>
            <a:r>
              <a:rPr lang="en-US" b="1" dirty="0" smtClean="0">
                <a:latin typeface="Times New Roman" pitchFamily="18" charset="0"/>
                <a:cs typeface="Times New Roman" pitchFamily="18" charset="0"/>
              </a:rPr>
              <a:t>science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The bootstrap </a:t>
            </a:r>
            <a:r>
              <a:rPr lang="en-US" dirty="0">
                <a:latin typeface="Times New Roman" pitchFamily="18" charset="0"/>
                <a:cs typeface="Times New Roman" pitchFamily="18" charset="0"/>
              </a:rPr>
              <a:t>forest using “overall interest in science and technology” as the dependent variable shows that the most important predictor of the outcome is “feelings about the Bible</a:t>
            </a:r>
            <a:r>
              <a:rPr lang="en-US" dirty="0" smtClean="0">
                <a:latin typeface="Times New Roman" pitchFamily="18" charset="0"/>
                <a:cs typeface="Times New Roman" pitchFamily="18" charset="0"/>
              </a:rPr>
              <a:t>” (Figure 1). </a:t>
            </a:r>
            <a:r>
              <a:rPr lang="en-US" dirty="0">
                <a:latin typeface="Times New Roman" pitchFamily="18" charset="0"/>
                <a:cs typeface="Times New Roman" pitchFamily="18" charset="0"/>
              </a:rPr>
              <a:t>If the participants perceive the Bible as the Word of </a:t>
            </a:r>
            <a:r>
              <a:rPr lang="en-US" dirty="0" smtClean="0">
                <a:latin typeface="Times New Roman" pitchFamily="18" charset="0"/>
                <a:cs typeface="Times New Roman" pitchFamily="18" charset="0"/>
              </a:rPr>
              <a:t>God in a literal sense, </a:t>
            </a:r>
            <a:r>
              <a:rPr lang="en-US" dirty="0">
                <a:latin typeface="Times New Roman" pitchFamily="18" charset="0"/>
                <a:cs typeface="Times New Roman" pitchFamily="18" charset="0"/>
              </a:rPr>
              <a:t>the mean score of “overall interest in science” is 1.1, which is significantly lower than those who accept the Bible as inspired word or fables (mean = 1.32). </a:t>
            </a:r>
            <a:endParaRPr lang="en-US" dirty="0" smtClean="0">
              <a:latin typeface="Times New Roman" pitchFamily="18" charset="0"/>
              <a:cs typeface="Times New Roman" pitchFamily="18" charset="0"/>
            </a:endParaRPr>
          </a:p>
          <a:p>
            <a:r>
              <a:rPr lang="en-US" b="1" dirty="0">
                <a:latin typeface="Times New Roman" pitchFamily="18" charset="0"/>
                <a:cs typeface="Times New Roman" pitchFamily="18" charset="0"/>
              </a:rPr>
              <a:t>Scientific knowledge </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the bootstrap forest using “scientific knowledge” as the outcome measure “feelings about the Bible” stands out to be the most important predictor.  The decision tree in Figure </a:t>
            </a:r>
            <a:r>
              <a:rPr lang="en-US" dirty="0" smtClean="0">
                <a:latin typeface="Times New Roman" pitchFamily="18" charset="0"/>
                <a:cs typeface="Times New Roman" pitchFamily="18" charset="0"/>
              </a:rPr>
              <a:t>2 </a:t>
            </a:r>
            <a:r>
              <a:rPr lang="en-US" dirty="0">
                <a:latin typeface="Times New Roman" pitchFamily="18" charset="0"/>
                <a:cs typeface="Times New Roman" pitchFamily="18" charset="0"/>
              </a:rPr>
              <a:t>indicates that the mean score of “scientific knowledge” of participants that consider the Bible as the Word of God is 0.55, which is 10% lower than their counterparts who view the Bible as fables or inspired word. </a:t>
            </a:r>
          </a:p>
          <a:p>
            <a:r>
              <a:rPr lang="en-US" b="1" dirty="0">
                <a:latin typeface="Times New Roman" pitchFamily="18" charset="0"/>
                <a:cs typeface="Times New Roman" pitchFamily="18" charset="0"/>
              </a:rPr>
              <a:t>Taken science </a:t>
            </a:r>
            <a:r>
              <a:rPr lang="en-US" b="1" dirty="0" smtClean="0">
                <a:latin typeface="Times New Roman" pitchFamily="18" charset="0"/>
                <a:cs typeface="Times New Roman" pitchFamily="18" charset="0"/>
              </a:rPr>
              <a:t>courses</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For </a:t>
            </a:r>
            <a:r>
              <a:rPr lang="en-US" dirty="0">
                <a:latin typeface="Times New Roman" pitchFamily="18" charset="0"/>
                <a:cs typeface="Times New Roman" pitchFamily="18" charset="0"/>
              </a:rPr>
              <a:t>the dependent variable “Taken science courses,” the bootstrap forest shows that “feelings about the Bible” is </a:t>
            </a:r>
            <a:r>
              <a:rPr lang="en-US" dirty="0" smtClean="0">
                <a:latin typeface="Times New Roman" pitchFamily="18" charset="0"/>
                <a:cs typeface="Times New Roman" pitchFamily="18" charset="0"/>
              </a:rPr>
              <a:t>again, the </a:t>
            </a:r>
            <a:r>
              <a:rPr lang="en-US" dirty="0">
                <a:latin typeface="Times New Roman" pitchFamily="18" charset="0"/>
                <a:cs typeface="Times New Roman" pitchFamily="18" charset="0"/>
              </a:rPr>
              <a:t>number one </a:t>
            </a:r>
            <a:r>
              <a:rPr lang="en-US" dirty="0" smtClean="0">
                <a:latin typeface="Times New Roman" pitchFamily="18" charset="0"/>
                <a:cs typeface="Times New Roman" pitchFamily="18" charset="0"/>
              </a:rPr>
              <a:t>predictor. The </a:t>
            </a:r>
            <a:r>
              <a:rPr lang="en-US" dirty="0">
                <a:latin typeface="Times New Roman" pitchFamily="18" charset="0"/>
                <a:cs typeface="Times New Roman" pitchFamily="18" charset="0"/>
              </a:rPr>
              <a:t>decision tree in Figure </a:t>
            </a:r>
            <a:r>
              <a:rPr lang="en-US" dirty="0" smtClean="0">
                <a:latin typeface="Times New Roman" pitchFamily="18" charset="0"/>
                <a:cs typeface="Times New Roman" pitchFamily="18" charset="0"/>
              </a:rPr>
              <a:t>3 </a:t>
            </a:r>
            <a:r>
              <a:rPr lang="en-US" dirty="0">
                <a:latin typeface="Times New Roman" pitchFamily="18" charset="0"/>
                <a:cs typeface="Times New Roman" pitchFamily="18" charset="0"/>
              </a:rPr>
              <a:t>shows that if the participants believe that the Bible is the Word of God, the expected score of “Taken science courses” is 1.897. If the Bible is taken as fables or inspired word, the expected score is 2.699. </a:t>
            </a: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pic>
        <p:nvPicPr>
          <p:cNvPr id="19" name="Picture 1"/>
          <p:cNvPicPr/>
          <p:nvPr/>
        </p:nvPicPr>
        <p:blipFill>
          <a:blip r:embed="rId3"/>
          <a:stretch>
            <a:fillRect/>
          </a:stretch>
        </p:blipFill>
        <p:spPr>
          <a:xfrm>
            <a:off x="19146038" y="16722447"/>
            <a:ext cx="5225262" cy="3011868"/>
          </a:xfrm>
          <a:prstGeom prst="rect">
            <a:avLst/>
          </a:prstGeom>
          <a:ln>
            <a:solidFill>
              <a:schemeClr val="tx1"/>
            </a:solidFill>
          </a:ln>
        </p:spPr>
      </p:pic>
      <p:pic>
        <p:nvPicPr>
          <p:cNvPr id="22" name="Picture 46"/>
          <p:cNvPicPr/>
          <p:nvPr/>
        </p:nvPicPr>
        <p:blipFill>
          <a:blip r:embed="rId4"/>
          <a:stretch>
            <a:fillRect/>
          </a:stretch>
        </p:blipFill>
        <p:spPr>
          <a:xfrm>
            <a:off x="25188993" y="16722447"/>
            <a:ext cx="5225262" cy="3011868"/>
          </a:xfrm>
          <a:prstGeom prst="rect">
            <a:avLst/>
          </a:prstGeom>
          <a:ln>
            <a:solidFill>
              <a:schemeClr val="tx1"/>
            </a:solidFill>
          </a:ln>
        </p:spPr>
      </p:pic>
      <p:sp>
        <p:nvSpPr>
          <p:cNvPr id="8" name="직사각형 7"/>
          <p:cNvSpPr/>
          <p:nvPr/>
        </p:nvSpPr>
        <p:spPr>
          <a:xfrm>
            <a:off x="19146038" y="19734315"/>
            <a:ext cx="5742674" cy="659712"/>
          </a:xfrm>
          <a:prstGeom prst="rect">
            <a:avLst/>
          </a:prstGeom>
        </p:spPr>
        <p:txBody>
          <a:bodyPr wrap="square">
            <a:spAutoFit/>
          </a:bodyPr>
          <a:lstStyle/>
          <a:p>
            <a:r>
              <a:rPr lang="en-US" sz="1800" i="1" dirty="0"/>
              <a:t>Figure </a:t>
            </a:r>
            <a:r>
              <a:rPr lang="en-US" sz="1800" i="1" dirty="0" smtClean="0"/>
              <a:t>1. </a:t>
            </a:r>
            <a:r>
              <a:rPr lang="en-US" sz="1800" dirty="0"/>
              <a:t>Decision Tree of Overall Interest in Science and Technology</a:t>
            </a:r>
          </a:p>
        </p:txBody>
      </p:sp>
      <p:sp>
        <p:nvSpPr>
          <p:cNvPr id="23" name="직사각형 22"/>
          <p:cNvSpPr/>
          <p:nvPr/>
        </p:nvSpPr>
        <p:spPr>
          <a:xfrm>
            <a:off x="25188993" y="19752235"/>
            <a:ext cx="4624700" cy="369332"/>
          </a:xfrm>
          <a:prstGeom prst="rect">
            <a:avLst/>
          </a:prstGeom>
        </p:spPr>
        <p:txBody>
          <a:bodyPr wrap="square">
            <a:spAutoFit/>
          </a:bodyPr>
          <a:lstStyle/>
          <a:p>
            <a:r>
              <a:rPr lang="en-US" sz="1800" i="1" dirty="0"/>
              <a:t>Figure </a:t>
            </a:r>
            <a:r>
              <a:rPr lang="en-US" sz="1800" i="1" dirty="0" smtClean="0"/>
              <a:t>2. </a:t>
            </a:r>
            <a:r>
              <a:rPr lang="en-US" sz="1800" dirty="0"/>
              <a:t>Decision Tree of Scientific Knowledge</a:t>
            </a:r>
            <a:r>
              <a:rPr lang="en-US" sz="1800" dirty="0" smtClean="0"/>
              <a:t>.</a:t>
            </a:r>
            <a:endParaRPr lang="en-US" sz="1800" dirty="0"/>
          </a:p>
        </p:txBody>
      </p:sp>
      <p:pic>
        <p:nvPicPr>
          <p:cNvPr id="24" name="Picture 26"/>
          <p:cNvPicPr/>
          <p:nvPr/>
        </p:nvPicPr>
        <p:blipFill>
          <a:blip r:embed="rId5"/>
          <a:stretch>
            <a:fillRect/>
          </a:stretch>
        </p:blipFill>
        <p:spPr>
          <a:xfrm>
            <a:off x="31361889" y="16700927"/>
            <a:ext cx="5225262" cy="3013200"/>
          </a:xfrm>
          <a:prstGeom prst="rect">
            <a:avLst/>
          </a:prstGeom>
          <a:ln>
            <a:solidFill>
              <a:schemeClr val="tx1"/>
            </a:solidFill>
          </a:ln>
        </p:spPr>
      </p:pic>
      <p:sp>
        <p:nvSpPr>
          <p:cNvPr id="25" name="직사각형 24"/>
          <p:cNvSpPr/>
          <p:nvPr/>
        </p:nvSpPr>
        <p:spPr>
          <a:xfrm>
            <a:off x="31378814" y="19694839"/>
            <a:ext cx="4665979" cy="369332"/>
          </a:xfrm>
          <a:prstGeom prst="rect">
            <a:avLst/>
          </a:prstGeom>
        </p:spPr>
        <p:txBody>
          <a:bodyPr wrap="square">
            <a:spAutoFit/>
          </a:bodyPr>
          <a:lstStyle/>
          <a:p>
            <a:r>
              <a:rPr lang="en-US" sz="1800" i="1" dirty="0"/>
              <a:t>Figure 3</a:t>
            </a:r>
            <a:r>
              <a:rPr lang="en-US" sz="1800" i="1" dirty="0" smtClean="0"/>
              <a:t>. </a:t>
            </a:r>
            <a:r>
              <a:rPr lang="en-US" sz="1800" dirty="0"/>
              <a:t>Decision Tree of  T</a:t>
            </a:r>
            <a:r>
              <a:rPr lang="en-US" sz="1800" dirty="0" smtClean="0"/>
              <a:t>aken </a:t>
            </a:r>
            <a:r>
              <a:rPr lang="en-US" sz="1800" dirty="0"/>
              <a:t>science </a:t>
            </a:r>
            <a:r>
              <a:rPr lang="en-US" sz="1800" dirty="0" smtClean="0"/>
              <a:t>courses</a:t>
            </a:r>
            <a:endParaRPr lang="en-US" sz="1800" dirty="0"/>
          </a:p>
        </p:txBody>
      </p:sp>
      <p:pic>
        <p:nvPicPr>
          <p:cNvPr id="33" name="내용 개체 틀 32"/>
          <p:cNvPicPr>
            <a:picLocks noGrp="1" noChangeAspect="1"/>
          </p:cNvPicPr>
          <p:nvPr>
            <p:ph sz="quarter" idx="14"/>
          </p:nvPr>
        </p:nvPicPr>
        <p:blipFill rotWithShape="1">
          <a:blip r:embed="rId6">
            <a:extLst>
              <a:ext uri="{28A0092B-C50C-407E-A947-70E740481C1C}">
                <a14:useLocalDpi xmlns:a14="http://schemas.microsoft.com/office/drawing/2010/main" val="0"/>
              </a:ext>
            </a:extLst>
          </a:blip>
          <a:srcRect l="12178" t="4445" r="12547" b="2665"/>
          <a:stretch/>
        </p:blipFill>
        <p:spPr>
          <a:xfrm>
            <a:off x="6032696" y="12352368"/>
            <a:ext cx="6768906" cy="5000021"/>
          </a:xfrm>
        </p:spPr>
      </p:pic>
      <p:sp>
        <p:nvSpPr>
          <p:cNvPr id="15" name="Content Placeholder 5"/>
          <p:cNvSpPr>
            <a:spLocks noGrp="1"/>
          </p:cNvSpPr>
          <p:nvPr>
            <p:ph sz="quarter" idx="14"/>
          </p:nvPr>
        </p:nvSpPr>
        <p:spPr>
          <a:xfrm>
            <a:off x="6959730" y="12604616"/>
            <a:ext cx="5439668" cy="4414270"/>
          </a:xfrm>
          <a:noFill/>
          <a:ln>
            <a:noFill/>
          </a:ln>
          <a:effectLst/>
        </p:spPr>
        <p:style>
          <a:lnRef idx="2">
            <a:schemeClr val="accent1"/>
          </a:lnRef>
          <a:fillRef idx="1">
            <a:schemeClr val="lt1"/>
          </a:fillRef>
          <a:effectRef idx="0">
            <a:schemeClr val="accent1"/>
          </a:effectRef>
          <a:fontRef idx="minor">
            <a:schemeClr val="dk1"/>
          </a:fontRef>
        </p:style>
        <p:txBody>
          <a:bodyPr/>
          <a:lstStyle/>
          <a:p>
            <a:r>
              <a:rPr lang="en-US" sz="2300" dirty="0" smtClean="0">
                <a:latin typeface="Times New Roman" pitchFamily="18" charset="0"/>
                <a:cs typeface="Times New Roman" pitchFamily="18" charset="0"/>
              </a:rPr>
              <a:t>1. The </a:t>
            </a:r>
            <a:r>
              <a:rPr lang="en-US" sz="2300" dirty="0">
                <a:latin typeface="Times New Roman" pitchFamily="18" charset="0"/>
                <a:cs typeface="Times New Roman" pitchFamily="18" charset="0"/>
              </a:rPr>
              <a:t>center of earth is very hot</a:t>
            </a:r>
          </a:p>
          <a:p>
            <a:pPr lvl="0"/>
            <a:r>
              <a:rPr lang="en-US" sz="2300" dirty="0" smtClean="0">
                <a:latin typeface="Times New Roman" pitchFamily="18" charset="0"/>
                <a:cs typeface="Times New Roman" pitchFamily="18" charset="0"/>
              </a:rPr>
              <a:t>2. All </a:t>
            </a:r>
            <a:r>
              <a:rPr lang="en-US" sz="2300" dirty="0">
                <a:latin typeface="Times New Roman" pitchFamily="18" charset="0"/>
                <a:cs typeface="Times New Roman" pitchFamily="18" charset="0"/>
              </a:rPr>
              <a:t>radioactivity is man-made</a:t>
            </a:r>
          </a:p>
          <a:p>
            <a:pPr lvl="0"/>
            <a:r>
              <a:rPr lang="en-US" sz="2300" dirty="0" smtClean="0">
                <a:latin typeface="Times New Roman" pitchFamily="18" charset="0"/>
                <a:cs typeface="Times New Roman" pitchFamily="18" charset="0"/>
              </a:rPr>
              <a:t>3. Father </a:t>
            </a:r>
            <a:r>
              <a:rPr lang="en-US" sz="2300" dirty="0">
                <a:latin typeface="Times New Roman" pitchFamily="18" charset="0"/>
                <a:cs typeface="Times New Roman" pitchFamily="18" charset="0"/>
              </a:rPr>
              <a:t>gene decides sex of baby</a:t>
            </a:r>
          </a:p>
          <a:p>
            <a:pPr lvl="0"/>
            <a:r>
              <a:rPr lang="en-US" sz="2300" dirty="0" smtClean="0">
                <a:latin typeface="Times New Roman" pitchFamily="18" charset="0"/>
                <a:cs typeface="Times New Roman" pitchFamily="18" charset="0"/>
              </a:rPr>
              <a:t>4. Lasers </a:t>
            </a:r>
            <a:r>
              <a:rPr lang="en-US" sz="2300" dirty="0">
                <a:latin typeface="Times New Roman" pitchFamily="18" charset="0"/>
                <a:cs typeface="Times New Roman" pitchFamily="18" charset="0"/>
              </a:rPr>
              <a:t>work by focusing sound waves</a:t>
            </a:r>
          </a:p>
          <a:p>
            <a:pPr lvl="0"/>
            <a:r>
              <a:rPr lang="en-US" sz="2300" dirty="0" smtClean="0">
                <a:latin typeface="Times New Roman" pitchFamily="18" charset="0"/>
                <a:cs typeface="Times New Roman" pitchFamily="18" charset="0"/>
              </a:rPr>
              <a:t>5. Electrons </a:t>
            </a:r>
            <a:r>
              <a:rPr lang="en-US" sz="2300" dirty="0">
                <a:latin typeface="Times New Roman" pitchFamily="18" charset="0"/>
                <a:cs typeface="Times New Roman" pitchFamily="18" charset="0"/>
              </a:rPr>
              <a:t>are smaller than atoms</a:t>
            </a:r>
          </a:p>
          <a:p>
            <a:pPr lvl="0"/>
            <a:r>
              <a:rPr lang="en-US" sz="2300" dirty="0" smtClean="0">
                <a:latin typeface="Times New Roman" pitchFamily="18" charset="0"/>
                <a:cs typeface="Times New Roman" pitchFamily="18" charset="0"/>
              </a:rPr>
              <a:t>6. Antibiotics </a:t>
            </a:r>
            <a:r>
              <a:rPr lang="en-US" sz="2300" dirty="0">
                <a:latin typeface="Times New Roman" pitchFamily="18" charset="0"/>
                <a:cs typeface="Times New Roman" pitchFamily="18" charset="0"/>
              </a:rPr>
              <a:t>kill viruses as well as bacteria</a:t>
            </a:r>
          </a:p>
          <a:p>
            <a:pPr lvl="0"/>
            <a:r>
              <a:rPr lang="en-US" sz="2300" dirty="0" smtClean="0">
                <a:latin typeface="Times New Roman" pitchFamily="18" charset="0"/>
                <a:cs typeface="Times New Roman" pitchFamily="18" charset="0"/>
              </a:rPr>
              <a:t>7. The </a:t>
            </a:r>
            <a:r>
              <a:rPr lang="en-US" sz="2300" dirty="0">
                <a:latin typeface="Times New Roman" pitchFamily="18" charset="0"/>
                <a:cs typeface="Times New Roman" pitchFamily="18" charset="0"/>
              </a:rPr>
              <a:t>universe began with a huge explosion</a:t>
            </a:r>
          </a:p>
          <a:p>
            <a:pPr lvl="0"/>
            <a:r>
              <a:rPr lang="en-US" sz="2300" dirty="0" smtClean="0">
                <a:latin typeface="Times New Roman" pitchFamily="18" charset="0"/>
                <a:cs typeface="Times New Roman" pitchFamily="18" charset="0"/>
              </a:rPr>
              <a:t>8. The </a:t>
            </a:r>
            <a:r>
              <a:rPr lang="en-US" sz="2300" dirty="0">
                <a:latin typeface="Times New Roman" pitchFamily="18" charset="0"/>
                <a:cs typeface="Times New Roman" pitchFamily="18" charset="0"/>
              </a:rPr>
              <a:t>continents have been moving</a:t>
            </a:r>
          </a:p>
          <a:p>
            <a:pPr lvl="0"/>
            <a:r>
              <a:rPr lang="en-US" sz="2300" dirty="0" smtClean="0">
                <a:latin typeface="Times New Roman" pitchFamily="18" charset="0"/>
                <a:cs typeface="Times New Roman" pitchFamily="18" charset="0"/>
              </a:rPr>
              <a:t>9. The </a:t>
            </a:r>
            <a:r>
              <a:rPr lang="en-US" sz="2300" dirty="0">
                <a:latin typeface="Times New Roman" pitchFamily="18" charset="0"/>
                <a:cs typeface="Times New Roman" pitchFamily="18" charset="0"/>
              </a:rPr>
              <a:t>earth goes around the sun</a:t>
            </a:r>
          </a:p>
          <a:p>
            <a:pPr lvl="0"/>
            <a:r>
              <a:rPr lang="en-US" sz="2300" dirty="0" smtClean="0">
                <a:latin typeface="Times New Roman" pitchFamily="18" charset="0"/>
                <a:cs typeface="Times New Roman" pitchFamily="18" charset="0"/>
              </a:rPr>
              <a:t>10. How </a:t>
            </a:r>
            <a:r>
              <a:rPr lang="en-US" sz="2300" dirty="0">
                <a:latin typeface="Times New Roman" pitchFamily="18" charset="0"/>
                <a:cs typeface="Times New Roman" pitchFamily="18" charset="0"/>
              </a:rPr>
              <a:t>long the earth goes around the sun</a:t>
            </a:r>
          </a:p>
          <a:p>
            <a:endParaRPr lang="en-US" sz="2300" dirty="0">
              <a:latin typeface="Times New Roman" pitchFamily="18" charset="0"/>
              <a:cs typeface="Times New Roman" pitchFamily="18" charset="0"/>
            </a:endParaRPr>
          </a:p>
        </p:txBody>
      </p:sp>
      <p:sp>
        <p:nvSpPr>
          <p:cNvPr id="34" name="내용 개체 틀 1"/>
          <p:cNvSpPr>
            <a:spLocks noGrp="1"/>
          </p:cNvSpPr>
          <p:nvPr>
            <p:ph sz="quarter" idx="24"/>
          </p:nvPr>
        </p:nvSpPr>
        <p:spPr>
          <a:xfrm>
            <a:off x="989161" y="17485347"/>
            <a:ext cx="17145248" cy="2937681"/>
          </a:xfrm>
        </p:spPr>
        <p:txBody>
          <a:bodyPr/>
          <a:lstStyle/>
          <a:p>
            <a:r>
              <a:rPr lang="en-US" b="1" dirty="0">
                <a:latin typeface="Times New Roman" pitchFamily="18" charset="0"/>
                <a:cs typeface="Times New Roman" pitchFamily="18" charset="0"/>
              </a:rPr>
              <a:t>Data Analysis. </a:t>
            </a:r>
            <a:r>
              <a:rPr lang="en-US" dirty="0">
                <a:latin typeface="Times New Roman" pitchFamily="18" charset="0"/>
                <a:cs typeface="Times New Roman" pitchFamily="18" charset="0"/>
              </a:rPr>
              <a:t>To rectify shortcomings of large sample size (n=2538), which may lead to </a:t>
            </a:r>
            <a:r>
              <a:rPr lang="en-US" dirty="0" smtClean="0">
                <a:latin typeface="Times New Roman" pitchFamily="18" charset="0"/>
                <a:cs typeface="Times New Roman" pitchFamily="18" charset="0"/>
              </a:rPr>
              <a:t>excessive statistical power and </a:t>
            </a:r>
            <a:r>
              <a:rPr lang="en-US" dirty="0">
                <a:latin typeface="Times New Roman" pitchFamily="18" charset="0"/>
                <a:cs typeface="Times New Roman" pitchFamily="18" charset="0"/>
              </a:rPr>
              <a:t>multi-collinearity, </a:t>
            </a:r>
            <a:r>
              <a:rPr lang="en-US" dirty="0" smtClean="0">
                <a:latin typeface="Times New Roman" pitchFamily="18" charset="0"/>
                <a:cs typeface="Times New Roman" pitchFamily="18" charset="0"/>
              </a:rPr>
              <a:t>we </a:t>
            </a:r>
            <a:r>
              <a:rPr lang="en-US" dirty="0">
                <a:latin typeface="Times New Roman" pitchFamily="18" charset="0"/>
                <a:cs typeface="Times New Roman" pitchFamily="18" charset="0"/>
              </a:rPr>
              <a:t>approached the issue with bootstrap forest analysis. In each bootstrap forest both the criteria of the number of splits and sum of squares (SS) were used to determine which predictor should be retained. Also, in order to comprehend the “big picture” by data reduction, the partial least squares (PLS) approach was employed, as it extract several latent factors and responses from several dependent and independent variables, respectively. In PLS every level of a categorical variable is treated as a factor, resulting in a more complicated model variables</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852592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오른쪽 화살표 48"/>
          <p:cNvSpPr/>
          <p:nvPr/>
        </p:nvSpPr>
        <p:spPr>
          <a:xfrm>
            <a:off x="1047897" y="14742059"/>
            <a:ext cx="17583728" cy="136398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 Placeholder 14"/>
          <p:cNvSpPr>
            <a:spLocks noGrp="1"/>
          </p:cNvSpPr>
          <p:nvPr>
            <p:ph type="body" sz="quarter" idx="12"/>
          </p:nvPr>
        </p:nvSpPr>
        <p:spPr>
          <a:xfrm>
            <a:off x="5548897" y="3711098"/>
            <a:ext cx="26392606" cy="992272"/>
          </a:xfrm>
        </p:spPr>
        <p:txBody>
          <a:bodyPr/>
          <a:lstStyle/>
          <a:p>
            <a:r>
              <a:rPr lang="en-US" dirty="0" smtClean="0"/>
              <a:t>Azusa Pacific University</a:t>
            </a:r>
            <a:endParaRPr lang="en-US" dirty="0"/>
          </a:p>
        </p:txBody>
      </p:sp>
      <p:sp>
        <p:nvSpPr>
          <p:cNvPr id="19" name="Text Placeholder 18"/>
          <p:cNvSpPr>
            <a:spLocks noGrp="1"/>
          </p:cNvSpPr>
          <p:nvPr>
            <p:ph type="body" sz="quarter" idx="15"/>
          </p:nvPr>
        </p:nvSpPr>
        <p:spPr>
          <a:xfrm>
            <a:off x="19204725" y="12376696"/>
            <a:ext cx="17373600" cy="859098"/>
          </a:xfrm>
        </p:spPr>
        <p:txBody>
          <a:bodyPr/>
          <a:lstStyle/>
          <a:p>
            <a:r>
              <a:rPr lang="en-US" u="none" dirty="0" smtClean="0"/>
              <a:t>CONCLUSION</a:t>
            </a:r>
            <a:endParaRPr lang="en-US" u="none" dirty="0"/>
          </a:p>
        </p:txBody>
      </p:sp>
      <p:sp>
        <p:nvSpPr>
          <p:cNvPr id="22" name="Content Placeholder 21"/>
          <p:cNvSpPr>
            <a:spLocks noGrp="1"/>
          </p:cNvSpPr>
          <p:nvPr>
            <p:ph sz="quarter" idx="20"/>
          </p:nvPr>
        </p:nvSpPr>
        <p:spPr>
          <a:xfrm>
            <a:off x="19204725" y="13269871"/>
            <a:ext cx="17373600" cy="3905153"/>
          </a:xfrm>
        </p:spPr>
        <p:txBody>
          <a:bodyPr/>
          <a:lstStyle/>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To </a:t>
            </a:r>
            <a:r>
              <a:rPr lang="en-US" dirty="0">
                <a:latin typeface="Times New Roman" pitchFamily="18" charset="0"/>
                <a:cs typeface="Times New Roman" pitchFamily="18" charset="0"/>
              </a:rPr>
              <a:t>address these findings, a faith-learning integration approach may be applicable. Faith-learning integration is defined as “a scholarly project whose goal is to ascertain and to develop integral relationship which exist between the Christian faith and human knowledge, particularly as expressed in the various academic disciplines” (</a:t>
            </a:r>
            <a:r>
              <a:rPr lang="en-US" dirty="0" err="1">
                <a:latin typeface="Times New Roman" pitchFamily="18" charset="0"/>
                <a:cs typeface="Times New Roman" pitchFamily="18" charset="0"/>
              </a:rPr>
              <a:t>Hasker</a:t>
            </a:r>
            <a:r>
              <a:rPr lang="en-US" dirty="0">
                <a:latin typeface="Times New Roman" pitchFamily="18" charset="0"/>
                <a:cs typeface="Times New Roman" pitchFamily="18" charset="0"/>
              </a:rPr>
              <a:t> 1992, p.235). </a:t>
            </a:r>
            <a:r>
              <a:rPr lang="en-US" dirty="0" smtClean="0">
                <a:latin typeface="Times New Roman" pitchFamily="18" charset="0"/>
                <a:cs typeface="Times New Roman" pitchFamily="18" charset="0"/>
              </a:rPr>
              <a:t>Its foundation lies in </a:t>
            </a:r>
            <a:r>
              <a:rPr lang="en-US" dirty="0">
                <a:latin typeface="Times New Roman" pitchFamily="18" charset="0"/>
                <a:cs typeface="Times New Roman" pitchFamily="18" charset="0"/>
              </a:rPr>
              <a:t>the understanding of all truth to be God’s truth; however there may be various ways of revealing, perceiving, and interpreting this truth (Guy 1980). In the concepts of Christianity, both Scripture and science are viewed as tools that facilitate individuals in studying the natural world, as well as the nature of </a:t>
            </a:r>
            <a:r>
              <a:rPr lang="en-US" dirty="0" smtClean="0">
                <a:latin typeface="Times New Roman" pitchFamily="18" charset="0"/>
                <a:cs typeface="Times New Roman" pitchFamily="18" charset="0"/>
              </a:rPr>
              <a:t>humanity</a:t>
            </a:r>
            <a:r>
              <a:rPr lang="en-US" dirty="0" smtClean="0">
                <a:latin typeface="Times New Roman" pitchFamily="18" charset="0"/>
                <a:cs typeface="Times New Roman" pitchFamily="18" charset="0"/>
              </a:rPr>
              <a:t>. More </a:t>
            </a:r>
            <a:r>
              <a:rPr lang="en-US" dirty="0">
                <a:latin typeface="Times New Roman" pitchFamily="18" charset="0"/>
                <a:cs typeface="Times New Roman" pitchFamily="18" charset="0"/>
              </a:rPr>
              <a:t>specifically, religion provides understanding about humanity, while science contributes to self-understanding, driven by curiosity. In this case, both religion and science are equally important, as each discipline represents half of a circle. Faith integration completes this circle, which provides a holistic understanding of reality (Kim, 2016). </a:t>
            </a:r>
          </a:p>
          <a:p>
            <a:endParaRPr lang="en-US" dirty="0"/>
          </a:p>
        </p:txBody>
      </p:sp>
      <p:sp>
        <p:nvSpPr>
          <p:cNvPr id="23" name="Text Placeholder 22"/>
          <p:cNvSpPr>
            <a:spLocks noGrp="1"/>
          </p:cNvSpPr>
          <p:nvPr>
            <p:ph type="body" sz="quarter" idx="21"/>
          </p:nvPr>
        </p:nvSpPr>
        <p:spPr>
          <a:xfrm>
            <a:off x="19204725" y="17334942"/>
            <a:ext cx="17373600" cy="859098"/>
          </a:xfrm>
        </p:spPr>
        <p:txBody>
          <a:bodyPr/>
          <a:lstStyle/>
          <a:p>
            <a:r>
              <a:rPr lang="en-US" u="none" dirty="0" smtClean="0"/>
              <a:t>REFERENCES</a:t>
            </a:r>
            <a:endParaRPr lang="en-US" u="none" dirty="0"/>
          </a:p>
        </p:txBody>
      </p:sp>
      <p:sp>
        <p:nvSpPr>
          <p:cNvPr id="24" name="Content Placeholder 23"/>
          <p:cNvSpPr>
            <a:spLocks noGrp="1"/>
          </p:cNvSpPr>
          <p:nvPr>
            <p:ph sz="quarter" idx="22"/>
          </p:nvPr>
        </p:nvSpPr>
        <p:spPr>
          <a:xfrm>
            <a:off x="19204725" y="18194041"/>
            <a:ext cx="17373600" cy="2612692"/>
          </a:xfrm>
        </p:spPr>
        <p:txBody>
          <a:bodyPr/>
          <a:lstStyle/>
          <a:p>
            <a:r>
              <a:rPr lang="en-US" sz="1600" dirty="0" err="1"/>
              <a:t>Bertsch</a:t>
            </a:r>
            <a:r>
              <a:rPr lang="en-US" sz="1600" dirty="0"/>
              <a:t>, S., &amp; </a:t>
            </a:r>
            <a:r>
              <a:rPr lang="en-US" sz="1600" dirty="0" err="1"/>
              <a:t>Pesta</a:t>
            </a:r>
            <a:r>
              <a:rPr lang="en-US" sz="1600" dirty="0"/>
              <a:t>, B. J. (2009). The </a:t>
            </a:r>
            <a:r>
              <a:rPr lang="en-US" sz="1600" dirty="0" err="1"/>
              <a:t>wonderlic</a:t>
            </a:r>
            <a:r>
              <a:rPr lang="en-US" sz="1600" dirty="0"/>
              <a:t> personnel test and elementary cognitive tasks as predictors of religious sectarianism, scriptural acceptance and religious questioning. Intelligence, 37, 231-237. </a:t>
            </a:r>
          </a:p>
          <a:p>
            <a:r>
              <a:rPr lang="en-US" sz="1500" dirty="0" smtClean="0">
                <a:latin typeface="Times New Roman" pitchFamily="18" charset="0"/>
                <a:cs typeface="Times New Roman" pitchFamily="18" charset="0"/>
              </a:rPr>
              <a:t>Guy</a:t>
            </a:r>
            <a:r>
              <a:rPr lang="en-US" sz="1500" dirty="0">
                <a:latin typeface="Times New Roman" pitchFamily="18" charset="0"/>
                <a:cs typeface="Times New Roman" pitchFamily="18" charset="0"/>
              </a:rPr>
              <a:t>, J. D. (1980). The search for truth in the task of integration. </a:t>
            </a:r>
            <a:r>
              <a:rPr lang="en-US" sz="1500" i="1" dirty="0">
                <a:latin typeface="Times New Roman" pitchFamily="18" charset="0"/>
                <a:cs typeface="Times New Roman" pitchFamily="18" charset="0"/>
              </a:rPr>
              <a:t>Journal of Psychology &amp; Theology</a:t>
            </a:r>
            <a:r>
              <a:rPr lang="en-US" sz="1500" dirty="0">
                <a:latin typeface="Times New Roman" pitchFamily="18" charset="0"/>
                <a:cs typeface="Times New Roman" pitchFamily="18" charset="0"/>
              </a:rPr>
              <a:t>, </a:t>
            </a:r>
            <a:r>
              <a:rPr lang="en-US" sz="1500" i="1" dirty="0">
                <a:latin typeface="Times New Roman" pitchFamily="18" charset="0"/>
                <a:cs typeface="Times New Roman" pitchFamily="18" charset="0"/>
              </a:rPr>
              <a:t>8</a:t>
            </a:r>
            <a:r>
              <a:rPr lang="en-US" sz="1500" dirty="0">
                <a:latin typeface="Times New Roman" pitchFamily="18" charset="0"/>
                <a:cs typeface="Times New Roman" pitchFamily="18" charset="0"/>
              </a:rPr>
              <a:t>(1), 27-32.</a:t>
            </a:r>
          </a:p>
          <a:p>
            <a:r>
              <a:rPr lang="en-US" sz="1500" dirty="0" err="1" smtClean="0">
                <a:latin typeface="Times New Roman" pitchFamily="18" charset="0"/>
                <a:cs typeface="Times New Roman" pitchFamily="18" charset="0"/>
              </a:rPr>
              <a:t>Hasker</a:t>
            </a:r>
            <a:r>
              <a:rPr lang="en-US" sz="1500" dirty="0">
                <a:latin typeface="Times New Roman" pitchFamily="18" charset="0"/>
                <a:cs typeface="Times New Roman" pitchFamily="18" charset="0"/>
              </a:rPr>
              <a:t>, W. (1992). Faith-learning integration: an overview. </a:t>
            </a:r>
            <a:r>
              <a:rPr lang="en-US" sz="1500" i="1" dirty="0">
                <a:latin typeface="Times New Roman" pitchFamily="18" charset="0"/>
                <a:cs typeface="Times New Roman" pitchFamily="18" charset="0"/>
              </a:rPr>
              <a:t>Christian Scholar's Review</a:t>
            </a:r>
            <a:r>
              <a:rPr lang="en-US" sz="1500" dirty="0">
                <a:latin typeface="Times New Roman" pitchFamily="18" charset="0"/>
                <a:cs typeface="Times New Roman" pitchFamily="18" charset="0"/>
              </a:rPr>
              <a:t>, </a:t>
            </a:r>
            <a:r>
              <a:rPr lang="en-US" sz="1500" i="1" dirty="0">
                <a:latin typeface="Times New Roman" pitchFamily="18" charset="0"/>
                <a:cs typeface="Times New Roman" pitchFamily="18" charset="0"/>
              </a:rPr>
              <a:t>21</a:t>
            </a:r>
            <a:r>
              <a:rPr lang="en-US" sz="1500" dirty="0">
                <a:latin typeface="Times New Roman" pitchFamily="18" charset="0"/>
                <a:cs typeface="Times New Roman" pitchFamily="18" charset="0"/>
              </a:rPr>
              <a:t>, 234-248</a:t>
            </a:r>
            <a:r>
              <a:rPr lang="en-US" sz="1500" dirty="0" smtClean="0">
                <a:latin typeface="Times New Roman" pitchFamily="18" charset="0"/>
                <a:cs typeface="Times New Roman" pitchFamily="18" charset="0"/>
              </a:rPr>
              <a:t>.</a:t>
            </a:r>
          </a:p>
          <a:p>
            <a:r>
              <a:rPr lang="en-US" sz="1500" dirty="0">
                <a:latin typeface="Times New Roman" pitchFamily="18" charset="0"/>
                <a:cs typeface="Times New Roman" pitchFamily="18" charset="0"/>
              </a:rPr>
              <a:t>Kanazawa, S. (2010). Why liberals and atheists are more intelligent. </a:t>
            </a:r>
            <a:r>
              <a:rPr lang="en-US" sz="1500" i="1" dirty="0">
                <a:latin typeface="Times New Roman" pitchFamily="18" charset="0"/>
                <a:cs typeface="Times New Roman" pitchFamily="18" charset="0"/>
              </a:rPr>
              <a:t>Social Psychology Quarterly, 73</a:t>
            </a:r>
            <a:r>
              <a:rPr lang="en-US" sz="1500" dirty="0">
                <a:latin typeface="Times New Roman" pitchFamily="18" charset="0"/>
                <a:cs typeface="Times New Roman" pitchFamily="18" charset="0"/>
              </a:rPr>
              <a:t>, 33–57, </a:t>
            </a:r>
            <a:r>
              <a:rPr lang="en-US" sz="1500" dirty="0" smtClean="0">
                <a:latin typeface="Times New Roman" pitchFamily="18" charset="0"/>
                <a:cs typeface="Times New Roman" pitchFamily="18" charset="0"/>
              </a:rPr>
              <a:t>doi:10.1177/0190272510361602.</a:t>
            </a:r>
          </a:p>
          <a:p>
            <a:r>
              <a:rPr lang="en-US" sz="1500" dirty="0">
                <a:latin typeface="Times New Roman" pitchFamily="18" charset="0"/>
                <a:cs typeface="Times New Roman" pitchFamily="18" charset="0"/>
              </a:rPr>
              <a:t>Kim, S. C. (2016).  Religion and science in dialogue: an Asian Christian view. </a:t>
            </a:r>
            <a:r>
              <a:rPr lang="en-US" sz="1500" i="1" dirty="0" err="1">
                <a:latin typeface="Times New Roman" pitchFamily="18" charset="0"/>
                <a:cs typeface="Times New Roman" pitchFamily="18" charset="0"/>
              </a:rPr>
              <a:t>Zygon</a:t>
            </a:r>
            <a:r>
              <a:rPr lang="en-US" sz="1500" dirty="0">
                <a:latin typeface="Times New Roman" pitchFamily="18" charset="0"/>
                <a:cs typeface="Times New Roman" pitchFamily="18" charset="0"/>
              </a:rPr>
              <a:t>, 51(1), 63-70. </a:t>
            </a:r>
            <a:r>
              <a:rPr lang="en-US" sz="1500" dirty="0" err="1">
                <a:latin typeface="Times New Roman" pitchFamily="18" charset="0"/>
                <a:cs typeface="Times New Roman" pitchFamily="18" charset="0"/>
              </a:rPr>
              <a:t>doi</a:t>
            </a:r>
            <a:r>
              <a:rPr lang="en-US" sz="1500" dirty="0">
                <a:latin typeface="Times New Roman" pitchFamily="18" charset="0"/>
                <a:cs typeface="Times New Roman" pitchFamily="18" charset="0"/>
              </a:rPr>
              <a:t>: 10.1111/zygo.12236</a:t>
            </a:r>
          </a:p>
          <a:p>
            <a:r>
              <a:rPr lang="en-US" sz="1500" dirty="0" smtClean="0">
                <a:latin typeface="Times New Roman" pitchFamily="18" charset="0"/>
                <a:cs typeface="Times New Roman" pitchFamily="18" charset="0"/>
              </a:rPr>
              <a:t>Krauss, L. (2013). Teaching Creationism is child abuse. Retrieved from </a:t>
            </a:r>
            <a:r>
              <a:rPr lang="en-US" sz="1500" u="sng" dirty="0" smtClean="0">
                <a:latin typeface="Times New Roman" pitchFamily="18" charset="0"/>
                <a:cs typeface="Times New Roman" pitchFamily="18" charset="0"/>
                <a:hlinkClick r:id="rId3"/>
              </a:rPr>
              <a:t>https://www.youtube.com/watch?v=UTedvV6oZjo</a:t>
            </a:r>
            <a:endParaRPr lang="en-US" sz="1500" u="sng" dirty="0" smtClean="0">
              <a:latin typeface="Times New Roman" pitchFamily="18" charset="0"/>
              <a:cs typeface="Times New Roman" pitchFamily="18" charset="0"/>
            </a:endParaRPr>
          </a:p>
          <a:p>
            <a:r>
              <a:rPr lang="en-US" sz="1600" dirty="0" err="1"/>
              <a:t>Sherkat</a:t>
            </a:r>
            <a:r>
              <a:rPr lang="en-US" sz="1600" dirty="0"/>
              <a:t>, D. E. (2011). Religion and scientific literacy in the United States. </a:t>
            </a:r>
            <a:r>
              <a:rPr lang="en-US" sz="1600" i="1" dirty="0"/>
              <a:t>Social Science Quarterly</a:t>
            </a:r>
            <a:r>
              <a:rPr lang="en-US" sz="1600" dirty="0"/>
              <a:t>, </a:t>
            </a:r>
            <a:r>
              <a:rPr lang="en-US" sz="1600" i="1" dirty="0"/>
              <a:t>92</a:t>
            </a:r>
            <a:r>
              <a:rPr lang="en-US" sz="1600" dirty="0"/>
              <a:t>, 1134-1150.</a:t>
            </a:r>
          </a:p>
          <a:p>
            <a:r>
              <a:rPr lang="en-US" sz="1500" dirty="0" smtClean="0">
                <a:latin typeface="Times New Roman" pitchFamily="18" charset="0"/>
                <a:cs typeface="Times New Roman" pitchFamily="18" charset="0"/>
              </a:rPr>
              <a:t>Torrance, T. (1985). </a:t>
            </a:r>
            <a:r>
              <a:rPr lang="en-US" sz="1500" i="1" dirty="0" smtClean="0">
                <a:latin typeface="Times New Roman" pitchFamily="18" charset="0"/>
                <a:cs typeface="Times New Roman" pitchFamily="18" charset="0"/>
              </a:rPr>
              <a:t>Reality and scientific theology</a:t>
            </a:r>
            <a:r>
              <a:rPr lang="en-US" sz="1500" dirty="0" smtClean="0">
                <a:latin typeface="Times New Roman" pitchFamily="18" charset="0"/>
                <a:cs typeface="Times New Roman" pitchFamily="18" charset="0"/>
              </a:rPr>
              <a:t>. Edinburgh, UK: Scottish Academic Pres.</a:t>
            </a:r>
          </a:p>
          <a:p>
            <a:r>
              <a:rPr lang="en-US" sz="1500" dirty="0" smtClean="0">
                <a:latin typeface="Times New Roman" pitchFamily="18" charset="0"/>
                <a:cs typeface="Times New Roman" pitchFamily="18" charset="0"/>
              </a:rPr>
              <a:t>Zuckerman, M., </a:t>
            </a:r>
            <a:r>
              <a:rPr lang="en-US" sz="1500" dirty="0" err="1" smtClean="0">
                <a:latin typeface="Times New Roman" pitchFamily="18" charset="0"/>
                <a:cs typeface="Times New Roman" pitchFamily="18" charset="0"/>
              </a:rPr>
              <a:t>Silberman</a:t>
            </a:r>
            <a:r>
              <a:rPr lang="en-US" sz="1500" dirty="0" smtClean="0">
                <a:latin typeface="Times New Roman" pitchFamily="18" charset="0"/>
                <a:cs typeface="Times New Roman" pitchFamily="18" charset="0"/>
              </a:rPr>
              <a:t>, J., &amp; Hall, J. A. (2013). The relation between intelligence and religiosity a meta-analysis and some proposed explanations. </a:t>
            </a:r>
            <a:r>
              <a:rPr lang="en-US" sz="1500" i="1" dirty="0" smtClean="0">
                <a:latin typeface="Times New Roman" pitchFamily="18" charset="0"/>
                <a:cs typeface="Times New Roman" pitchFamily="18" charset="0"/>
              </a:rPr>
              <a:t>Personality and Social Psychology Review</a:t>
            </a:r>
            <a:r>
              <a:rPr lang="en-US" sz="1500" dirty="0" smtClean="0">
                <a:latin typeface="Times New Roman" pitchFamily="18" charset="0"/>
                <a:cs typeface="Times New Roman" pitchFamily="18" charset="0"/>
              </a:rPr>
              <a:t>, </a:t>
            </a:r>
            <a:r>
              <a:rPr lang="en-US" sz="1500" i="1" dirty="0" smtClean="0">
                <a:latin typeface="Times New Roman" pitchFamily="18" charset="0"/>
                <a:cs typeface="Times New Roman" pitchFamily="18" charset="0"/>
              </a:rPr>
              <a:t>17</a:t>
            </a:r>
            <a:r>
              <a:rPr lang="en-US" sz="1500" dirty="0" smtClean="0">
                <a:latin typeface="Times New Roman" pitchFamily="18" charset="0"/>
                <a:cs typeface="Times New Roman" pitchFamily="18" charset="0"/>
              </a:rPr>
              <a:t>, 325-354. </a:t>
            </a:r>
            <a:endParaRPr lang="en-US" dirty="0"/>
          </a:p>
        </p:txBody>
      </p:sp>
      <p:sp>
        <p:nvSpPr>
          <p:cNvPr id="13" name="Text Placeholder 12"/>
          <p:cNvSpPr>
            <a:spLocks noGrp="1"/>
          </p:cNvSpPr>
          <p:nvPr>
            <p:ph type="body" sz="quarter" idx="23"/>
          </p:nvPr>
        </p:nvSpPr>
        <p:spPr>
          <a:xfrm>
            <a:off x="19204725" y="5191307"/>
            <a:ext cx="17373600" cy="859098"/>
          </a:xfrm>
        </p:spPr>
        <p:txBody>
          <a:bodyPr/>
          <a:lstStyle/>
          <a:p>
            <a:r>
              <a:rPr lang="en-US" u="none" dirty="0" smtClean="0"/>
              <a:t>DISCUSSION</a:t>
            </a:r>
            <a:endParaRPr lang="en-US" u="none" dirty="0"/>
          </a:p>
        </p:txBody>
      </p:sp>
      <p:sp>
        <p:nvSpPr>
          <p:cNvPr id="25" name="Content Placeholder 24"/>
          <p:cNvSpPr>
            <a:spLocks noGrp="1"/>
          </p:cNvSpPr>
          <p:nvPr>
            <p:ph sz="quarter" idx="24"/>
          </p:nvPr>
        </p:nvSpPr>
        <p:spPr>
          <a:xfrm>
            <a:off x="19204725" y="6050405"/>
            <a:ext cx="17373600" cy="6491463"/>
          </a:xfrm>
        </p:spPr>
        <p:txBody>
          <a:bodyPr/>
          <a:lstStyle/>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While</a:t>
            </a:r>
            <a:r>
              <a:rPr lang="en-US" dirty="0">
                <a:latin typeface="Times New Roman" pitchFamily="18" charset="0"/>
                <a:cs typeface="Times New Roman" pitchFamily="18" charset="0"/>
              </a:rPr>
              <a:t>, at first glance, religious people tend to be less interested in science and technology, less competent in scientific knowledge, and take fewer science courses, it is premature to conclude that Christianity is an obstacle of science </a:t>
            </a:r>
            <a:r>
              <a:rPr lang="en-US" dirty="0" smtClean="0">
                <a:latin typeface="Times New Roman" pitchFamily="18" charset="0"/>
                <a:cs typeface="Times New Roman" pitchFamily="18" charset="0"/>
              </a:rPr>
              <a:t>education. The result does not necessarily </a:t>
            </a:r>
            <a:r>
              <a:rPr lang="en-US" dirty="0">
                <a:latin typeface="Times New Roman" pitchFamily="18" charset="0"/>
                <a:cs typeface="Times New Roman" pitchFamily="18" charset="0"/>
              </a:rPr>
              <a:t>imply that </a:t>
            </a:r>
            <a:r>
              <a:rPr lang="en-US" dirty="0" smtClean="0">
                <a:latin typeface="Times New Roman" pitchFamily="18" charset="0"/>
                <a:cs typeface="Times New Roman" pitchFamily="18" charset="0"/>
              </a:rPr>
              <a:t>Christians are unintelligent and Christianity is anti-science . Intriguingly, in </a:t>
            </a:r>
            <a:r>
              <a:rPr lang="en-US" dirty="0">
                <a:latin typeface="Times New Roman" pitchFamily="18" charset="0"/>
                <a:cs typeface="Times New Roman" pitchFamily="18" charset="0"/>
              </a:rPr>
              <a:t>the past, many prominent scientists were Christians, such as Isaac Newton, James Maxwell, and Lord Kevin. To these scientists, religiosity was not a hindrance to scientific exploration; rather, they were motivated to reveal the glory of God by showing the order of the universe via science. Torrance (1985) found that Christian theology, such as the belief that the universe is orderly and not random, contributed to the birth and development of modern science. </a:t>
            </a:r>
            <a:r>
              <a:rPr lang="en-US" dirty="0" smtClean="0">
                <a:latin typeface="Times New Roman" pitchFamily="18" charset="0"/>
                <a:cs typeface="Times New Roman" pitchFamily="18" charset="0"/>
              </a:rPr>
              <a:t>Some scholars conjectured </a:t>
            </a:r>
            <a:r>
              <a:rPr lang="en-US" dirty="0">
                <a:latin typeface="Times New Roman" pitchFamily="18" charset="0"/>
                <a:cs typeface="Times New Roman" pitchFamily="18" charset="0"/>
              </a:rPr>
              <a:t>that openness might be a key </a:t>
            </a:r>
            <a:r>
              <a:rPr lang="en-US" dirty="0" smtClean="0">
                <a:latin typeface="Times New Roman" pitchFamily="18" charset="0"/>
                <a:cs typeface="Times New Roman" pitchFamily="18" charset="0"/>
              </a:rPr>
              <a:t>factor for an explanation to a strong inverse relationship between religiosity and intelligence. Open-minded </a:t>
            </a:r>
            <a:r>
              <a:rPr lang="en-US" dirty="0">
                <a:latin typeface="Times New Roman" pitchFamily="18" charset="0"/>
                <a:cs typeface="Times New Roman" pitchFamily="18" charset="0"/>
              </a:rPr>
              <a:t>people tend to enjoy intellectual inquiry rather than conforming to religious </a:t>
            </a:r>
            <a:r>
              <a:rPr lang="en-US" dirty="0" smtClean="0">
                <a:latin typeface="Times New Roman" pitchFamily="18" charset="0"/>
                <a:cs typeface="Times New Roman" pitchFamily="18" charset="0"/>
              </a:rPr>
              <a:t>dogmas, while religious sectarianism may hinder individuals from learning scientific findings that are not in line with their religious dogmas.  However, the previous literature and this present study are largely confined to probing the relationship between religiosity and analytic intelligence based on scientific facts, which discards other possible indicators of intelligence and intellectual disciplines. Further </a:t>
            </a:r>
            <a:r>
              <a:rPr lang="en-US" dirty="0">
                <a:latin typeface="Times New Roman" pitchFamily="18" charset="0"/>
                <a:cs typeface="Times New Roman" pitchFamily="18" charset="0"/>
              </a:rPr>
              <a:t>investigation is </a:t>
            </a:r>
            <a:r>
              <a:rPr lang="en-US" dirty="0" smtClean="0">
                <a:latin typeface="Times New Roman" pitchFamily="18" charset="0"/>
                <a:cs typeface="Times New Roman" pitchFamily="18" charset="0"/>
              </a:rPr>
              <a:t>encouraged to shed light on relationship </a:t>
            </a:r>
            <a:r>
              <a:rPr lang="en-US" dirty="0">
                <a:latin typeface="Times New Roman" pitchFamily="18" charset="0"/>
                <a:cs typeface="Times New Roman" pitchFamily="18" charset="0"/>
              </a:rPr>
              <a:t>between Christianity and performance in social </a:t>
            </a:r>
            <a:r>
              <a:rPr lang="en-US" dirty="0" smtClean="0">
                <a:latin typeface="Times New Roman" pitchFamily="18" charset="0"/>
                <a:cs typeface="Times New Roman" pitchFamily="18" charset="0"/>
              </a:rPr>
              <a:t>science or non-scientific disciplines. </a:t>
            </a:r>
            <a:endParaRPr lang="en-US" dirty="0">
              <a:latin typeface="Times New Roman" pitchFamily="18" charset="0"/>
              <a:cs typeface="Times New Roman" pitchFamily="18" charset="0"/>
            </a:endParaRPr>
          </a:p>
        </p:txBody>
      </p:sp>
      <p:sp>
        <p:nvSpPr>
          <p:cNvPr id="11" name="Action Button: Home 10">
            <a:hlinkClick r:id="" action="ppaction://hlinkshowjump?jump=firstslide" highlightClick="1"/>
          </p:cNvPr>
          <p:cNvSpPr/>
          <p:nvPr/>
        </p:nvSpPr>
        <p:spPr>
          <a:xfrm>
            <a:off x="35431159" y="3635734"/>
            <a:ext cx="1143000" cy="1143000"/>
          </a:xfrm>
          <a:prstGeom prst="actionButtonHome">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Action Button: Back or Previous 6">
            <a:hlinkClick r:id="" action="ppaction://hlinkshowjump?jump=previousslide" highlightClick="1"/>
          </p:cNvPr>
          <p:cNvSpPr/>
          <p:nvPr/>
        </p:nvSpPr>
        <p:spPr>
          <a:xfrm>
            <a:off x="34002385" y="3635734"/>
            <a:ext cx="1143000" cy="1143000"/>
          </a:xfrm>
          <a:prstGeom prst="actionButtonBackPrevious">
            <a:avLst/>
          </a:prstGeom>
          <a:solidFill>
            <a:srgbClr val="00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 Placeholder 25"/>
          <p:cNvSpPr>
            <a:spLocks noGrp="1"/>
          </p:cNvSpPr>
          <p:nvPr>
            <p:ph type="body" sz="quarter" idx="10"/>
          </p:nvPr>
        </p:nvSpPr>
        <p:spPr>
          <a:xfrm>
            <a:off x="1572951" y="1332751"/>
            <a:ext cx="35001208" cy="1386075"/>
          </a:xfrm>
        </p:spPr>
        <p:txBody>
          <a:bodyPr/>
          <a:lstStyle/>
          <a:p>
            <a:r>
              <a:rPr lang="en-US" sz="5400" b="1" dirty="0"/>
              <a:t>Examining the trilateral relationships between religiosity, attitudes towards science and education </a:t>
            </a:r>
            <a:r>
              <a:rPr lang="en-US" sz="5400" b="1" dirty="0" smtClean="0"/>
              <a:t>attainment</a:t>
            </a:r>
            <a:endParaRPr lang="en-US" sz="5400" b="1" dirty="0"/>
          </a:p>
        </p:txBody>
      </p:sp>
      <p:sp>
        <p:nvSpPr>
          <p:cNvPr id="27" name="Text Placeholder 26"/>
          <p:cNvSpPr>
            <a:spLocks noGrp="1"/>
          </p:cNvSpPr>
          <p:nvPr>
            <p:ph type="body" sz="quarter" idx="11"/>
          </p:nvPr>
        </p:nvSpPr>
        <p:spPr>
          <a:xfrm>
            <a:off x="5412574" y="2718826"/>
            <a:ext cx="26392606" cy="992272"/>
          </a:xfrm>
        </p:spPr>
        <p:txBody>
          <a:bodyPr/>
          <a:lstStyle/>
          <a:p>
            <a:r>
              <a:rPr lang="en-US" dirty="0">
                <a:solidFill>
                  <a:schemeClr val="bg1"/>
                </a:solidFill>
              </a:rPr>
              <a:t>Brown, E., Yu, C.H., Lee, H.S., &amp; </a:t>
            </a:r>
            <a:r>
              <a:rPr lang="en-US" dirty="0" err="1">
                <a:solidFill>
                  <a:schemeClr val="bg1"/>
                </a:solidFill>
              </a:rPr>
              <a:t>Gan</a:t>
            </a:r>
            <a:r>
              <a:rPr lang="en-US" dirty="0">
                <a:solidFill>
                  <a:schemeClr val="bg1"/>
                </a:solidFill>
              </a:rPr>
              <a:t>, S</a:t>
            </a:r>
            <a:r>
              <a:rPr lang="en-US" dirty="0" smtClean="0">
                <a:solidFill>
                  <a:schemeClr val="bg1"/>
                </a:solidFill>
              </a:rPr>
              <a:t>.</a:t>
            </a:r>
            <a:endParaRPr lang="en-US" dirty="0">
              <a:solidFill>
                <a:schemeClr val="bg1"/>
              </a:solidFill>
            </a:endParaRPr>
          </a:p>
        </p:txBody>
      </p:sp>
      <p:pic>
        <p:nvPicPr>
          <p:cNvPr id="28" name="Picture 2"/>
          <p:cNvPicPr/>
          <p:nvPr/>
        </p:nvPicPr>
        <p:blipFill>
          <a:blip r:embed="rId4"/>
          <a:stretch>
            <a:fillRect/>
          </a:stretch>
        </p:blipFill>
        <p:spPr>
          <a:xfrm>
            <a:off x="939369" y="5285237"/>
            <a:ext cx="4674289" cy="3070487"/>
          </a:xfrm>
          <a:prstGeom prst="rect">
            <a:avLst/>
          </a:prstGeom>
          <a:ln>
            <a:solidFill>
              <a:schemeClr val="tx1"/>
            </a:solidFill>
          </a:ln>
        </p:spPr>
      </p:pic>
      <p:pic>
        <p:nvPicPr>
          <p:cNvPr id="30" name="Picture 3"/>
          <p:cNvPicPr/>
          <p:nvPr/>
        </p:nvPicPr>
        <p:blipFill>
          <a:blip r:embed="rId5"/>
          <a:stretch>
            <a:fillRect/>
          </a:stretch>
        </p:blipFill>
        <p:spPr>
          <a:xfrm>
            <a:off x="13156947" y="5191306"/>
            <a:ext cx="4996116" cy="3070487"/>
          </a:xfrm>
          <a:prstGeom prst="rect">
            <a:avLst/>
          </a:prstGeom>
          <a:ln>
            <a:solidFill>
              <a:schemeClr val="tx1"/>
            </a:solidFill>
          </a:ln>
        </p:spPr>
      </p:pic>
      <p:sp>
        <p:nvSpPr>
          <p:cNvPr id="32" name="Content Placeholder 17"/>
          <p:cNvSpPr>
            <a:spLocks noGrp="1"/>
          </p:cNvSpPr>
          <p:nvPr>
            <p:ph sz="quarter" idx="14"/>
          </p:nvPr>
        </p:nvSpPr>
        <p:spPr>
          <a:xfrm>
            <a:off x="6138540" y="5191307"/>
            <a:ext cx="6789347" cy="5324293"/>
          </a:xfrm>
        </p:spPr>
        <p:txBody>
          <a:bodyPr/>
          <a:lstStyle/>
          <a:p>
            <a:r>
              <a:rPr lang="en-US" dirty="0" smtClean="0">
                <a:latin typeface="Times New Roman" pitchFamily="18" charset="0"/>
                <a:cs typeface="Times New Roman" pitchFamily="18" charset="0"/>
              </a:rPr>
              <a:t>  People </a:t>
            </a:r>
            <a:r>
              <a:rPr lang="en-US" dirty="0">
                <a:latin typeface="Times New Roman" pitchFamily="18" charset="0"/>
                <a:cs typeface="Times New Roman" pitchFamily="18" charset="0"/>
              </a:rPr>
              <a:t>who believe the Bible is the Word of God </a:t>
            </a:r>
            <a:r>
              <a:rPr lang="en-US" dirty="0" smtClean="0">
                <a:latin typeface="Times New Roman" pitchFamily="18" charset="0"/>
                <a:cs typeface="Times New Roman" pitchFamily="18" charset="0"/>
              </a:rPr>
              <a:t>(27.16%) asserted </a:t>
            </a:r>
            <a:r>
              <a:rPr lang="en-US" dirty="0">
                <a:latin typeface="Times New Roman" pitchFamily="18" charset="0"/>
                <a:cs typeface="Times New Roman" pitchFamily="18" charset="0"/>
              </a:rPr>
              <a:t>that the sun goes around the </a:t>
            </a:r>
            <a:r>
              <a:rPr lang="en-US" dirty="0" smtClean="0">
                <a:latin typeface="Times New Roman" pitchFamily="18" charset="0"/>
                <a:cs typeface="Times New Roman" pitchFamily="18" charset="0"/>
              </a:rPr>
              <a:t>earth, compared </a:t>
            </a:r>
            <a:r>
              <a:rPr lang="en-US" dirty="0">
                <a:latin typeface="Times New Roman" pitchFamily="18" charset="0"/>
                <a:cs typeface="Times New Roman" pitchFamily="18" charset="0"/>
              </a:rPr>
              <a:t>with those who view Scripture as fables (13%) and inspired word (18.16%). </a:t>
            </a:r>
            <a:r>
              <a:rPr lang="en-US" dirty="0" smtClean="0">
                <a:latin typeface="Times New Roman" pitchFamily="18" charset="0"/>
                <a:cs typeface="Times New Roman" pitchFamily="18" charset="0"/>
              </a:rPr>
              <a:t> 62.84</a:t>
            </a:r>
            <a:r>
              <a:rPr lang="en-US" dirty="0">
                <a:latin typeface="Times New Roman" pitchFamily="18" charset="0"/>
                <a:cs typeface="Times New Roman" pitchFamily="18" charset="0"/>
              </a:rPr>
              <a:t>% of </a:t>
            </a:r>
            <a:r>
              <a:rPr lang="en-US" dirty="0" smtClean="0">
                <a:latin typeface="Times New Roman" pitchFamily="18" charset="0"/>
                <a:cs typeface="Times New Roman" pitchFamily="18" charset="0"/>
              </a:rPr>
              <a:t>those who </a:t>
            </a:r>
            <a:r>
              <a:rPr lang="en-US" dirty="0">
                <a:latin typeface="Times New Roman" pitchFamily="18" charset="0"/>
                <a:cs typeface="Times New Roman" pitchFamily="18" charset="0"/>
              </a:rPr>
              <a:t>perceived the Bible as the Word of God could correctly answer the question, compared with those viewing the Bible as fables (76.5%) and inspired word (71.25%). These two items were singled out for further examination because relative to other scientific </a:t>
            </a:r>
            <a:r>
              <a:rPr lang="en-US" dirty="0" smtClean="0">
                <a:latin typeface="Times New Roman" pitchFamily="18" charset="0"/>
                <a:cs typeface="Times New Roman" pitchFamily="18" charset="0"/>
              </a:rPr>
              <a:t>questions, </a:t>
            </a:r>
            <a:r>
              <a:rPr lang="en-US" dirty="0">
                <a:latin typeface="Times New Roman" pitchFamily="18" charset="0"/>
                <a:cs typeface="Times New Roman" pitchFamily="18" charset="0"/>
              </a:rPr>
              <a:t>they are considered common sense. </a:t>
            </a:r>
          </a:p>
          <a:p>
            <a:endParaRPr lang="en-US" dirty="0">
              <a:latin typeface="Times New Roman" pitchFamily="18" charset="0"/>
              <a:cs typeface="Times New Roman" pitchFamily="18" charset="0"/>
            </a:endParaRPr>
          </a:p>
        </p:txBody>
      </p:sp>
      <p:graphicFrame>
        <p:nvGraphicFramePr>
          <p:cNvPr id="3" name="내용 개체 틀 2"/>
          <p:cNvGraphicFramePr>
            <a:graphicFrameLocks noGrp="1"/>
          </p:cNvGraphicFramePr>
          <p:nvPr>
            <p:ph sz="quarter" idx="14"/>
            <p:extLst>
              <p:ext uri="{D42A27DB-BD31-4B8C-83A1-F6EECF244321}">
                <p14:modId xmlns:p14="http://schemas.microsoft.com/office/powerpoint/2010/main" val="1087467079"/>
              </p:ext>
            </p:extLst>
          </p:nvPr>
        </p:nvGraphicFramePr>
        <p:xfrm>
          <a:off x="902416" y="13729789"/>
          <a:ext cx="5169953" cy="3388524"/>
        </p:xfrm>
        <a:graphic>
          <a:graphicData uri="http://schemas.openxmlformats.org/drawingml/2006/table">
            <a:tbl>
              <a:tblPr>
                <a:tableStyleId>{793D81CF-94F2-401A-BA57-92F5A7B2D0C5}</a:tableStyleId>
              </a:tblPr>
              <a:tblGrid>
                <a:gridCol w="3360197"/>
                <a:gridCol w="1809756"/>
              </a:tblGrid>
              <a:tr h="328916">
                <a:tc>
                  <a:txBody>
                    <a:bodyPr/>
                    <a:lstStyle/>
                    <a:p>
                      <a:pPr algn="ctr">
                        <a:lnSpc>
                          <a:spcPct val="115000"/>
                        </a:lnSpc>
                        <a:spcAft>
                          <a:spcPts val="0"/>
                        </a:spcAft>
                      </a:pPr>
                      <a:r>
                        <a:rPr lang="en-US" sz="1400" dirty="0">
                          <a:effectLst/>
                          <a:latin typeface="+mn-lt"/>
                        </a:rPr>
                        <a:t>Variable</a:t>
                      </a:r>
                      <a:endParaRPr lang="en-US" sz="1400" dirty="0">
                        <a:effectLst/>
                        <a:latin typeface="+mn-lt"/>
                        <a:ea typeface="Batang"/>
                      </a:endParaRPr>
                    </a:p>
                  </a:txBody>
                  <a:tcPr marL="25400" marR="25400" marT="0" marB="0">
                    <a:lnL w="12700" cmpd="sng">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gradFill flip="none" rotWithShape="1">
                      <a:gsLst>
                        <a:gs pos="0">
                          <a:srgbClr val="F58223">
                            <a:shade val="30000"/>
                            <a:satMod val="115000"/>
                          </a:srgbClr>
                        </a:gs>
                        <a:gs pos="50000">
                          <a:srgbClr val="F58223">
                            <a:shade val="67500"/>
                            <a:satMod val="115000"/>
                          </a:srgbClr>
                        </a:gs>
                        <a:gs pos="100000">
                          <a:srgbClr val="F58223">
                            <a:shade val="100000"/>
                            <a:satMod val="115000"/>
                          </a:srgbClr>
                        </a:gs>
                      </a:gsLst>
                      <a:lin ang="2700000" scaled="1"/>
                      <a:tileRect/>
                    </a:gradFill>
                  </a:tcPr>
                </a:tc>
                <a:tc>
                  <a:txBody>
                    <a:bodyPr/>
                    <a:lstStyle/>
                    <a:p>
                      <a:pPr algn="ctr">
                        <a:lnSpc>
                          <a:spcPct val="115000"/>
                        </a:lnSpc>
                        <a:spcAft>
                          <a:spcPts val="0"/>
                        </a:spcAft>
                      </a:pPr>
                      <a:r>
                        <a:rPr lang="en-US" sz="1400" dirty="0" smtClean="0">
                          <a:effectLst/>
                          <a:latin typeface="+mn-lt"/>
                        </a:rPr>
                        <a:t>VIP</a:t>
                      </a:r>
                      <a:endParaRPr lang="en-US" sz="1400" dirty="0">
                        <a:effectLst/>
                        <a:latin typeface="+mn-lt"/>
                        <a:ea typeface="Batang"/>
                      </a:endParaRPr>
                    </a:p>
                  </a:txBody>
                  <a:tcPr marL="25400" marR="25400" marT="0" marB="0">
                    <a:lnL>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gradFill flip="none" rotWithShape="1">
                      <a:gsLst>
                        <a:gs pos="0">
                          <a:srgbClr val="F58223">
                            <a:shade val="30000"/>
                            <a:satMod val="115000"/>
                          </a:srgbClr>
                        </a:gs>
                        <a:gs pos="50000">
                          <a:srgbClr val="F58223">
                            <a:shade val="67500"/>
                            <a:satMod val="115000"/>
                          </a:srgbClr>
                        </a:gs>
                        <a:gs pos="100000">
                          <a:srgbClr val="F58223">
                            <a:shade val="100000"/>
                            <a:satMod val="115000"/>
                          </a:srgbClr>
                        </a:gs>
                      </a:gsLst>
                      <a:lin ang="2700000" scaled="1"/>
                      <a:tileRect/>
                    </a:gradFill>
                  </a:tcPr>
                </a:tc>
              </a:tr>
              <a:tr h="307908">
                <a:tc>
                  <a:txBody>
                    <a:bodyPr/>
                    <a:lstStyle/>
                    <a:p>
                      <a:pPr>
                        <a:lnSpc>
                          <a:spcPct val="115000"/>
                        </a:lnSpc>
                        <a:spcAft>
                          <a:spcPts val="0"/>
                        </a:spcAft>
                      </a:pPr>
                      <a:r>
                        <a:rPr lang="en-US" sz="1400" b="1" dirty="0">
                          <a:effectLst/>
                          <a:latin typeface="+mn-lt"/>
                        </a:rPr>
                        <a:t>Feeling about the Bible</a:t>
                      </a:r>
                      <a:endParaRPr lang="en-US" sz="1400" b="1" dirty="0">
                        <a:effectLst/>
                        <a:latin typeface="+mn-lt"/>
                        <a:ea typeface="Batang"/>
                      </a:endParaRPr>
                    </a:p>
                  </a:txBody>
                  <a:tcPr marL="25400" marR="25400" marT="0" marB="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15000"/>
                        </a:lnSpc>
                        <a:spcAft>
                          <a:spcPts val="0"/>
                        </a:spcAft>
                      </a:pPr>
                      <a:r>
                        <a:rPr lang="en-US" sz="1400" dirty="0">
                          <a:effectLst/>
                          <a:latin typeface="+mn-lt"/>
                        </a:rPr>
                        <a:t>1.9181</a:t>
                      </a:r>
                      <a:endParaRPr lang="en-US" sz="1400" dirty="0">
                        <a:effectLst/>
                        <a:latin typeface="+mn-lt"/>
                        <a:ea typeface="Batang"/>
                      </a:endParaRPr>
                    </a:p>
                  </a:txBody>
                  <a:tcPr marL="25400" marR="25400" marT="0" marB="0">
                    <a:lnL>
                      <a:noFill/>
                    </a:lnL>
                    <a:lnR w="12700" cmpd="sng">
                      <a:noFill/>
                    </a:lnR>
                    <a:lnT w="12700" cmpd="sng">
                      <a:noFill/>
                    </a:lnT>
                    <a:lnB w="12700" cmpd="sng">
                      <a:noFill/>
                    </a:lnB>
                    <a:lnTlToBr w="12700" cmpd="sng">
                      <a:noFill/>
                      <a:prstDash val="solid"/>
                    </a:lnTlToBr>
                    <a:lnBlToTr w="12700" cmpd="sng">
                      <a:noFill/>
                      <a:prstDash val="solid"/>
                    </a:lnBlToTr>
                  </a:tcPr>
                </a:tc>
              </a:tr>
              <a:tr h="307908">
                <a:tc>
                  <a:txBody>
                    <a:bodyPr/>
                    <a:lstStyle/>
                    <a:p>
                      <a:pPr>
                        <a:lnSpc>
                          <a:spcPct val="115000"/>
                        </a:lnSpc>
                        <a:spcAft>
                          <a:spcPts val="0"/>
                        </a:spcAft>
                      </a:pPr>
                      <a:r>
                        <a:rPr lang="en-US" sz="1400" b="1" dirty="0">
                          <a:effectLst/>
                          <a:latin typeface="+mn-lt"/>
                        </a:rPr>
                        <a:t>Consider myself a spiritual person</a:t>
                      </a:r>
                      <a:endParaRPr lang="en-US" sz="1400" b="1" dirty="0">
                        <a:effectLst/>
                        <a:latin typeface="+mn-lt"/>
                        <a:ea typeface="Batang"/>
                      </a:endParaRPr>
                    </a:p>
                  </a:txBody>
                  <a:tcPr marL="25400" marR="25400" marT="0" marB="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15000"/>
                        </a:lnSpc>
                        <a:spcAft>
                          <a:spcPts val="0"/>
                        </a:spcAft>
                      </a:pPr>
                      <a:r>
                        <a:rPr lang="en-US" sz="1400" dirty="0">
                          <a:effectLst/>
                          <a:latin typeface="+mn-lt"/>
                        </a:rPr>
                        <a:t>1.1706</a:t>
                      </a:r>
                      <a:endParaRPr lang="en-US" sz="1400" dirty="0">
                        <a:effectLst/>
                        <a:latin typeface="+mn-lt"/>
                        <a:ea typeface="Batang"/>
                      </a:endParaRPr>
                    </a:p>
                  </a:txBody>
                  <a:tcPr marL="25400" marR="25400" marT="0" marB="0">
                    <a:lnL>
                      <a:noFill/>
                    </a:lnL>
                    <a:lnR w="12700" cmpd="sng">
                      <a:noFill/>
                    </a:lnR>
                    <a:lnT w="12700" cmpd="sng">
                      <a:noFill/>
                    </a:lnT>
                    <a:lnB w="12700" cmpd="sng">
                      <a:noFill/>
                    </a:lnB>
                    <a:lnTlToBr w="12700" cmpd="sng">
                      <a:noFill/>
                      <a:prstDash val="solid"/>
                    </a:lnTlToBr>
                    <a:lnBlToTr w="12700" cmpd="sng">
                      <a:noFill/>
                      <a:prstDash val="solid"/>
                    </a:lnBlToTr>
                  </a:tcPr>
                </a:tc>
              </a:tr>
              <a:tr h="307908">
                <a:tc>
                  <a:txBody>
                    <a:bodyPr/>
                    <a:lstStyle/>
                    <a:p>
                      <a:pPr>
                        <a:lnSpc>
                          <a:spcPct val="115000"/>
                        </a:lnSpc>
                        <a:spcAft>
                          <a:spcPts val="0"/>
                        </a:spcAft>
                      </a:pPr>
                      <a:r>
                        <a:rPr lang="en-US" sz="1400" b="1">
                          <a:effectLst/>
                          <a:latin typeface="+mn-lt"/>
                        </a:rPr>
                        <a:t>Confidence in the existence of God</a:t>
                      </a:r>
                      <a:endParaRPr lang="en-US" sz="1400" b="1">
                        <a:effectLst/>
                        <a:latin typeface="+mn-lt"/>
                        <a:ea typeface="Batang"/>
                      </a:endParaRPr>
                    </a:p>
                  </a:txBody>
                  <a:tcPr marL="25400" marR="25400" marT="0" marB="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15000"/>
                        </a:lnSpc>
                        <a:spcAft>
                          <a:spcPts val="0"/>
                        </a:spcAft>
                      </a:pPr>
                      <a:r>
                        <a:rPr lang="en-US" sz="1400" dirty="0">
                          <a:effectLst/>
                          <a:latin typeface="+mn-lt"/>
                        </a:rPr>
                        <a:t>1.1315</a:t>
                      </a:r>
                      <a:endParaRPr lang="en-US" sz="1400" dirty="0">
                        <a:effectLst/>
                        <a:latin typeface="+mn-lt"/>
                        <a:ea typeface="Batang"/>
                      </a:endParaRPr>
                    </a:p>
                  </a:txBody>
                  <a:tcPr marL="25400" marR="25400" marT="0" marB="0">
                    <a:lnL>
                      <a:noFill/>
                    </a:lnL>
                    <a:lnR w="12700" cmpd="sng">
                      <a:noFill/>
                    </a:lnR>
                    <a:lnT w="12700" cmpd="sng">
                      <a:noFill/>
                    </a:lnT>
                    <a:lnB w="12700" cmpd="sng">
                      <a:noFill/>
                    </a:lnB>
                    <a:lnTlToBr w="12700" cmpd="sng">
                      <a:noFill/>
                      <a:prstDash val="solid"/>
                    </a:lnTlToBr>
                    <a:lnBlToTr w="12700" cmpd="sng">
                      <a:noFill/>
                      <a:prstDash val="solid"/>
                    </a:lnBlToTr>
                  </a:tcPr>
                </a:tc>
              </a:tr>
              <a:tr h="288436">
                <a:tc>
                  <a:txBody>
                    <a:bodyPr/>
                    <a:lstStyle/>
                    <a:p>
                      <a:pPr>
                        <a:lnSpc>
                          <a:spcPct val="115000"/>
                        </a:lnSpc>
                        <a:spcAft>
                          <a:spcPts val="0"/>
                        </a:spcAft>
                      </a:pPr>
                      <a:r>
                        <a:rPr lang="en-US" sz="1400" b="1" dirty="0">
                          <a:effectLst/>
                          <a:latin typeface="+mn-lt"/>
                        </a:rPr>
                        <a:t>Beliefs</a:t>
                      </a:r>
                      <a:endParaRPr lang="en-US" sz="1400" b="1" dirty="0">
                        <a:effectLst/>
                        <a:latin typeface="+mn-lt"/>
                        <a:ea typeface="Batang"/>
                      </a:endParaRPr>
                    </a:p>
                  </a:txBody>
                  <a:tcPr marL="25400" marR="25400" marT="0" marB="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15000"/>
                        </a:lnSpc>
                        <a:spcAft>
                          <a:spcPts val="0"/>
                        </a:spcAft>
                      </a:pPr>
                      <a:r>
                        <a:rPr lang="en-US" sz="1400" dirty="0">
                          <a:effectLst/>
                          <a:latin typeface="+mn-lt"/>
                        </a:rPr>
                        <a:t>0.8740</a:t>
                      </a:r>
                      <a:endParaRPr lang="en-US" sz="1400" dirty="0">
                        <a:effectLst/>
                        <a:latin typeface="+mn-lt"/>
                        <a:ea typeface="Batang"/>
                      </a:endParaRPr>
                    </a:p>
                  </a:txBody>
                  <a:tcPr marL="25400" marR="25400" marT="0" marB="0">
                    <a:lnL>
                      <a:noFill/>
                    </a:lnL>
                    <a:lnR w="12700" cmpd="sng">
                      <a:noFill/>
                    </a:lnR>
                    <a:lnT w="12700" cmpd="sng">
                      <a:noFill/>
                    </a:lnT>
                    <a:lnB w="12700" cmpd="sng">
                      <a:noFill/>
                    </a:lnB>
                    <a:lnTlToBr w="12700" cmpd="sng">
                      <a:noFill/>
                      <a:prstDash val="solid"/>
                    </a:lnTlToBr>
                    <a:lnBlToTr w="12700" cmpd="sng">
                      <a:noFill/>
                      <a:prstDash val="solid"/>
                    </a:lnBlToTr>
                  </a:tcPr>
                </a:tc>
              </a:tr>
              <a:tr h="307908">
                <a:tc>
                  <a:txBody>
                    <a:bodyPr/>
                    <a:lstStyle/>
                    <a:p>
                      <a:pPr>
                        <a:lnSpc>
                          <a:spcPct val="115000"/>
                        </a:lnSpc>
                        <a:spcAft>
                          <a:spcPts val="0"/>
                        </a:spcAft>
                      </a:pPr>
                      <a:r>
                        <a:rPr lang="en-US" sz="1400" b="1">
                          <a:effectLst/>
                          <a:latin typeface="+mn-lt"/>
                        </a:rPr>
                        <a:t>Strength of religious affiliation</a:t>
                      </a:r>
                      <a:endParaRPr lang="en-US" sz="1400" b="1">
                        <a:effectLst/>
                        <a:latin typeface="+mn-lt"/>
                        <a:ea typeface="Batang"/>
                      </a:endParaRPr>
                    </a:p>
                  </a:txBody>
                  <a:tcPr marL="25400" marR="25400" marT="0" marB="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15000"/>
                        </a:lnSpc>
                        <a:spcAft>
                          <a:spcPts val="0"/>
                        </a:spcAft>
                      </a:pPr>
                      <a:r>
                        <a:rPr lang="en-US" sz="1400" dirty="0">
                          <a:effectLst/>
                          <a:latin typeface="+mn-lt"/>
                        </a:rPr>
                        <a:t>0.8242</a:t>
                      </a:r>
                      <a:endParaRPr lang="en-US" sz="1400" dirty="0">
                        <a:effectLst/>
                        <a:latin typeface="+mn-lt"/>
                        <a:ea typeface="Batang"/>
                      </a:endParaRPr>
                    </a:p>
                  </a:txBody>
                  <a:tcPr marL="25400" marR="25400" marT="0" marB="0">
                    <a:lnL>
                      <a:noFill/>
                    </a:lnL>
                    <a:lnR w="12700" cmpd="sng">
                      <a:noFill/>
                    </a:lnR>
                    <a:lnT w="12700" cmpd="sng">
                      <a:noFill/>
                    </a:lnT>
                    <a:lnB w="12700" cmpd="sng">
                      <a:noFill/>
                    </a:lnB>
                    <a:lnTlToBr w="12700" cmpd="sng">
                      <a:noFill/>
                      <a:prstDash val="solid"/>
                    </a:lnTlToBr>
                    <a:lnBlToTr w="12700" cmpd="sng">
                      <a:noFill/>
                      <a:prstDash val="solid"/>
                    </a:lnBlToTr>
                  </a:tcPr>
                </a:tc>
              </a:tr>
              <a:tr h="307908">
                <a:tc>
                  <a:txBody>
                    <a:bodyPr/>
                    <a:lstStyle/>
                    <a:p>
                      <a:pPr>
                        <a:lnSpc>
                          <a:spcPct val="115000"/>
                        </a:lnSpc>
                        <a:spcAft>
                          <a:spcPts val="0"/>
                        </a:spcAft>
                      </a:pPr>
                      <a:r>
                        <a:rPr lang="en-US" sz="1400" b="1" dirty="0">
                          <a:effectLst/>
                          <a:latin typeface="+mn-lt"/>
                        </a:rPr>
                        <a:t>Belief in life after-death</a:t>
                      </a:r>
                      <a:endParaRPr lang="en-US" sz="1400" b="1" dirty="0">
                        <a:effectLst/>
                        <a:latin typeface="+mn-lt"/>
                        <a:ea typeface="Batang"/>
                      </a:endParaRPr>
                    </a:p>
                  </a:txBody>
                  <a:tcPr marL="25400" marR="25400" marT="0" marB="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15000"/>
                        </a:lnSpc>
                        <a:spcAft>
                          <a:spcPts val="0"/>
                        </a:spcAft>
                      </a:pPr>
                      <a:r>
                        <a:rPr lang="en-US" sz="1400" dirty="0">
                          <a:effectLst/>
                          <a:latin typeface="+mn-lt"/>
                        </a:rPr>
                        <a:t>0.8012</a:t>
                      </a:r>
                      <a:endParaRPr lang="en-US" sz="1400" dirty="0">
                        <a:effectLst/>
                        <a:latin typeface="+mn-lt"/>
                        <a:ea typeface="Batang"/>
                      </a:endParaRPr>
                    </a:p>
                  </a:txBody>
                  <a:tcPr marL="25400" marR="25400" marT="0" marB="0">
                    <a:lnL>
                      <a:noFill/>
                    </a:lnL>
                    <a:lnR w="12700" cmpd="sng">
                      <a:noFill/>
                    </a:lnR>
                    <a:lnT w="12700" cmpd="sng">
                      <a:noFill/>
                    </a:lnT>
                    <a:lnB w="12700" cmpd="sng">
                      <a:noFill/>
                    </a:lnB>
                    <a:lnTlToBr w="12700" cmpd="sng">
                      <a:noFill/>
                      <a:prstDash val="solid"/>
                    </a:lnTlToBr>
                    <a:lnBlToTr w="12700" cmpd="sng">
                      <a:noFill/>
                      <a:prstDash val="solid"/>
                    </a:lnBlToTr>
                  </a:tcPr>
                </a:tc>
              </a:tr>
              <a:tr h="307908">
                <a:tc>
                  <a:txBody>
                    <a:bodyPr/>
                    <a:lstStyle/>
                    <a:p>
                      <a:pPr>
                        <a:lnSpc>
                          <a:spcPct val="115000"/>
                        </a:lnSpc>
                        <a:spcAft>
                          <a:spcPts val="0"/>
                        </a:spcAft>
                      </a:pPr>
                      <a:r>
                        <a:rPr lang="en-US" sz="1400">
                          <a:effectLst/>
                          <a:latin typeface="+mn-lt"/>
                        </a:rPr>
                        <a:t>Confidence in organized Religion</a:t>
                      </a:r>
                      <a:endParaRPr lang="en-US" sz="1400">
                        <a:effectLst/>
                        <a:latin typeface="+mn-lt"/>
                        <a:ea typeface="Batang"/>
                      </a:endParaRPr>
                    </a:p>
                  </a:txBody>
                  <a:tcPr marL="25400" marR="25400" marT="0" marB="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15000"/>
                        </a:lnSpc>
                        <a:spcAft>
                          <a:spcPts val="0"/>
                        </a:spcAft>
                      </a:pPr>
                      <a:r>
                        <a:rPr lang="en-US" sz="1400" dirty="0">
                          <a:effectLst/>
                          <a:latin typeface="+mn-lt"/>
                        </a:rPr>
                        <a:t>0.6833</a:t>
                      </a:r>
                      <a:endParaRPr lang="en-US" sz="1400" dirty="0">
                        <a:effectLst/>
                        <a:latin typeface="+mn-lt"/>
                        <a:ea typeface="Batang"/>
                      </a:endParaRPr>
                    </a:p>
                  </a:txBody>
                  <a:tcPr marL="25400" marR="25400" marT="0" marB="0">
                    <a:lnL>
                      <a:noFill/>
                    </a:lnL>
                    <a:lnR w="12700" cmpd="sng">
                      <a:noFill/>
                    </a:lnR>
                    <a:lnT w="12700" cmpd="sng">
                      <a:noFill/>
                    </a:lnT>
                    <a:lnB w="12700" cmpd="sng">
                      <a:noFill/>
                    </a:lnB>
                    <a:lnTlToBr w="12700" cmpd="sng">
                      <a:noFill/>
                      <a:prstDash val="solid"/>
                    </a:lnTlToBr>
                    <a:lnBlToTr w="12700" cmpd="sng">
                      <a:noFill/>
                      <a:prstDash val="solid"/>
                    </a:lnBlToTr>
                  </a:tcPr>
                </a:tc>
              </a:tr>
              <a:tr h="307908">
                <a:tc>
                  <a:txBody>
                    <a:bodyPr/>
                    <a:lstStyle/>
                    <a:p>
                      <a:pPr>
                        <a:lnSpc>
                          <a:spcPct val="115000"/>
                        </a:lnSpc>
                        <a:spcAft>
                          <a:spcPts val="0"/>
                        </a:spcAft>
                      </a:pPr>
                      <a:r>
                        <a:rPr lang="en-US" sz="1400">
                          <a:effectLst/>
                          <a:latin typeface="+mn-lt"/>
                        </a:rPr>
                        <a:t>Consider myself a religious person</a:t>
                      </a:r>
                      <a:endParaRPr lang="en-US" sz="1400">
                        <a:effectLst/>
                        <a:latin typeface="+mn-lt"/>
                        <a:ea typeface="Batang"/>
                      </a:endParaRPr>
                    </a:p>
                  </a:txBody>
                  <a:tcPr marL="25400" marR="25400" marT="0" marB="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15000"/>
                        </a:lnSpc>
                        <a:spcAft>
                          <a:spcPts val="0"/>
                        </a:spcAft>
                      </a:pPr>
                      <a:r>
                        <a:rPr lang="en-US" sz="1400" dirty="0">
                          <a:effectLst/>
                          <a:latin typeface="+mn-lt"/>
                        </a:rPr>
                        <a:t>0.6661</a:t>
                      </a:r>
                      <a:endParaRPr lang="en-US" sz="1400" dirty="0">
                        <a:effectLst/>
                        <a:latin typeface="+mn-lt"/>
                        <a:ea typeface="Batang"/>
                      </a:endParaRPr>
                    </a:p>
                  </a:txBody>
                  <a:tcPr marL="25400" marR="25400" marT="0" marB="0">
                    <a:lnL>
                      <a:noFill/>
                    </a:lnL>
                    <a:lnR w="12700" cmpd="sng">
                      <a:noFill/>
                    </a:lnR>
                    <a:lnT w="12700" cmpd="sng">
                      <a:noFill/>
                    </a:lnT>
                    <a:lnB w="12700" cmpd="sng">
                      <a:noFill/>
                    </a:lnB>
                    <a:lnTlToBr w="12700" cmpd="sng">
                      <a:noFill/>
                      <a:prstDash val="solid"/>
                    </a:lnTlToBr>
                    <a:lnBlToTr w="12700" cmpd="sng">
                      <a:noFill/>
                      <a:prstDash val="solid"/>
                    </a:lnBlToTr>
                  </a:tcPr>
                </a:tc>
              </a:tr>
              <a:tr h="307908">
                <a:tc>
                  <a:txBody>
                    <a:bodyPr/>
                    <a:lstStyle/>
                    <a:p>
                      <a:pPr>
                        <a:lnSpc>
                          <a:spcPct val="115000"/>
                        </a:lnSpc>
                        <a:spcAft>
                          <a:spcPts val="0"/>
                        </a:spcAft>
                      </a:pPr>
                      <a:r>
                        <a:rPr lang="en-US" sz="1400">
                          <a:effectLst/>
                          <a:latin typeface="+mn-lt"/>
                        </a:rPr>
                        <a:t>Tried to convince others to accept Jesus</a:t>
                      </a:r>
                      <a:endParaRPr lang="en-US" sz="1400">
                        <a:effectLst/>
                        <a:latin typeface="+mn-lt"/>
                        <a:ea typeface="Batang"/>
                      </a:endParaRPr>
                    </a:p>
                  </a:txBody>
                  <a:tcPr marL="25400" marR="25400" marT="0" marB="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15000"/>
                        </a:lnSpc>
                        <a:spcAft>
                          <a:spcPts val="0"/>
                        </a:spcAft>
                      </a:pPr>
                      <a:r>
                        <a:rPr lang="en-US" sz="1400" dirty="0">
                          <a:effectLst/>
                          <a:latin typeface="+mn-lt"/>
                        </a:rPr>
                        <a:t>0.6197</a:t>
                      </a:r>
                      <a:endParaRPr lang="en-US" sz="1400" dirty="0">
                        <a:effectLst/>
                        <a:latin typeface="+mn-lt"/>
                        <a:ea typeface="Batang"/>
                      </a:endParaRPr>
                    </a:p>
                  </a:txBody>
                  <a:tcPr marL="25400" marR="25400" marT="0" marB="0">
                    <a:lnL>
                      <a:noFill/>
                    </a:lnL>
                    <a:lnR w="12700" cmpd="sng">
                      <a:noFill/>
                    </a:lnR>
                    <a:lnT w="12700" cmpd="sng">
                      <a:noFill/>
                    </a:lnT>
                    <a:lnB w="12700" cmpd="sng">
                      <a:noFill/>
                    </a:lnB>
                    <a:lnTlToBr w="12700" cmpd="sng">
                      <a:noFill/>
                      <a:prstDash val="solid"/>
                    </a:lnTlToBr>
                    <a:lnBlToTr w="12700" cmpd="sng">
                      <a:noFill/>
                      <a:prstDash val="solid"/>
                    </a:lnBlToTr>
                  </a:tcPr>
                </a:tc>
              </a:tr>
              <a:tr h="307908">
                <a:tc>
                  <a:txBody>
                    <a:bodyPr/>
                    <a:lstStyle/>
                    <a:p>
                      <a:pPr>
                        <a:lnSpc>
                          <a:spcPct val="115000"/>
                        </a:lnSpc>
                        <a:spcAft>
                          <a:spcPts val="0"/>
                        </a:spcAft>
                      </a:pPr>
                      <a:r>
                        <a:rPr lang="en-US" sz="1400" dirty="0">
                          <a:effectLst/>
                          <a:latin typeface="+mn-lt"/>
                        </a:rPr>
                        <a:t>Ever had a 'born again' experience</a:t>
                      </a:r>
                      <a:endParaRPr lang="en-US" sz="1400" dirty="0">
                        <a:effectLst/>
                        <a:latin typeface="+mn-lt"/>
                        <a:ea typeface="Batang"/>
                      </a:endParaRPr>
                    </a:p>
                  </a:txBody>
                  <a:tcPr marL="25400" marR="25400" marT="0" marB="0">
                    <a:lnL w="12700" cmpd="sng">
                      <a:noFill/>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US" sz="1400" dirty="0">
                          <a:effectLst/>
                          <a:latin typeface="+mn-lt"/>
                        </a:rPr>
                        <a:t>0.5389</a:t>
                      </a:r>
                      <a:endParaRPr lang="en-US" sz="1400" dirty="0">
                        <a:effectLst/>
                        <a:latin typeface="+mn-lt"/>
                        <a:ea typeface="Batang"/>
                      </a:endParaRPr>
                    </a:p>
                  </a:txBody>
                  <a:tcPr marL="25400" marR="25400" marT="0" marB="0">
                    <a:lnL>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 name="직사각형 1"/>
          <p:cNvSpPr/>
          <p:nvPr/>
        </p:nvSpPr>
        <p:spPr>
          <a:xfrm>
            <a:off x="13179969" y="8261794"/>
            <a:ext cx="4973094" cy="1200329"/>
          </a:xfrm>
          <a:prstGeom prst="rect">
            <a:avLst/>
          </a:prstGeom>
        </p:spPr>
        <p:txBody>
          <a:bodyPr wrap="square">
            <a:spAutoFit/>
          </a:bodyPr>
          <a:lstStyle/>
          <a:p>
            <a:r>
              <a:rPr lang="en-US" sz="1800" i="1" dirty="0">
                <a:cs typeface="Times New Roman" pitchFamily="18" charset="0"/>
              </a:rPr>
              <a:t>Figure </a:t>
            </a:r>
            <a:r>
              <a:rPr lang="en-US" sz="1800" i="1" dirty="0" smtClean="0">
                <a:cs typeface="Times New Roman" pitchFamily="18" charset="0"/>
              </a:rPr>
              <a:t>5</a:t>
            </a:r>
            <a:r>
              <a:rPr lang="en-US" sz="1800" dirty="0" smtClean="0">
                <a:cs typeface="Times New Roman" pitchFamily="18" charset="0"/>
              </a:rPr>
              <a:t>. Mosaic </a:t>
            </a:r>
            <a:r>
              <a:rPr lang="en-US" sz="1800" dirty="0">
                <a:cs typeface="Times New Roman" pitchFamily="18" charset="0"/>
              </a:rPr>
              <a:t>Plot of “How long the earth goes around the </a:t>
            </a:r>
            <a:r>
              <a:rPr lang="en-US" sz="1800" dirty="0" smtClean="0">
                <a:cs typeface="Times New Roman" pitchFamily="18" charset="0"/>
              </a:rPr>
              <a:t>sun?” </a:t>
            </a:r>
            <a:r>
              <a:rPr lang="en-US" sz="1800" dirty="0">
                <a:cs typeface="Times New Roman" pitchFamily="18" charset="0"/>
              </a:rPr>
              <a:t>and “Feelings about the Bible</a:t>
            </a:r>
            <a:r>
              <a:rPr lang="en-US" sz="1800" dirty="0" smtClean="0">
                <a:cs typeface="Times New Roman" pitchFamily="18" charset="0"/>
              </a:rPr>
              <a:t>”.</a:t>
            </a:r>
          </a:p>
          <a:p>
            <a:r>
              <a:rPr lang="en-US" sz="1800" i="1" dirty="0" smtClean="0">
                <a:cs typeface="Times New Roman" pitchFamily="18" charset="0"/>
              </a:rPr>
              <a:t>Note.  </a:t>
            </a:r>
            <a:r>
              <a:rPr lang="en-US" sz="1800" dirty="0" smtClean="0">
                <a:cs typeface="Times New Roman" pitchFamily="18" charset="0"/>
              </a:rPr>
              <a:t>Chi-Square </a:t>
            </a:r>
            <a:r>
              <a:rPr lang="en-US" sz="1800" i="1" dirty="0" smtClean="0">
                <a:cs typeface="Times New Roman" pitchFamily="18" charset="0"/>
              </a:rPr>
              <a:t>X</a:t>
            </a:r>
            <a:r>
              <a:rPr lang="en-US" sz="1800" baseline="30000" dirty="0" smtClean="0">
                <a:cs typeface="Times New Roman" pitchFamily="18" charset="0"/>
              </a:rPr>
              <a:t>2</a:t>
            </a:r>
            <a:r>
              <a:rPr lang="en-US" sz="1800" dirty="0" smtClean="0">
                <a:cs typeface="Times New Roman" pitchFamily="18" charset="0"/>
              </a:rPr>
              <a:t> = 15.33, </a:t>
            </a:r>
            <a:r>
              <a:rPr lang="en-US" sz="1800" i="1" dirty="0" smtClean="0">
                <a:cs typeface="Times New Roman" pitchFamily="18" charset="0"/>
              </a:rPr>
              <a:t>p</a:t>
            </a:r>
            <a:r>
              <a:rPr lang="en-US" sz="1800" dirty="0" smtClean="0">
                <a:cs typeface="Times New Roman" pitchFamily="18" charset="0"/>
              </a:rPr>
              <a:t> = 0.0178.  Fisher’s exact test (</a:t>
            </a:r>
            <a:r>
              <a:rPr lang="en-US" sz="1800" i="1" dirty="0" smtClean="0">
                <a:cs typeface="Times New Roman" pitchFamily="18" charset="0"/>
              </a:rPr>
              <a:t>p</a:t>
            </a:r>
            <a:r>
              <a:rPr lang="en-US" sz="1800" dirty="0" smtClean="0">
                <a:cs typeface="Times New Roman" pitchFamily="18" charset="0"/>
              </a:rPr>
              <a:t> = 0.176). </a:t>
            </a:r>
            <a:endParaRPr lang="en-US" sz="1800" dirty="0">
              <a:cs typeface="Times New Roman" pitchFamily="18" charset="0"/>
            </a:endParaRPr>
          </a:p>
        </p:txBody>
      </p:sp>
      <p:sp>
        <p:nvSpPr>
          <p:cNvPr id="34" name="Content Placeholder 17"/>
          <p:cNvSpPr>
            <a:spLocks noGrp="1"/>
          </p:cNvSpPr>
          <p:nvPr>
            <p:ph sz="quarter" idx="14"/>
          </p:nvPr>
        </p:nvSpPr>
        <p:spPr>
          <a:xfrm>
            <a:off x="939369" y="10719266"/>
            <a:ext cx="17213694" cy="2402958"/>
          </a:xfrm>
        </p:spPr>
        <p:txBody>
          <a:bodyPr/>
          <a:lstStyle/>
          <a:p>
            <a:r>
              <a:rPr lang="en-US" dirty="0" smtClean="0">
                <a:latin typeface="Times New Roman" pitchFamily="18" charset="0"/>
                <a:cs typeface="Times New Roman" pitchFamily="18" charset="0"/>
              </a:rPr>
              <a:t>     A preliminary </a:t>
            </a:r>
            <a:r>
              <a:rPr lang="en-US" dirty="0">
                <a:latin typeface="Times New Roman" pitchFamily="18" charset="0"/>
                <a:cs typeface="Times New Roman" pitchFamily="18" charset="0"/>
              </a:rPr>
              <a:t>partial least squares (PLS) </a:t>
            </a:r>
            <a:r>
              <a:rPr lang="en-US" dirty="0" smtClean="0">
                <a:latin typeface="Times New Roman" pitchFamily="18" charset="0"/>
                <a:cs typeface="Times New Roman" pitchFamily="18" charset="0"/>
              </a:rPr>
              <a:t>analysis, which takes all three dependent measures into account simultaneously, was </a:t>
            </a:r>
            <a:r>
              <a:rPr lang="en-US" dirty="0">
                <a:latin typeface="Times New Roman" pitchFamily="18" charset="0"/>
                <a:cs typeface="Times New Roman" pitchFamily="18" charset="0"/>
              </a:rPr>
              <a:t>employed to identify the most powerful </a:t>
            </a:r>
            <a:r>
              <a:rPr lang="en-US" dirty="0" smtClean="0">
                <a:latin typeface="Times New Roman" pitchFamily="18" charset="0"/>
                <a:cs typeface="Times New Roman" pitchFamily="18" charset="0"/>
              </a:rPr>
              <a:t>predictors. Table 1. indicates </a:t>
            </a:r>
            <a:r>
              <a:rPr lang="en-US" dirty="0">
                <a:latin typeface="Times New Roman" pitchFamily="18" charset="0"/>
                <a:cs typeface="Times New Roman" pitchFamily="18" charset="0"/>
              </a:rPr>
              <a:t>that six </a:t>
            </a:r>
            <a:r>
              <a:rPr lang="en-US" dirty="0" smtClean="0">
                <a:latin typeface="Times New Roman" pitchFamily="18" charset="0"/>
                <a:cs typeface="Times New Roman" pitchFamily="18" charset="0"/>
              </a:rPr>
              <a:t>variables were retained </a:t>
            </a:r>
            <a:r>
              <a:rPr lang="en-US" dirty="0">
                <a:latin typeface="Times New Roman" pitchFamily="18" charset="0"/>
                <a:cs typeface="Times New Roman" pitchFamily="18" charset="0"/>
              </a:rPr>
              <a:t>based on the criterion of VIP &gt; .8. </a:t>
            </a:r>
            <a:r>
              <a:rPr lang="en-US" dirty="0" smtClean="0">
                <a:latin typeface="Times New Roman" pitchFamily="18" charset="0"/>
                <a:cs typeface="Times New Roman" pitchFamily="18" charset="0"/>
              </a:rPr>
              <a:t> Figure 6 and 7 show the PLS model ran </a:t>
            </a:r>
            <a:r>
              <a:rPr lang="en-US" dirty="0">
                <a:latin typeface="Times New Roman" pitchFamily="18" charset="0"/>
                <a:cs typeface="Times New Roman" pitchFamily="18" charset="0"/>
              </a:rPr>
              <a:t>with the six variables that have a high VIP. </a:t>
            </a:r>
            <a:r>
              <a:rPr lang="en-US" dirty="0" smtClean="0">
                <a:latin typeface="Times New Roman" pitchFamily="18" charset="0"/>
                <a:cs typeface="Times New Roman" pitchFamily="18" charset="0"/>
              </a:rPr>
              <a:t> Apparently</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“scientific knowledge” </a:t>
            </a:r>
            <a:r>
              <a:rPr lang="en-US" dirty="0">
                <a:latin typeface="Times New Roman" pitchFamily="18" charset="0"/>
                <a:cs typeface="Times New Roman" pitchFamily="18" charset="0"/>
              </a:rPr>
              <a:t>and </a:t>
            </a:r>
            <a:r>
              <a:rPr lang="en-US" dirty="0" smtClean="0">
                <a:latin typeface="Times New Roman" pitchFamily="18" charset="0"/>
                <a:cs typeface="Times New Roman" pitchFamily="18" charset="0"/>
              </a:rPr>
              <a:t>“taken </a:t>
            </a:r>
            <a:r>
              <a:rPr lang="en-US" dirty="0">
                <a:latin typeface="Times New Roman" pitchFamily="18" charset="0"/>
                <a:cs typeface="Times New Roman" pitchFamily="18" charset="0"/>
              </a:rPr>
              <a:t>science </a:t>
            </a:r>
            <a:r>
              <a:rPr lang="en-US" dirty="0" smtClean="0">
                <a:latin typeface="Times New Roman" pitchFamily="18" charset="0"/>
                <a:cs typeface="Times New Roman" pitchFamily="18" charset="0"/>
              </a:rPr>
              <a:t>courses” </a:t>
            </a:r>
            <a:r>
              <a:rPr lang="en-US" dirty="0">
                <a:latin typeface="Times New Roman" pitchFamily="18" charset="0"/>
                <a:cs typeface="Times New Roman" pitchFamily="18" charset="0"/>
              </a:rPr>
              <a:t>go together as a group while </a:t>
            </a:r>
            <a:r>
              <a:rPr lang="en-US" dirty="0" smtClean="0">
                <a:latin typeface="Times New Roman" pitchFamily="18" charset="0"/>
                <a:cs typeface="Times New Roman" pitchFamily="18" charset="0"/>
              </a:rPr>
              <a:t>“overall </a:t>
            </a:r>
            <a:r>
              <a:rPr lang="en-US" dirty="0">
                <a:latin typeface="Times New Roman" pitchFamily="18" charset="0"/>
                <a:cs typeface="Times New Roman" pitchFamily="18" charset="0"/>
              </a:rPr>
              <a:t>interest in science and </a:t>
            </a:r>
            <a:r>
              <a:rPr lang="en-US" dirty="0" smtClean="0">
                <a:latin typeface="Times New Roman" pitchFamily="18" charset="0"/>
                <a:cs typeface="Times New Roman" pitchFamily="18" charset="0"/>
              </a:rPr>
              <a:t>technology” </a:t>
            </a:r>
            <a:r>
              <a:rPr lang="en-US" dirty="0">
                <a:latin typeface="Times New Roman" pitchFamily="18" charset="0"/>
                <a:cs typeface="Times New Roman" pitchFamily="18" charset="0"/>
              </a:rPr>
              <a:t>is a standalone outcome. </a:t>
            </a:r>
            <a:r>
              <a:rPr lang="en-US" dirty="0" smtClean="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
        <p:nvSpPr>
          <p:cNvPr id="35" name="직사각형 34"/>
          <p:cNvSpPr/>
          <p:nvPr/>
        </p:nvSpPr>
        <p:spPr>
          <a:xfrm>
            <a:off x="902417" y="8413455"/>
            <a:ext cx="4711241" cy="1200329"/>
          </a:xfrm>
          <a:prstGeom prst="rect">
            <a:avLst/>
          </a:prstGeom>
        </p:spPr>
        <p:txBody>
          <a:bodyPr wrap="square">
            <a:spAutoFit/>
          </a:bodyPr>
          <a:lstStyle/>
          <a:p>
            <a:r>
              <a:rPr lang="en-US" sz="1800" i="1" dirty="0">
                <a:cs typeface="Times New Roman" pitchFamily="18" charset="0"/>
              </a:rPr>
              <a:t>Figure </a:t>
            </a:r>
            <a:r>
              <a:rPr lang="en-US" sz="1800" i="1" dirty="0" smtClean="0">
                <a:cs typeface="Times New Roman" pitchFamily="18" charset="0"/>
              </a:rPr>
              <a:t>4.  </a:t>
            </a:r>
            <a:r>
              <a:rPr lang="en-US" sz="1800" dirty="0">
                <a:cs typeface="Times New Roman" pitchFamily="18" charset="0"/>
              </a:rPr>
              <a:t>Mosaic Plot of </a:t>
            </a:r>
            <a:r>
              <a:rPr lang="en-US" sz="1800" dirty="0" smtClean="0">
                <a:cs typeface="Times New Roman" pitchFamily="18" charset="0"/>
              </a:rPr>
              <a:t>“The </a:t>
            </a:r>
            <a:r>
              <a:rPr lang="en-US" sz="1800" dirty="0">
                <a:cs typeface="Times New Roman" pitchFamily="18" charset="0"/>
              </a:rPr>
              <a:t>earth goes around the sun” and </a:t>
            </a:r>
            <a:r>
              <a:rPr lang="en-US" sz="1800" dirty="0" smtClean="0">
                <a:cs typeface="Times New Roman" pitchFamily="18" charset="0"/>
              </a:rPr>
              <a:t>“Feelings </a:t>
            </a:r>
            <a:r>
              <a:rPr lang="en-US" sz="1800" dirty="0">
                <a:cs typeface="Times New Roman" pitchFamily="18" charset="0"/>
              </a:rPr>
              <a:t>about the </a:t>
            </a:r>
            <a:r>
              <a:rPr lang="en-US" sz="1800" dirty="0" smtClean="0">
                <a:cs typeface="Times New Roman" pitchFamily="18" charset="0"/>
              </a:rPr>
              <a:t>Bible”</a:t>
            </a:r>
          </a:p>
          <a:p>
            <a:r>
              <a:rPr lang="en-US" sz="1800" i="1" dirty="0" smtClean="0">
                <a:cs typeface="Times New Roman" pitchFamily="18" charset="0"/>
              </a:rPr>
              <a:t>Note. </a:t>
            </a:r>
            <a:r>
              <a:rPr lang="en-US" sz="1800" dirty="0" smtClean="0">
                <a:cs typeface="Times New Roman" pitchFamily="18" charset="0"/>
              </a:rPr>
              <a:t>Chi-square </a:t>
            </a:r>
            <a:r>
              <a:rPr lang="en-US" sz="1800" i="1" dirty="0" smtClean="0">
                <a:cs typeface="Times New Roman" pitchFamily="18" charset="0"/>
              </a:rPr>
              <a:t>X</a:t>
            </a:r>
            <a:r>
              <a:rPr lang="en-US" sz="1800" baseline="30000" dirty="0" smtClean="0">
                <a:cs typeface="Times New Roman" pitchFamily="18" charset="0"/>
              </a:rPr>
              <a:t>2</a:t>
            </a:r>
            <a:r>
              <a:rPr lang="en-US" sz="1800" dirty="0" smtClean="0">
                <a:cs typeface="Times New Roman" pitchFamily="18" charset="0"/>
              </a:rPr>
              <a:t> </a:t>
            </a:r>
            <a:r>
              <a:rPr lang="en-US" sz="1800" dirty="0">
                <a:cs typeface="Times New Roman" pitchFamily="18" charset="0"/>
              </a:rPr>
              <a:t>= 38.66, </a:t>
            </a:r>
            <a:r>
              <a:rPr lang="en-US" sz="1800" i="1" dirty="0">
                <a:cs typeface="Times New Roman" pitchFamily="18" charset="0"/>
              </a:rPr>
              <a:t>p</a:t>
            </a:r>
            <a:r>
              <a:rPr lang="en-US" sz="1800" dirty="0">
                <a:cs typeface="Times New Roman" pitchFamily="18" charset="0"/>
              </a:rPr>
              <a:t> &lt; .</a:t>
            </a:r>
            <a:r>
              <a:rPr lang="en-US" sz="1800" dirty="0" smtClean="0">
                <a:cs typeface="Times New Roman" pitchFamily="18" charset="0"/>
              </a:rPr>
              <a:t>0001. Fisher’s exact test ( p &lt; .0001)</a:t>
            </a:r>
            <a:endParaRPr lang="en-US" sz="1800" dirty="0">
              <a:cs typeface="Times New Roman" pitchFamily="18" charset="0"/>
            </a:endParaRPr>
          </a:p>
        </p:txBody>
      </p:sp>
      <p:pic>
        <p:nvPicPr>
          <p:cNvPr id="36" name="Picture 28"/>
          <p:cNvPicPr/>
          <p:nvPr/>
        </p:nvPicPr>
        <p:blipFill>
          <a:blip r:embed="rId6"/>
          <a:stretch>
            <a:fillRect/>
          </a:stretch>
        </p:blipFill>
        <p:spPr>
          <a:xfrm>
            <a:off x="12653936" y="13729789"/>
            <a:ext cx="4819935" cy="3388522"/>
          </a:xfrm>
          <a:prstGeom prst="rect">
            <a:avLst/>
          </a:prstGeom>
          <a:ln>
            <a:solidFill>
              <a:schemeClr val="tx1"/>
            </a:solidFill>
          </a:ln>
        </p:spPr>
      </p:pic>
      <p:pic>
        <p:nvPicPr>
          <p:cNvPr id="38" name="Picture 27"/>
          <p:cNvPicPr/>
          <p:nvPr/>
        </p:nvPicPr>
        <p:blipFill>
          <a:blip r:embed="rId7"/>
          <a:stretch>
            <a:fillRect/>
          </a:stretch>
        </p:blipFill>
        <p:spPr>
          <a:xfrm>
            <a:off x="6896794" y="13729789"/>
            <a:ext cx="4822281" cy="3445235"/>
          </a:xfrm>
          <a:prstGeom prst="rect">
            <a:avLst/>
          </a:prstGeom>
          <a:ln>
            <a:solidFill>
              <a:schemeClr val="tx1"/>
            </a:solidFill>
          </a:ln>
        </p:spPr>
      </p:pic>
      <p:sp>
        <p:nvSpPr>
          <p:cNvPr id="40" name="직사각형 39"/>
          <p:cNvSpPr/>
          <p:nvPr/>
        </p:nvSpPr>
        <p:spPr>
          <a:xfrm>
            <a:off x="6878079" y="17211522"/>
            <a:ext cx="5543900" cy="646331"/>
          </a:xfrm>
          <a:prstGeom prst="rect">
            <a:avLst/>
          </a:prstGeom>
        </p:spPr>
        <p:txBody>
          <a:bodyPr wrap="square">
            <a:spAutoFit/>
          </a:bodyPr>
          <a:lstStyle/>
          <a:p>
            <a:r>
              <a:rPr lang="en-US" sz="1800" i="1" dirty="0">
                <a:cs typeface="Times New Roman" pitchFamily="18" charset="0"/>
              </a:rPr>
              <a:t>Figure </a:t>
            </a:r>
            <a:r>
              <a:rPr lang="en-US" sz="1800" i="1" dirty="0" smtClean="0">
                <a:cs typeface="Times New Roman" pitchFamily="18" charset="0"/>
              </a:rPr>
              <a:t>6. </a:t>
            </a:r>
            <a:r>
              <a:rPr lang="en-US" sz="1800" dirty="0" smtClean="0"/>
              <a:t>Loading </a:t>
            </a:r>
            <a:r>
              <a:rPr lang="en-US" sz="1800" dirty="0"/>
              <a:t>plot of independent </a:t>
            </a:r>
            <a:r>
              <a:rPr lang="en-US" sz="1800" dirty="0" smtClean="0"/>
              <a:t>variables. </a:t>
            </a:r>
            <a:r>
              <a:rPr lang="en-US" sz="1800" dirty="0" smtClean="0">
                <a:cs typeface="Times New Roman" pitchFamily="18" charset="0"/>
              </a:rPr>
              <a:t>Shows clustering pattern of dependent variable (</a:t>
            </a:r>
            <a:r>
              <a:rPr lang="en-US" sz="1800" dirty="0" err="1">
                <a:cs typeface="Times New Roman" pitchFamily="18" charset="0"/>
              </a:rPr>
              <a:t>X</a:t>
            </a:r>
            <a:r>
              <a:rPr lang="en-US" sz="1800" dirty="0" err="1" smtClean="0">
                <a:cs typeface="Times New Roman" pitchFamily="18" charset="0"/>
              </a:rPr>
              <a:t>s</a:t>
            </a:r>
            <a:r>
              <a:rPr lang="en-US" sz="1800" dirty="0" smtClean="0">
                <a:cs typeface="Times New Roman" pitchFamily="18" charset="0"/>
              </a:rPr>
              <a:t>) </a:t>
            </a:r>
            <a:endParaRPr lang="en-US" sz="1800" dirty="0">
              <a:cs typeface="Times New Roman" pitchFamily="18" charset="0"/>
            </a:endParaRPr>
          </a:p>
        </p:txBody>
      </p:sp>
      <p:sp>
        <p:nvSpPr>
          <p:cNvPr id="42" name="직사각형 41"/>
          <p:cNvSpPr/>
          <p:nvPr/>
        </p:nvSpPr>
        <p:spPr>
          <a:xfrm>
            <a:off x="12653936" y="17164327"/>
            <a:ext cx="4819935" cy="923330"/>
          </a:xfrm>
          <a:prstGeom prst="rect">
            <a:avLst/>
          </a:prstGeom>
        </p:spPr>
        <p:txBody>
          <a:bodyPr wrap="square">
            <a:spAutoFit/>
          </a:bodyPr>
          <a:lstStyle/>
          <a:p>
            <a:r>
              <a:rPr lang="en-US" sz="1800" i="1" dirty="0">
                <a:cs typeface="Times New Roman" pitchFamily="18" charset="0"/>
              </a:rPr>
              <a:t>Figure 7</a:t>
            </a:r>
            <a:r>
              <a:rPr lang="en-US" sz="1800" dirty="0" smtClean="0">
                <a:cs typeface="Times New Roman" pitchFamily="18" charset="0"/>
              </a:rPr>
              <a:t>.</a:t>
            </a:r>
            <a:r>
              <a:rPr lang="en-US" sz="1800" dirty="0" smtClean="0"/>
              <a:t> </a:t>
            </a:r>
            <a:r>
              <a:rPr lang="en-US" sz="1800" dirty="0"/>
              <a:t>Loading plot of </a:t>
            </a:r>
            <a:r>
              <a:rPr lang="en-US" sz="1800" dirty="0" smtClean="0"/>
              <a:t>dependent variables. Shows grouping pattern of independent variables (</a:t>
            </a:r>
            <a:r>
              <a:rPr lang="en-US" sz="1800" dirty="0" err="1" smtClean="0"/>
              <a:t>Ys</a:t>
            </a:r>
            <a:r>
              <a:rPr lang="en-US" sz="1800" dirty="0" smtClean="0"/>
              <a:t>)</a:t>
            </a:r>
            <a:endParaRPr lang="en-US" sz="1800" dirty="0"/>
          </a:p>
        </p:txBody>
      </p:sp>
      <p:sp>
        <p:nvSpPr>
          <p:cNvPr id="43" name="직사각형 42"/>
          <p:cNvSpPr/>
          <p:nvPr/>
        </p:nvSpPr>
        <p:spPr>
          <a:xfrm>
            <a:off x="978761" y="17164327"/>
            <a:ext cx="5169953" cy="1200329"/>
          </a:xfrm>
          <a:prstGeom prst="rect">
            <a:avLst/>
          </a:prstGeom>
        </p:spPr>
        <p:txBody>
          <a:bodyPr wrap="square">
            <a:spAutoFit/>
          </a:bodyPr>
          <a:lstStyle/>
          <a:p>
            <a:r>
              <a:rPr lang="en-US" sz="1800" i="1" dirty="0" smtClean="0"/>
              <a:t>Note. </a:t>
            </a:r>
            <a:r>
              <a:rPr lang="en-US" sz="1800" dirty="0" smtClean="0"/>
              <a:t>A Variable </a:t>
            </a:r>
            <a:r>
              <a:rPr lang="en-US" sz="1800" dirty="0"/>
              <a:t>importance plot (VIP) </a:t>
            </a:r>
            <a:r>
              <a:rPr lang="en-US" sz="1800" dirty="0" smtClean="0"/>
              <a:t>score </a:t>
            </a:r>
            <a:r>
              <a:rPr lang="en-US" sz="1800" dirty="0"/>
              <a:t>is a measure of a variable’s predictive power by taking all dependent and independent variables into account</a:t>
            </a:r>
            <a:r>
              <a:rPr lang="en-US" sz="1800" i="1" dirty="0"/>
              <a:t>.</a:t>
            </a:r>
          </a:p>
          <a:p>
            <a:r>
              <a:rPr lang="en-US" sz="1800" dirty="0" smtClean="0">
                <a:cs typeface="Times New Roman" pitchFamily="18" charset="0"/>
              </a:rPr>
              <a:t> </a:t>
            </a:r>
            <a:endParaRPr lang="en-US" sz="1800" dirty="0">
              <a:cs typeface="Times New Roman" pitchFamily="18" charset="0"/>
            </a:endParaRPr>
          </a:p>
        </p:txBody>
      </p:sp>
      <p:sp>
        <p:nvSpPr>
          <p:cNvPr id="50" name="직사각형 49"/>
          <p:cNvSpPr/>
          <p:nvPr/>
        </p:nvSpPr>
        <p:spPr>
          <a:xfrm>
            <a:off x="902417" y="13345154"/>
            <a:ext cx="4384598" cy="369332"/>
          </a:xfrm>
          <a:prstGeom prst="rect">
            <a:avLst/>
          </a:prstGeom>
        </p:spPr>
        <p:txBody>
          <a:bodyPr wrap="none">
            <a:spAutoFit/>
          </a:bodyPr>
          <a:lstStyle/>
          <a:p>
            <a:r>
              <a:rPr lang="en-US" sz="1800" dirty="0">
                <a:cs typeface="Times New Roman" pitchFamily="18" charset="0"/>
              </a:rPr>
              <a:t>Table 1. </a:t>
            </a:r>
            <a:r>
              <a:rPr lang="en-US" sz="1800" dirty="0"/>
              <a:t>VIP scores of all potential predictors.</a:t>
            </a:r>
          </a:p>
        </p:txBody>
      </p:sp>
      <p:sp>
        <p:nvSpPr>
          <p:cNvPr id="51" name="직사각형 50"/>
          <p:cNvSpPr/>
          <p:nvPr/>
        </p:nvSpPr>
        <p:spPr>
          <a:xfrm>
            <a:off x="902417" y="18388813"/>
            <a:ext cx="17250646" cy="2246769"/>
          </a:xfrm>
          <a:prstGeom prst="rect">
            <a:avLst/>
          </a:prstGeom>
        </p:spPr>
        <p:txBody>
          <a:bodyPr wrap="square">
            <a:spAutoFit/>
          </a:bodyPr>
          <a:lstStyle/>
          <a:p>
            <a:r>
              <a:rPr lang="en-US" sz="2800" dirty="0" smtClean="0">
                <a:latin typeface="Times New Roman" pitchFamily="18" charset="0"/>
                <a:cs typeface="Times New Roman" pitchFamily="18" charset="0"/>
              </a:rPr>
              <a:t>     A </a:t>
            </a:r>
            <a:r>
              <a:rPr lang="en-US" sz="2800" dirty="0">
                <a:latin typeface="Times New Roman" pitchFamily="18" charset="0"/>
                <a:cs typeface="Times New Roman" pitchFamily="18" charset="0"/>
              </a:rPr>
              <a:t>new component consisting of “science knowledge” and “taken science courses” was created while five religion-related variables were loaded into another component named “religious component.” A regression analysis indicated that the religious component is a significant predictor of science knowledge and courses with a negative association (</a:t>
            </a:r>
            <a:r>
              <a:rPr lang="en-US" sz="2800" i="1" dirty="0">
                <a:latin typeface="Times New Roman" pitchFamily="18" charset="0"/>
                <a:cs typeface="Times New Roman" pitchFamily="18" charset="0"/>
              </a:rPr>
              <a:t>b</a:t>
            </a:r>
            <a:r>
              <a:rPr lang="en-US" sz="2800" dirty="0">
                <a:latin typeface="Times New Roman" pitchFamily="18" charset="0"/>
                <a:cs typeface="Times New Roman" pitchFamily="18" charset="0"/>
              </a:rPr>
              <a:t>= -0.13, </a:t>
            </a:r>
            <a:r>
              <a:rPr lang="en-US" sz="2800" i="1" dirty="0">
                <a:latin typeface="Times New Roman" pitchFamily="18" charset="0"/>
                <a:cs typeface="Times New Roman" pitchFamily="18" charset="0"/>
              </a:rPr>
              <a:t>p</a:t>
            </a:r>
            <a:r>
              <a:rPr lang="en-US" sz="2800" dirty="0">
                <a:latin typeface="Times New Roman" pitchFamily="18" charset="0"/>
                <a:cs typeface="Times New Roman" pitchFamily="18" charset="0"/>
              </a:rPr>
              <a:t> = .0062). The same inverse relationship is also observed between overall interest in science/technology and religious component (</a:t>
            </a:r>
            <a:r>
              <a:rPr lang="en-US" sz="2800" i="1" dirty="0">
                <a:latin typeface="Times New Roman" pitchFamily="18" charset="0"/>
                <a:cs typeface="Times New Roman" pitchFamily="18" charset="0"/>
              </a:rPr>
              <a:t>b</a:t>
            </a:r>
            <a:r>
              <a:rPr lang="en-US" sz="2800" dirty="0">
                <a:latin typeface="Times New Roman" pitchFamily="18" charset="0"/>
                <a:cs typeface="Times New Roman" pitchFamily="18" charset="0"/>
              </a:rPr>
              <a:t> = -0.10, </a:t>
            </a:r>
            <a:r>
              <a:rPr lang="en-US" sz="2800" i="1" dirty="0">
                <a:latin typeface="Times New Roman" pitchFamily="18" charset="0"/>
                <a:cs typeface="Times New Roman" pitchFamily="18" charset="0"/>
              </a:rPr>
              <a:t>p</a:t>
            </a:r>
            <a:r>
              <a:rPr lang="en-US" sz="2800" dirty="0">
                <a:latin typeface="Times New Roman" pitchFamily="18" charset="0"/>
                <a:cs typeface="Times New Roman" pitchFamily="18" charset="0"/>
              </a:rPr>
              <a:t> = .0002). </a:t>
            </a:r>
          </a:p>
        </p:txBody>
      </p:sp>
    </p:spTree>
    <p:extLst>
      <p:ext uri="{BB962C8B-B14F-4D97-AF65-F5344CB8AC3E}">
        <p14:creationId xmlns:p14="http://schemas.microsoft.com/office/powerpoint/2010/main" val="2093026469"/>
      </p:ext>
    </p:extLst>
  </p:cSld>
  <p:clrMapOvr>
    <a:masterClrMapping/>
  </p:clrMapOvr>
  <p:timing>
    <p:tnLst>
      <p:par>
        <p:cTn id="1" dur="indefinite" restart="never" nodeType="tmRoot"/>
      </p:par>
    </p:tnLst>
  </p:timing>
</p:sld>
</file>

<file path=ppt/theme/theme1.xml><?xml version="1.0" encoding="utf-8"?>
<a:theme xmlns:a="http://schemas.openxmlformats.org/drawingml/2006/main" name="2 Column w/box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 Background Bo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 Column w/ no box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 Column with no box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ortrait 23 x 41_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2691</TotalTime>
  <Words>2023</Words>
  <Application>Microsoft Office PowerPoint</Application>
  <PresentationFormat>Custom</PresentationFormat>
  <Paragraphs>79</Paragraphs>
  <Slides>2</Slides>
  <Notes>2</Notes>
  <HiddenSlides>0</HiddenSlides>
  <MMClips>0</MMClips>
  <ScaleCrop>false</ScaleCrop>
  <HeadingPairs>
    <vt:vector size="4" baseType="variant">
      <vt:variant>
        <vt:lpstr>Theme</vt:lpstr>
      </vt:variant>
      <vt:variant>
        <vt:i4>5</vt:i4>
      </vt:variant>
      <vt:variant>
        <vt:lpstr>Slide Titles</vt:lpstr>
      </vt:variant>
      <vt:variant>
        <vt:i4>2</vt:i4>
      </vt:variant>
    </vt:vector>
  </HeadingPairs>
  <TitlesOfParts>
    <vt:vector size="7" baseType="lpstr">
      <vt:lpstr>2 Column w/boxes</vt:lpstr>
      <vt:lpstr>1 Background Box</vt:lpstr>
      <vt:lpstr>3 Column w/ no boxes</vt:lpstr>
      <vt:lpstr>2 Column with no boxes</vt:lpstr>
      <vt:lpstr>Portrait 23 x 41_1</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at ePosterBoards LLC</dc:creator>
  <cp:lastModifiedBy>Emily Brown</cp:lastModifiedBy>
  <cp:revision>79</cp:revision>
  <dcterms:created xsi:type="dcterms:W3CDTF">2013-11-25T16:31:35Z</dcterms:created>
  <dcterms:modified xsi:type="dcterms:W3CDTF">2016-07-26T03:27:14Z</dcterms:modified>
</cp:coreProperties>
</file>