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4" r:id="rId3"/>
    <p:sldId id="265" r:id="rId4"/>
    <p:sldId id="266" r:id="rId5"/>
    <p:sldId id="267" r:id="rId6"/>
    <p:sldId id="268" r:id="rId7"/>
    <p:sldId id="274" r:id="rId8"/>
    <p:sldId id="263" r:id="rId9"/>
    <p:sldId id="271" r:id="rId10"/>
    <p:sldId id="258" r:id="rId11"/>
    <p:sldId id="257" r:id="rId12"/>
    <p:sldId id="259" r:id="rId13"/>
    <p:sldId id="260" r:id="rId14"/>
    <p:sldId id="261" r:id="rId15"/>
    <p:sldId id="262" r:id="rId16"/>
    <p:sldId id="269" r:id="rId17"/>
    <p:sldId id="270" r:id="rId18"/>
    <p:sldId id="272" r:id="rId19"/>
    <p:sldId id="27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p:cViewPr varScale="1">
        <p:scale>
          <a:sx n="123" d="100"/>
          <a:sy n="123" d="100"/>
        </p:scale>
        <p:origin x="114"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11/14/2016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11/14/2016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11/14/2016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11/14/2016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11/14/2016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11/14/2016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11/14/2016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11/14/2016</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11/14/2016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11/14/2016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11/14/2016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11/14/2016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11/14/2016</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0" dirty="0"/>
              <a:t>Emotive and experiential factors of leaving the Christian faith and the </a:t>
            </a:r>
            <a:r>
              <a:rPr lang="en-US" b="0" dirty="0" smtClean="0"/>
              <a:t>Church</a:t>
            </a:r>
            <a:endParaRPr lang="en-US" dirty="0"/>
          </a:p>
        </p:txBody>
      </p:sp>
      <p:sp>
        <p:nvSpPr>
          <p:cNvPr id="3" name="Subtitle 2"/>
          <p:cNvSpPr>
            <a:spLocks noGrp="1"/>
          </p:cNvSpPr>
          <p:nvPr>
            <p:ph type="subTitle" idx="1"/>
          </p:nvPr>
        </p:nvSpPr>
        <p:spPr/>
        <p:txBody>
          <a:bodyPr/>
          <a:lstStyle/>
          <a:p>
            <a:r>
              <a:rPr lang="en-US" dirty="0" smtClean="0"/>
              <a:t>Sarah Ro, Stephanie Chavez, Emily Brown and Chong Ho Yu</a:t>
            </a:r>
            <a:endParaRPr lang="en-US" dirty="0"/>
          </a:p>
        </p:txBody>
      </p:sp>
    </p:spTree>
    <p:extLst>
      <p:ext uri="{BB962C8B-B14F-4D97-AF65-F5344CB8AC3E}">
        <p14:creationId xmlns:p14="http://schemas.microsoft.com/office/powerpoint/2010/main" val="2177409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818712" y="2222287"/>
            <a:ext cx="6213153" cy="3636511"/>
          </a:xfrm>
        </p:spPr>
        <p:txBody>
          <a:bodyPr>
            <a:normAutofit/>
          </a:bodyPr>
          <a:lstStyle/>
          <a:p>
            <a:r>
              <a:rPr lang="en-US" sz="2400" dirty="0" smtClean="0"/>
              <a:t>According </a:t>
            </a:r>
            <a:r>
              <a:rPr lang="en-US" sz="2400" dirty="0"/>
              <a:t>to Barnes Group, 50% of young adults, while transiting from high school to college, either cease to attend church or give up their Christian faith. </a:t>
            </a:r>
            <a:endParaRPr lang="en-US" sz="2400" dirty="0" smtClean="0"/>
          </a:p>
          <a:p>
            <a:r>
              <a:rPr lang="en-US" sz="2400" dirty="0"/>
              <a:t>S</a:t>
            </a:r>
            <a:r>
              <a:rPr lang="en-US" sz="2400" dirty="0" smtClean="0"/>
              <a:t>tatistical </a:t>
            </a:r>
            <a:r>
              <a:rPr lang="en-US" sz="2400" dirty="0"/>
              <a:t>figures are incapable of revealing the deeper structure of the phenomenon, especially the emotive and experiential factors. </a:t>
            </a:r>
          </a:p>
        </p:txBody>
      </p:sp>
      <p:pic>
        <p:nvPicPr>
          <p:cNvPr id="2050" name="Picture 2" descr="http://godsleader.com/wp-content/uploads/2014/02/Leaving-Chur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2595" y="2329577"/>
            <a:ext cx="3736835" cy="3749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7049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483861" y="2531380"/>
            <a:ext cx="6715429" cy="3636511"/>
          </a:xfrm>
        </p:spPr>
        <p:txBody>
          <a:bodyPr>
            <a:normAutofit lnSpcReduction="10000"/>
          </a:bodyPr>
          <a:lstStyle/>
          <a:p>
            <a:r>
              <a:rPr lang="en-US" sz="2400" dirty="0"/>
              <a:t>Prior studies conducted by the research team found that intellectual challenges by the New Atheist Movement and the postmodern culture are not major concerns by the participants at all. </a:t>
            </a:r>
            <a:endParaRPr lang="en-US" sz="2400" dirty="0" smtClean="0"/>
          </a:p>
          <a:p>
            <a:r>
              <a:rPr lang="en-US" sz="2400" dirty="0" smtClean="0"/>
              <a:t>According </a:t>
            </a:r>
            <a:r>
              <a:rPr lang="en-US" sz="2400" dirty="0"/>
              <a:t>to Hope and Packard, the experience of churchgoers in the community is a more determining factor to their continuation of Christian life than theological factors.</a:t>
            </a:r>
          </a:p>
        </p:txBody>
      </p:sp>
      <p:pic>
        <p:nvPicPr>
          <p:cNvPr id="3074" name="Picture 2" descr="https://i.ytimg.com/vi/FdD-uVbx5pk/hq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4362" y="2304620"/>
            <a:ext cx="2870960" cy="215322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irishcatholic.ie/sites/default/files/styles/article_details/public/main/articles/Young%20people%20praying%202.jpg?itok=-zv5r27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7452" y="4164582"/>
            <a:ext cx="3256100" cy="2170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1162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Literatures Review</a:t>
            </a:r>
            <a:endParaRPr lang="en-US" dirty="0"/>
          </a:p>
        </p:txBody>
      </p:sp>
      <p:sp>
        <p:nvSpPr>
          <p:cNvPr id="3" name="Content Placeholder 2"/>
          <p:cNvSpPr>
            <a:spLocks noGrp="1"/>
          </p:cNvSpPr>
          <p:nvPr>
            <p:ph idx="1"/>
          </p:nvPr>
        </p:nvSpPr>
        <p:spPr/>
        <p:txBody>
          <a:bodyPr>
            <a:noAutofit/>
          </a:bodyPr>
          <a:lstStyle/>
          <a:p>
            <a:r>
              <a:rPr lang="en-US" sz="2400" dirty="0" err="1"/>
              <a:t>Bielo</a:t>
            </a:r>
            <a:r>
              <a:rPr lang="en-US" sz="2400" dirty="0"/>
              <a:t> addresses three </a:t>
            </a:r>
            <a:r>
              <a:rPr lang="en-US" sz="2400" dirty="0" smtClean="0"/>
              <a:t>factors:</a:t>
            </a:r>
          </a:p>
          <a:p>
            <a:pPr lvl="1"/>
            <a:r>
              <a:rPr lang="en-US" sz="2400" dirty="0"/>
              <a:t>E</a:t>
            </a:r>
            <a:r>
              <a:rPr lang="en-US" sz="2400" dirty="0" smtClean="0"/>
              <a:t>merging </a:t>
            </a:r>
            <a:r>
              <a:rPr lang="en-US" sz="2400" dirty="0"/>
              <a:t>evangelical’s dissatisfaction and frustration toward the present state of Christianity in regards to societal issues and spiritual practices within the church, like worship, </a:t>
            </a:r>
            <a:r>
              <a:rPr lang="en-US" sz="2400" dirty="0" smtClean="0"/>
              <a:t>evangelism, </a:t>
            </a:r>
            <a:r>
              <a:rPr lang="en-US" sz="2400" dirty="0"/>
              <a:t>and </a:t>
            </a:r>
            <a:r>
              <a:rPr lang="en-US" sz="2400" dirty="0" smtClean="0"/>
              <a:t>theology.</a:t>
            </a:r>
          </a:p>
          <a:p>
            <a:pPr lvl="1"/>
            <a:r>
              <a:rPr lang="en-US" sz="2400" dirty="0"/>
              <a:t>C</a:t>
            </a:r>
            <a:r>
              <a:rPr lang="en-US" sz="2400" dirty="0" smtClean="0"/>
              <a:t>ultural </a:t>
            </a:r>
            <a:r>
              <a:rPr lang="en-US" sz="2400" dirty="0"/>
              <a:t>tension that exists between Gen X and </a:t>
            </a:r>
            <a:r>
              <a:rPr lang="en-US" sz="2400" dirty="0" smtClean="0"/>
              <a:t>Millennials.</a:t>
            </a:r>
          </a:p>
          <a:p>
            <a:pPr lvl="1"/>
            <a:r>
              <a:rPr lang="en-US" sz="2400" dirty="0"/>
              <a:t>G</a:t>
            </a:r>
            <a:r>
              <a:rPr lang="en-US" sz="2400" dirty="0" smtClean="0"/>
              <a:t>enerational </a:t>
            </a:r>
            <a:r>
              <a:rPr lang="en-US" sz="2400" dirty="0"/>
              <a:t>tension </a:t>
            </a:r>
            <a:r>
              <a:rPr lang="en-US" sz="2400" dirty="0" smtClean="0"/>
              <a:t>exist </a:t>
            </a:r>
            <a:r>
              <a:rPr lang="en-US" sz="2400" dirty="0"/>
              <a:t>as the transition is being made between modern and </a:t>
            </a:r>
            <a:r>
              <a:rPr lang="en-US" sz="2400" dirty="0" smtClean="0"/>
              <a:t>postmodern</a:t>
            </a:r>
            <a:r>
              <a:rPr lang="en-US" sz="2400" dirty="0"/>
              <a:t>.</a:t>
            </a:r>
          </a:p>
        </p:txBody>
      </p:sp>
    </p:spTree>
    <p:extLst>
      <p:ext uri="{BB962C8B-B14F-4D97-AF65-F5344CB8AC3E}">
        <p14:creationId xmlns:p14="http://schemas.microsoft.com/office/powerpoint/2010/main" val="421292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a:t>
            </a:r>
            <a:endParaRPr lang="en-US" dirty="0"/>
          </a:p>
        </p:txBody>
      </p:sp>
      <p:sp>
        <p:nvSpPr>
          <p:cNvPr id="3" name="Content Placeholder 2"/>
          <p:cNvSpPr>
            <a:spLocks noGrp="1"/>
          </p:cNvSpPr>
          <p:nvPr>
            <p:ph idx="1"/>
          </p:nvPr>
        </p:nvSpPr>
        <p:spPr>
          <a:xfrm>
            <a:off x="432346" y="2595775"/>
            <a:ext cx="7668465" cy="3636511"/>
          </a:xfrm>
        </p:spPr>
        <p:txBody>
          <a:bodyPr>
            <a:normAutofit lnSpcReduction="10000"/>
          </a:bodyPr>
          <a:lstStyle/>
          <a:p>
            <a:r>
              <a:rPr lang="en-US" sz="2400" dirty="0" smtClean="0"/>
              <a:t>Waters findings </a:t>
            </a:r>
            <a:r>
              <a:rPr lang="en-US" sz="2400" dirty="0"/>
              <a:t>suggest that millennials who are leaving the church do so because of feelings of lack of trust and satisfaction. </a:t>
            </a:r>
            <a:endParaRPr lang="en-US" sz="2400" dirty="0" smtClean="0"/>
          </a:p>
          <a:p>
            <a:pPr lvl="1"/>
            <a:r>
              <a:rPr lang="en-US" sz="2400" dirty="0"/>
              <a:t>N</a:t>
            </a:r>
            <a:r>
              <a:rPr lang="en-US" sz="2400" dirty="0" smtClean="0"/>
              <a:t>on-denominational </a:t>
            </a:r>
            <a:r>
              <a:rPr lang="en-US" sz="2400" dirty="0"/>
              <a:t>churches seem to offer this sense of trust and relationship for millennial </a:t>
            </a:r>
            <a:r>
              <a:rPr lang="en-US" sz="2400" dirty="0" smtClean="0"/>
              <a:t>Christians.</a:t>
            </a:r>
          </a:p>
          <a:p>
            <a:pPr lvl="1"/>
            <a:r>
              <a:rPr lang="en-US" sz="2400" dirty="0" smtClean="0"/>
              <a:t>Millennials are looking for conversations </a:t>
            </a:r>
            <a:r>
              <a:rPr lang="en-US" sz="2400" dirty="0"/>
              <a:t>and personal experiences </a:t>
            </a:r>
            <a:r>
              <a:rPr lang="en-US" sz="2400" dirty="0" smtClean="0"/>
              <a:t>to be </a:t>
            </a:r>
            <a:r>
              <a:rPr lang="en-US" sz="2400" dirty="0"/>
              <a:t>stressed </a:t>
            </a:r>
            <a:r>
              <a:rPr lang="en-US" sz="2400" dirty="0" smtClean="0"/>
              <a:t>rather than doctrines.</a:t>
            </a:r>
            <a:endParaRPr lang="en-US" sz="2400" dirty="0"/>
          </a:p>
        </p:txBody>
      </p:sp>
      <p:pic>
        <p:nvPicPr>
          <p:cNvPr id="4098" name="Picture 2" descr="http://cdn.churchm.ag/wp-content/uploads/2011/08/conversation-creates-communi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810" y="2835274"/>
            <a:ext cx="3802823" cy="2535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5753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a:t>
            </a:r>
            <a:endParaRPr lang="en-US" dirty="0"/>
          </a:p>
        </p:txBody>
      </p:sp>
      <p:sp>
        <p:nvSpPr>
          <p:cNvPr id="3" name="Content Placeholder 2"/>
          <p:cNvSpPr>
            <a:spLocks noGrp="1"/>
          </p:cNvSpPr>
          <p:nvPr>
            <p:ph idx="1"/>
          </p:nvPr>
        </p:nvSpPr>
        <p:spPr/>
        <p:txBody>
          <a:bodyPr>
            <a:normAutofit lnSpcReduction="10000"/>
          </a:bodyPr>
          <a:lstStyle/>
          <a:p>
            <a:r>
              <a:rPr lang="en-US" sz="2400" dirty="0"/>
              <a:t>Hamilton, Martin, and Martin (2011) studied attachment styles within church members and measured their satisfaction levels within the church</a:t>
            </a:r>
            <a:r>
              <a:rPr lang="en-US" sz="2400" dirty="0" smtClean="0"/>
              <a:t>.</a:t>
            </a:r>
          </a:p>
          <a:p>
            <a:pPr lvl="1"/>
            <a:r>
              <a:rPr lang="en-US" sz="2400" dirty="0"/>
              <a:t>O</a:t>
            </a:r>
            <a:r>
              <a:rPr lang="en-US" sz="2400" dirty="0" smtClean="0"/>
              <a:t>ne’s </a:t>
            </a:r>
            <a:r>
              <a:rPr lang="en-US" sz="2400" dirty="0"/>
              <a:t>attachment (secure, preoccupied, dismissing, and fearful) is a determinant of one’s satisfaction of participation within the church. </a:t>
            </a:r>
            <a:endParaRPr lang="en-US" sz="2400" dirty="0" smtClean="0"/>
          </a:p>
          <a:p>
            <a:pPr lvl="1"/>
            <a:r>
              <a:rPr lang="en-US" sz="2400" dirty="0"/>
              <a:t>T</a:t>
            </a:r>
            <a:r>
              <a:rPr lang="en-US" sz="2400" dirty="0" smtClean="0"/>
              <a:t>hose </a:t>
            </a:r>
            <a:r>
              <a:rPr lang="en-US" sz="2400" dirty="0"/>
              <a:t>who were securely attached were significantly more satisfied with their church in comparison to all other attachment styles combined. </a:t>
            </a:r>
          </a:p>
        </p:txBody>
      </p:sp>
    </p:spTree>
    <p:extLst>
      <p:ext uri="{BB962C8B-B14F-4D97-AF65-F5344CB8AC3E}">
        <p14:creationId xmlns:p14="http://schemas.microsoft.com/office/powerpoint/2010/main" val="2025952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a:t>
            </a:r>
            <a:endParaRPr lang="en-US" dirty="0"/>
          </a:p>
        </p:txBody>
      </p:sp>
      <p:sp>
        <p:nvSpPr>
          <p:cNvPr id="3" name="Content Placeholder 2"/>
          <p:cNvSpPr>
            <a:spLocks noGrp="1"/>
          </p:cNvSpPr>
          <p:nvPr>
            <p:ph idx="1"/>
          </p:nvPr>
        </p:nvSpPr>
        <p:spPr>
          <a:xfrm>
            <a:off x="3477296" y="1970467"/>
            <a:ext cx="8590208" cy="4662153"/>
          </a:xfrm>
        </p:spPr>
        <p:txBody>
          <a:bodyPr/>
          <a:lstStyle/>
          <a:p>
            <a:r>
              <a:rPr lang="en-US" dirty="0" smtClean="0"/>
              <a:t>“The </a:t>
            </a:r>
            <a:r>
              <a:rPr lang="en-US" dirty="0" err="1" smtClean="0"/>
              <a:t>Dones</a:t>
            </a:r>
            <a:r>
              <a:rPr lang="en-US" dirty="0" smtClean="0"/>
              <a:t>” = previously active members and faithful leaders who have given up church, but continue to practice faith</a:t>
            </a:r>
          </a:p>
          <a:p>
            <a:pPr>
              <a:spcAft>
                <a:spcPts val="0"/>
              </a:spcAft>
            </a:pPr>
            <a:r>
              <a:rPr lang="en-US" dirty="0" smtClean="0"/>
              <a:t>Discontent with:		imbalanced hierarchy</a:t>
            </a:r>
          </a:p>
          <a:p>
            <a:pPr marL="0" indent="0">
              <a:spcAft>
                <a:spcPts val="0"/>
              </a:spcAft>
              <a:buNone/>
            </a:pPr>
            <a:r>
              <a:rPr lang="en-US" dirty="0"/>
              <a:t>	</a:t>
            </a:r>
            <a:r>
              <a:rPr lang="en-US" dirty="0" smtClean="0"/>
              <a:t>					inauthentic community</a:t>
            </a:r>
          </a:p>
          <a:p>
            <a:pPr marL="0" indent="0">
              <a:buNone/>
            </a:pPr>
            <a:r>
              <a:rPr lang="en-US" dirty="0"/>
              <a:t>	</a:t>
            </a:r>
            <a:r>
              <a:rPr lang="en-US" dirty="0" smtClean="0"/>
              <a:t>					stifling of different ideas</a:t>
            </a:r>
          </a:p>
          <a:p>
            <a:r>
              <a:rPr lang="en-US" dirty="0" smtClean="0"/>
              <a:t>Cultivate generous, compassionate, loving community without institution of church</a:t>
            </a:r>
          </a:p>
          <a:p>
            <a:r>
              <a:rPr lang="en-US" dirty="0" smtClean="0"/>
              <a:t>Call to pastors and leaders to reflect and change</a:t>
            </a:r>
          </a:p>
        </p:txBody>
      </p:sp>
      <p:pic>
        <p:nvPicPr>
          <p:cNvPr id="7" name="Picture 2" descr="https://images-na.ssl-images-amazon.com/images/I/51c0cXkXqQ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817" y="1970467"/>
            <a:ext cx="3171825"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670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a:t>
            </a:r>
            <a:endParaRPr lang="en-US" dirty="0"/>
          </a:p>
        </p:txBody>
      </p:sp>
      <p:sp>
        <p:nvSpPr>
          <p:cNvPr id="3" name="Content Placeholder 2"/>
          <p:cNvSpPr>
            <a:spLocks noGrp="1"/>
          </p:cNvSpPr>
          <p:nvPr>
            <p:ph idx="1"/>
          </p:nvPr>
        </p:nvSpPr>
        <p:spPr/>
        <p:txBody>
          <a:bodyPr>
            <a:normAutofit/>
          </a:bodyPr>
          <a:lstStyle/>
          <a:p>
            <a:r>
              <a:rPr lang="en-US" sz="2400" dirty="0"/>
              <a:t>In this study </a:t>
            </a:r>
            <a:r>
              <a:rPr lang="en-US" sz="2400" dirty="0" smtClean="0"/>
              <a:t>212 </a:t>
            </a:r>
            <a:r>
              <a:rPr lang="en-US" sz="2400" dirty="0"/>
              <a:t>responses from adults aged 18-40 were collected. </a:t>
            </a:r>
            <a:endParaRPr lang="en-US" sz="2400" dirty="0" smtClean="0"/>
          </a:p>
          <a:p>
            <a:r>
              <a:rPr lang="en-US" sz="2400" dirty="0" smtClean="0"/>
              <a:t>Qualitative </a:t>
            </a:r>
            <a:r>
              <a:rPr lang="en-US" sz="2400" dirty="0"/>
              <a:t>methodologies were employed in an attempt to find out what the disconnect is between their expectations and their actual church experience. </a:t>
            </a:r>
            <a:endParaRPr lang="en-US" sz="2400" dirty="0" smtClean="0"/>
          </a:p>
          <a:p>
            <a:r>
              <a:rPr lang="en-US" sz="2400" dirty="0" smtClean="0"/>
              <a:t>The </a:t>
            </a:r>
            <a:r>
              <a:rPr lang="en-US" sz="2400" dirty="0"/>
              <a:t>unstructured textual data are categorized into major </a:t>
            </a:r>
            <a:r>
              <a:rPr lang="en-US" sz="2400" dirty="0" smtClean="0"/>
              <a:t>themes.</a:t>
            </a:r>
          </a:p>
          <a:p>
            <a:r>
              <a:rPr lang="en-US" sz="2400" dirty="0"/>
              <a:t>To avoid bias and to improve reliability, a panel was set up to classify the open-ended responses. </a:t>
            </a:r>
            <a:endParaRPr lang="en-US" sz="2400" dirty="0" smtClean="0"/>
          </a:p>
          <a:p>
            <a:r>
              <a:rPr lang="en-US" sz="2400" dirty="0" smtClean="0"/>
              <a:t>Sentiment analysis in text mining is also employed for triangulation.</a:t>
            </a:r>
            <a:endParaRPr lang="en-US" sz="2400" dirty="0"/>
          </a:p>
        </p:txBody>
      </p:sp>
    </p:spTree>
    <p:extLst>
      <p:ext uri="{BB962C8B-B14F-4D97-AF65-F5344CB8AC3E}">
        <p14:creationId xmlns:p14="http://schemas.microsoft.com/office/powerpoint/2010/main" val="1639448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Open-ended question</a:t>
            </a:r>
            <a:endParaRPr lang="en-US" dirty="0"/>
          </a:p>
        </p:txBody>
      </p:sp>
      <p:sp>
        <p:nvSpPr>
          <p:cNvPr id="3" name="Content Placeholder 2"/>
          <p:cNvSpPr>
            <a:spLocks noGrp="1"/>
          </p:cNvSpPr>
          <p:nvPr>
            <p:ph idx="1"/>
          </p:nvPr>
        </p:nvSpPr>
        <p:spPr>
          <a:xfrm>
            <a:off x="818712" y="2222287"/>
            <a:ext cx="6457851" cy="3636511"/>
          </a:xfrm>
        </p:spPr>
        <p:txBody>
          <a:bodyPr>
            <a:normAutofit/>
          </a:bodyPr>
          <a:lstStyle/>
          <a:p>
            <a:pPr marL="0" indent="0">
              <a:buNone/>
            </a:pPr>
            <a:r>
              <a:rPr lang="en-US" sz="2400" dirty="0"/>
              <a:t>If you think there is a disconnect between the teaching of the Bible about what the church ought to be and the actual church that you are experiencing, please describe what the disconnect is and why.</a:t>
            </a:r>
          </a:p>
        </p:txBody>
      </p:sp>
      <p:pic>
        <p:nvPicPr>
          <p:cNvPr id="1026" name="Picture 2" descr="http://cdn.quotationof.com/images/disconnect-quote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3805" y="3015378"/>
            <a:ext cx="4217587" cy="2239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8516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List of Discontent</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191448351"/>
              </p:ext>
            </p:extLst>
          </p:nvPr>
        </p:nvGraphicFramePr>
        <p:xfrm>
          <a:off x="5558217" y="627820"/>
          <a:ext cx="5453219" cy="6034396"/>
        </p:xfrm>
        <a:graphic>
          <a:graphicData uri="http://schemas.openxmlformats.org/drawingml/2006/table">
            <a:tbl>
              <a:tblPr>
                <a:tableStyleId>{5C22544A-7EE6-4342-B048-85BDC9FD1C3A}</a:tableStyleId>
              </a:tblPr>
              <a:tblGrid>
                <a:gridCol w="4062757"/>
                <a:gridCol w="1390462"/>
              </a:tblGrid>
              <a:tr h="334580">
                <a:tc>
                  <a:txBody>
                    <a:bodyPr/>
                    <a:lstStyle/>
                    <a:p>
                      <a:pPr algn="l" fontAlgn="ctr"/>
                      <a:r>
                        <a:rPr lang="en-US" sz="1300" u="none" strike="noStrike" dirty="0">
                          <a:effectLst/>
                        </a:rPr>
                        <a:t>Concept</a:t>
                      </a:r>
                      <a:endParaRPr lang="en-US" sz="1300" b="1" i="0" u="none" strike="noStrike" dirty="0">
                        <a:effectLst/>
                        <a:latin typeface="Verdana" panose="020B0604030504040204" pitchFamily="34" charset="0"/>
                      </a:endParaRPr>
                    </a:p>
                  </a:txBody>
                  <a:tcPr marL="16294" marR="16294" marT="16294" marB="0" anchor="ctr"/>
                </a:tc>
                <a:tc>
                  <a:txBody>
                    <a:bodyPr/>
                    <a:lstStyle/>
                    <a:p>
                      <a:pPr algn="r" fontAlgn="ctr"/>
                      <a:r>
                        <a:rPr lang="en-US" sz="1300" u="none" strike="noStrike" dirty="0">
                          <a:effectLst/>
                        </a:rPr>
                        <a:t>Frequency</a:t>
                      </a:r>
                      <a:endParaRPr lang="en-US" sz="1300" b="1" i="0" u="none" strike="noStrike" dirty="0">
                        <a:effectLst/>
                        <a:latin typeface="Verdana" panose="020B0604030504040204" pitchFamily="34" charset="0"/>
                      </a:endParaRPr>
                    </a:p>
                  </a:txBody>
                  <a:tcPr marL="16294" marR="16294" marT="16294" marB="0" anchor="ctr"/>
                </a:tc>
              </a:tr>
              <a:tr h="228123">
                <a:tc>
                  <a:txBody>
                    <a:bodyPr/>
                    <a:lstStyle/>
                    <a:p>
                      <a:pPr algn="l" fontAlgn="t"/>
                      <a:r>
                        <a:rPr lang="en-US" sz="1300" u="none" strike="noStrike" dirty="0">
                          <a:effectLst/>
                        </a:rPr>
                        <a:t>Bible </a:t>
                      </a:r>
                      <a:r>
                        <a:rPr lang="en-US" sz="1300" u="none" strike="noStrike" dirty="0" smtClean="0">
                          <a:effectLst/>
                        </a:rPr>
                        <a:t>Misinterpretation</a:t>
                      </a:r>
                      <a:endParaRPr lang="en-US" sz="1300" b="0" i="0" u="none" strike="noStrike" dirty="0">
                        <a:effectLst/>
                        <a:latin typeface="Verdana" panose="020B0604030504040204" pitchFamily="34" charset="0"/>
                      </a:endParaRPr>
                    </a:p>
                  </a:txBody>
                  <a:tcPr marL="16294" marR="16294" marT="16294" marB="0"/>
                </a:tc>
                <a:tc>
                  <a:txBody>
                    <a:bodyPr/>
                    <a:lstStyle/>
                    <a:p>
                      <a:pPr algn="r" fontAlgn="t"/>
                      <a:r>
                        <a:rPr lang="en-US" sz="1300" u="none" strike="noStrike">
                          <a:effectLst/>
                        </a:rPr>
                        <a:t>27</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Judgmentalism</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22</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Lack of compassion, forgiveness, love</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22</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Narrrow mindedness</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16</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Flawed System</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14</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Uninformed of Current Events</a:t>
                      </a:r>
                      <a:endParaRPr lang="en-US" sz="1300" b="0" i="0" u="none" strike="noStrike">
                        <a:effectLst/>
                        <a:latin typeface="Verdana" panose="020B0604030504040204" pitchFamily="34" charset="0"/>
                      </a:endParaRPr>
                    </a:p>
                  </a:txBody>
                  <a:tcPr marL="16294" marR="16294" marT="16294" marB="0">
                    <a:lnB w="57150" cap="flat" cmpd="sng" algn="ctr">
                      <a:noFill/>
                      <a:prstDash val="solid"/>
                      <a:round/>
                      <a:headEnd type="none" w="med" len="med"/>
                      <a:tailEnd type="none" w="med" len="med"/>
                    </a:lnB>
                  </a:tcPr>
                </a:tc>
                <a:tc>
                  <a:txBody>
                    <a:bodyPr/>
                    <a:lstStyle/>
                    <a:p>
                      <a:pPr algn="r" fontAlgn="t"/>
                      <a:r>
                        <a:rPr lang="en-US" sz="1300" u="none" strike="noStrike">
                          <a:effectLst/>
                        </a:rPr>
                        <a:t>13</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dirty="0">
                          <a:effectLst/>
                        </a:rPr>
                        <a:t>Money</a:t>
                      </a:r>
                      <a:endParaRPr lang="en-US" sz="1300" b="0" i="0" u="none" strike="noStrike" dirty="0">
                        <a:ln>
                          <a:solidFill>
                            <a:schemeClr val="bg1"/>
                          </a:solidFill>
                        </a:ln>
                        <a:solidFill>
                          <a:schemeClr val="bg1"/>
                        </a:solidFill>
                        <a:effectLst/>
                        <a:latin typeface="Verdana" panose="020B0604030504040204" pitchFamily="34" charset="0"/>
                      </a:endParaRPr>
                    </a:p>
                  </a:txBody>
                  <a:tcPr marL="16294" marR="16294" marT="16294" marB="0">
                    <a:lnL w="57150" cap="flat" cmpd="sng" algn="ctr">
                      <a:noFill/>
                      <a:prstDash val="solid"/>
                      <a:round/>
                      <a:headEnd type="none" w="med" len="med"/>
                      <a:tailEnd type="none" w="med" len="med"/>
                    </a:lnL>
                    <a:lnR w="57150" cap="flat" cmpd="sng" algn="ctr">
                      <a:noFill/>
                      <a:prstDash val="solid"/>
                      <a:round/>
                      <a:headEnd type="none" w="med" len="med"/>
                      <a:tailEnd type="none" w="med" len="med"/>
                    </a:lnR>
                    <a:lnT w="57150" cap="flat" cmpd="sng" algn="ctr">
                      <a:noFill/>
                      <a:prstDash val="solid"/>
                      <a:round/>
                      <a:headEnd type="none" w="med" len="med"/>
                      <a:tailEnd type="none" w="med" len="med"/>
                    </a:lnT>
                    <a:lnB w="57150" cap="flat" cmpd="sng" algn="ctr">
                      <a:noFill/>
                      <a:prstDash val="solid"/>
                      <a:round/>
                      <a:headEnd type="none" w="med" len="med"/>
                      <a:tailEnd type="none" w="med" len="med"/>
                    </a:lnB>
                  </a:tcPr>
                </a:tc>
                <a:tc>
                  <a:txBody>
                    <a:bodyPr/>
                    <a:lstStyle/>
                    <a:p>
                      <a:pPr algn="r" fontAlgn="t"/>
                      <a:r>
                        <a:rPr lang="en-US" sz="1300" u="none" strike="noStrike">
                          <a:effectLst/>
                        </a:rPr>
                        <a:t>12</a:t>
                      </a:r>
                      <a:endParaRPr lang="en-US" sz="1300" b="0" i="0" u="none" strike="noStrike">
                        <a:effectLst/>
                        <a:latin typeface="Verdana" panose="020B0604030504040204" pitchFamily="34" charset="0"/>
                      </a:endParaRPr>
                    </a:p>
                  </a:txBody>
                  <a:tcPr marL="16294" marR="16294" marT="16294" marB="0">
                    <a:lnL w="57150" cap="flat" cmpd="sng" algn="ctr">
                      <a:noFill/>
                      <a:prstDash val="solid"/>
                      <a:round/>
                      <a:headEnd type="none" w="med" len="med"/>
                      <a:tailEnd type="none" w="med" len="med"/>
                    </a:lnL>
                  </a:tcPr>
                </a:tc>
              </a:tr>
              <a:tr h="228123">
                <a:tc>
                  <a:txBody>
                    <a:bodyPr/>
                    <a:lstStyle/>
                    <a:p>
                      <a:pPr algn="l" fontAlgn="t"/>
                      <a:r>
                        <a:rPr lang="en-US" sz="1300" u="none" strike="noStrike">
                          <a:effectLst/>
                        </a:rPr>
                        <a:t>Anti-LGBTQ</a:t>
                      </a:r>
                      <a:endParaRPr lang="en-US" sz="1300" b="0" i="0" u="none" strike="noStrike">
                        <a:effectLst/>
                        <a:latin typeface="Verdana" panose="020B0604030504040204" pitchFamily="34" charset="0"/>
                      </a:endParaRPr>
                    </a:p>
                  </a:txBody>
                  <a:tcPr marL="16294" marR="16294" marT="16294" marB="0">
                    <a:lnT w="57150" cap="flat" cmpd="sng" algn="ctr">
                      <a:noFill/>
                      <a:prstDash val="solid"/>
                      <a:round/>
                      <a:headEnd type="none" w="med" len="med"/>
                      <a:tailEnd type="none" w="med" len="med"/>
                    </a:lnT>
                  </a:tcPr>
                </a:tc>
                <a:tc>
                  <a:txBody>
                    <a:bodyPr/>
                    <a:lstStyle/>
                    <a:p>
                      <a:pPr algn="r" fontAlgn="t"/>
                      <a:r>
                        <a:rPr lang="en-US" sz="1300" u="none" strike="noStrike">
                          <a:effectLst/>
                        </a:rPr>
                        <a:t>10</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Hypocritical</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8</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Invalidity of Bible/God</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8</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Cherry-picking</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6</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dirty="0">
                          <a:effectLst/>
                        </a:rPr>
                        <a:t>Leadership</a:t>
                      </a:r>
                      <a:endParaRPr lang="en-US" sz="1300" b="0" i="0" u="none" strike="noStrike" dirty="0">
                        <a:effectLst/>
                        <a:latin typeface="Verdana" panose="020B0604030504040204" pitchFamily="34" charset="0"/>
                      </a:endParaRPr>
                    </a:p>
                  </a:txBody>
                  <a:tcPr marL="16294" marR="16294" marT="16294" marB="0"/>
                </a:tc>
                <a:tc>
                  <a:txBody>
                    <a:bodyPr/>
                    <a:lstStyle/>
                    <a:p>
                      <a:pPr algn="r" fontAlgn="t"/>
                      <a:r>
                        <a:rPr lang="en-US" sz="1300" u="none" strike="noStrike">
                          <a:effectLst/>
                        </a:rPr>
                        <a:t>6</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Self-righteous</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6</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dirty="0">
                          <a:effectLst/>
                        </a:rPr>
                        <a:t>Ally with Republicans/Too Conservative</a:t>
                      </a:r>
                      <a:endParaRPr lang="en-US" sz="1300" b="0" i="0" u="none" strike="noStrike" dirty="0">
                        <a:effectLst/>
                        <a:latin typeface="Verdana" panose="020B0604030504040204" pitchFamily="34" charset="0"/>
                      </a:endParaRPr>
                    </a:p>
                  </a:txBody>
                  <a:tcPr marL="16294" marR="16294" marT="16294" marB="0"/>
                </a:tc>
                <a:tc>
                  <a:txBody>
                    <a:bodyPr/>
                    <a:lstStyle/>
                    <a:p>
                      <a:pPr algn="r" fontAlgn="t"/>
                      <a:r>
                        <a:rPr lang="en-US" sz="1300" u="none" strike="noStrike" dirty="0">
                          <a:effectLst/>
                        </a:rPr>
                        <a:t>4</a:t>
                      </a:r>
                      <a:endParaRPr lang="en-US" sz="1300" b="0" i="0" u="none" strike="noStrike" dirty="0">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Lack of Unity/Denominations</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4</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Social Networking</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4</a:t>
                      </a:r>
                      <a:endParaRPr lang="en-US" sz="1300" b="0" i="0" u="none" strike="noStrike">
                        <a:effectLst/>
                        <a:latin typeface="Verdana" panose="020B0604030504040204" pitchFamily="34" charset="0"/>
                      </a:endParaRPr>
                    </a:p>
                  </a:txBody>
                  <a:tcPr marL="16294" marR="16294" marT="16294" marB="0"/>
                </a:tc>
              </a:tr>
              <a:tr h="224864">
                <a:tc>
                  <a:txBody>
                    <a:bodyPr/>
                    <a:lstStyle/>
                    <a:p>
                      <a:pPr algn="l" fontAlgn="t"/>
                      <a:r>
                        <a:rPr lang="en-US" sz="1300" u="none" strike="noStrike">
                          <a:effectLst/>
                        </a:rPr>
                        <a:t>Gender Roles</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3</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Benefits of Faith</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2</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Abortion/Birth Control/Contraceptives</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2</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Church-picking</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2</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Lack of Commitment</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2</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Power and control</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2</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Science</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1</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Fantasy Preaching</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a:effectLst/>
                        </a:rPr>
                        <a:t>1</a:t>
                      </a:r>
                      <a:endParaRPr lang="en-US" sz="1300" b="0" i="0" u="none" strike="noStrike">
                        <a:effectLst/>
                        <a:latin typeface="Verdana" panose="020B0604030504040204" pitchFamily="34" charset="0"/>
                      </a:endParaRPr>
                    </a:p>
                  </a:txBody>
                  <a:tcPr marL="16294" marR="16294" marT="16294" marB="0"/>
                </a:tc>
              </a:tr>
              <a:tr h="228123">
                <a:tc>
                  <a:txBody>
                    <a:bodyPr/>
                    <a:lstStyle/>
                    <a:p>
                      <a:pPr algn="l" fontAlgn="t"/>
                      <a:r>
                        <a:rPr lang="en-US" sz="1300" u="none" strike="noStrike">
                          <a:effectLst/>
                        </a:rPr>
                        <a:t>Prayer</a:t>
                      </a:r>
                      <a:endParaRPr lang="en-US" sz="1300" b="0" i="0" u="none" strike="noStrike">
                        <a:effectLst/>
                        <a:latin typeface="Verdana" panose="020B0604030504040204" pitchFamily="34" charset="0"/>
                      </a:endParaRPr>
                    </a:p>
                  </a:txBody>
                  <a:tcPr marL="16294" marR="16294" marT="16294" marB="0"/>
                </a:tc>
                <a:tc>
                  <a:txBody>
                    <a:bodyPr/>
                    <a:lstStyle/>
                    <a:p>
                      <a:pPr algn="r" fontAlgn="t"/>
                      <a:r>
                        <a:rPr lang="en-US" sz="1300" u="none" strike="noStrike" dirty="0">
                          <a:effectLst/>
                        </a:rPr>
                        <a:t>1</a:t>
                      </a:r>
                      <a:endParaRPr lang="en-US" sz="1300" b="0" i="0" u="none" strike="noStrike" dirty="0">
                        <a:effectLst/>
                        <a:latin typeface="Verdana" panose="020B0604030504040204" pitchFamily="34" charset="0"/>
                      </a:endParaRPr>
                    </a:p>
                  </a:txBody>
                  <a:tcPr marL="16294" marR="16294" marT="16294" marB="0"/>
                </a:tc>
              </a:tr>
            </a:tbl>
          </a:graphicData>
        </a:graphic>
      </p:graphicFrame>
      <p:sp>
        <p:nvSpPr>
          <p:cNvPr id="8" name="TextBox 7"/>
          <p:cNvSpPr txBox="1"/>
          <p:nvPr/>
        </p:nvSpPr>
        <p:spPr>
          <a:xfrm>
            <a:off x="901521" y="2369713"/>
            <a:ext cx="4443211" cy="3046988"/>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It is surprising to see that intellectual reasons (e.g. conflict between science and faith, New Atheism) are not on top of the list.</a:t>
            </a:r>
          </a:p>
          <a:p>
            <a:pPr marL="285750" indent="-285750">
              <a:buFont typeface="Arial" panose="020B0604020202020204" pitchFamily="34" charset="0"/>
              <a:buChar char="•"/>
            </a:pPr>
            <a:r>
              <a:rPr lang="en-US" sz="2400" dirty="0" smtClean="0"/>
              <a:t>Only one person mentions “science” as a reason for his/her discontent.</a:t>
            </a:r>
            <a:endParaRPr lang="en-US" sz="2400" dirty="0"/>
          </a:p>
        </p:txBody>
      </p:sp>
    </p:spTree>
    <p:extLst>
      <p:ext uri="{BB962C8B-B14F-4D97-AF65-F5344CB8AC3E}">
        <p14:creationId xmlns:p14="http://schemas.microsoft.com/office/powerpoint/2010/main" val="142383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Relationships of concepts </a:t>
            </a:r>
            <a:br>
              <a:rPr lang="en-US" dirty="0" smtClean="0"/>
            </a:br>
            <a:r>
              <a:rPr lang="en-US" dirty="0" smtClean="0"/>
              <a:t>(Co-occurrence)</a:t>
            </a:r>
            <a:endParaRPr lang="en-US" dirty="0"/>
          </a:p>
        </p:txBody>
      </p:sp>
      <p:sp>
        <p:nvSpPr>
          <p:cNvPr id="3" name="Content Placeholder 2"/>
          <p:cNvSpPr>
            <a:spLocks noGrp="1"/>
          </p:cNvSpPr>
          <p:nvPr>
            <p:ph idx="1"/>
          </p:nvPr>
        </p:nvSpPr>
        <p:spPr>
          <a:xfrm>
            <a:off x="327831" y="4430333"/>
            <a:ext cx="11536335" cy="2137892"/>
          </a:xfrm>
        </p:spPr>
        <p:txBody>
          <a:bodyPr>
            <a:normAutofit/>
          </a:bodyPr>
          <a:lstStyle/>
          <a:p>
            <a:r>
              <a:rPr lang="en-US" sz="2800" dirty="0" smtClean="0"/>
              <a:t>Participants perceive that people who misinterpret the Bible also are judgmental and narrow-minded.</a:t>
            </a:r>
          </a:p>
        </p:txBody>
      </p:sp>
      <p:pic>
        <p:nvPicPr>
          <p:cNvPr id="4" name="Picture 3"/>
          <p:cNvPicPr>
            <a:picLocks noChangeAspect="1"/>
          </p:cNvPicPr>
          <p:nvPr/>
        </p:nvPicPr>
        <p:blipFill>
          <a:blip r:embed="rId2"/>
          <a:stretch>
            <a:fillRect/>
          </a:stretch>
        </p:blipFill>
        <p:spPr>
          <a:xfrm>
            <a:off x="327832" y="2027046"/>
            <a:ext cx="11536334" cy="2145708"/>
          </a:xfrm>
          <a:prstGeom prst="rect">
            <a:avLst/>
          </a:prstGeom>
        </p:spPr>
      </p:pic>
    </p:spTree>
    <p:extLst>
      <p:ext uri="{BB962C8B-B14F-4D97-AF65-F5344CB8AC3E}">
        <p14:creationId xmlns:p14="http://schemas.microsoft.com/office/powerpoint/2010/main" val="192272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Misinterpret the Bible</a:t>
            </a:r>
            <a:endParaRPr lang="en-US" dirty="0"/>
          </a:p>
        </p:txBody>
      </p:sp>
      <p:sp>
        <p:nvSpPr>
          <p:cNvPr id="3" name="Content Placeholder 2"/>
          <p:cNvSpPr>
            <a:spLocks noGrp="1"/>
          </p:cNvSpPr>
          <p:nvPr>
            <p:ph idx="1"/>
          </p:nvPr>
        </p:nvSpPr>
        <p:spPr/>
        <p:txBody>
          <a:bodyPr>
            <a:normAutofit/>
          </a:bodyPr>
          <a:lstStyle/>
          <a:p>
            <a:r>
              <a:rPr lang="en-US" sz="2400" dirty="0" smtClean="0"/>
              <a:t>“I </a:t>
            </a:r>
            <a:r>
              <a:rPr lang="en-US" sz="2400" dirty="0"/>
              <a:t>think in general many churches are teaching a worldly view in one way or another. Some want us to believe that an all inclusive world is the one Jesus wanted, others want us to feel comfortable being surrounded by figures and statues of false gods. The Bible teaches against these </a:t>
            </a:r>
            <a:r>
              <a:rPr lang="en-US" sz="2400" dirty="0" smtClean="0"/>
              <a:t>things</a:t>
            </a:r>
            <a:r>
              <a:rPr lang="en-US" sz="2400" dirty="0" smtClean="0"/>
              <a:t>.”</a:t>
            </a:r>
            <a:endParaRPr lang="en-US" sz="2400" dirty="0" smtClean="0"/>
          </a:p>
        </p:txBody>
      </p:sp>
    </p:spTree>
    <p:extLst>
      <p:ext uri="{BB962C8B-B14F-4D97-AF65-F5344CB8AC3E}">
        <p14:creationId xmlns:p14="http://schemas.microsoft.com/office/powerpoint/2010/main" val="1130009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Judgmental </a:t>
            </a:r>
            <a:endParaRPr lang="en-US" dirty="0"/>
          </a:p>
        </p:txBody>
      </p:sp>
      <p:sp>
        <p:nvSpPr>
          <p:cNvPr id="3" name="Content Placeholder 2"/>
          <p:cNvSpPr>
            <a:spLocks noGrp="1"/>
          </p:cNvSpPr>
          <p:nvPr>
            <p:ph idx="1"/>
          </p:nvPr>
        </p:nvSpPr>
        <p:spPr/>
        <p:txBody>
          <a:bodyPr>
            <a:normAutofit/>
          </a:bodyPr>
          <a:lstStyle/>
          <a:p>
            <a:r>
              <a:rPr lang="en-US" sz="2400" dirty="0" smtClean="0"/>
              <a:t>Many participants expressed their concern that the church is too judgmental. However, only one pointed out a specific example: dress code.</a:t>
            </a:r>
          </a:p>
          <a:p>
            <a:r>
              <a:rPr lang="en-US" sz="2400" dirty="0" smtClean="0"/>
              <a:t>“The </a:t>
            </a:r>
            <a:r>
              <a:rPr lang="en-US" sz="2400" dirty="0"/>
              <a:t>church I'm experiencing is very shallow, our pastor turns people away because of their dress code and it makes me angry. The bible says to love everyone, Jesus loved everyone. He hung out with tax collectors and outcasts and he never cared how they were dressed</a:t>
            </a:r>
            <a:r>
              <a:rPr lang="en-US" sz="2400" dirty="0" smtClean="0"/>
              <a:t>.” </a:t>
            </a:r>
            <a:endParaRPr lang="en-US" sz="2400" dirty="0"/>
          </a:p>
        </p:txBody>
      </p:sp>
    </p:spTree>
    <p:extLst>
      <p:ext uri="{BB962C8B-B14F-4D97-AF65-F5344CB8AC3E}">
        <p14:creationId xmlns:p14="http://schemas.microsoft.com/office/powerpoint/2010/main" val="11368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Lack of love and compassion</a:t>
            </a:r>
            <a:endParaRPr lang="en-US" dirty="0"/>
          </a:p>
        </p:txBody>
      </p:sp>
      <p:sp>
        <p:nvSpPr>
          <p:cNvPr id="3" name="Content Placeholder 2"/>
          <p:cNvSpPr>
            <a:spLocks noGrp="1"/>
          </p:cNvSpPr>
          <p:nvPr>
            <p:ph idx="1"/>
          </p:nvPr>
        </p:nvSpPr>
        <p:spPr/>
        <p:txBody>
          <a:bodyPr>
            <a:normAutofit/>
          </a:bodyPr>
          <a:lstStyle/>
          <a:p>
            <a:r>
              <a:rPr lang="en-US" sz="2400" dirty="0" smtClean="0"/>
              <a:t>“the </a:t>
            </a:r>
            <a:r>
              <a:rPr lang="en-US" sz="2400" dirty="0"/>
              <a:t>bible said you should give back to </a:t>
            </a:r>
            <a:r>
              <a:rPr lang="en-US" sz="2400" dirty="0" err="1" smtClean="0"/>
              <a:t>otehrs</a:t>
            </a:r>
            <a:r>
              <a:rPr lang="en-US" sz="2400" dirty="0" smtClean="0"/>
              <a:t>, </a:t>
            </a:r>
            <a:r>
              <a:rPr lang="en-US" sz="2400" dirty="0"/>
              <a:t>your neighbors and especially those that are less fortunate but </a:t>
            </a:r>
            <a:r>
              <a:rPr lang="en-US" sz="2400" dirty="0" err="1"/>
              <a:t>i</a:t>
            </a:r>
            <a:r>
              <a:rPr lang="en-US" sz="2400" dirty="0"/>
              <a:t> think a lot </a:t>
            </a:r>
            <a:r>
              <a:rPr lang="en-US" sz="2400" dirty="0" err="1"/>
              <a:t>oif</a:t>
            </a:r>
            <a:r>
              <a:rPr lang="en-US" sz="2400" dirty="0"/>
              <a:t> </a:t>
            </a:r>
            <a:r>
              <a:rPr lang="en-US" sz="2400" dirty="0" smtClean="0"/>
              <a:t>churches </a:t>
            </a:r>
            <a:r>
              <a:rPr lang="en-US" sz="2400" dirty="0"/>
              <a:t>do this for show</a:t>
            </a:r>
            <a:r>
              <a:rPr lang="en-US" sz="2400" dirty="0" smtClean="0"/>
              <a:t>.”</a:t>
            </a:r>
          </a:p>
          <a:p>
            <a:r>
              <a:rPr lang="en-US" sz="2400" dirty="0" smtClean="0"/>
              <a:t>“In </a:t>
            </a:r>
            <a:r>
              <a:rPr lang="en-US" sz="2400" dirty="0"/>
              <a:t>the Bible, Jesus is extremely focused on the poor and treating those as we would like to be treated</a:t>
            </a:r>
            <a:r>
              <a:rPr lang="en-US" sz="2400" dirty="0" smtClean="0"/>
              <a:t>.” </a:t>
            </a:r>
          </a:p>
          <a:p>
            <a:r>
              <a:rPr lang="en-US" sz="2400" dirty="0" smtClean="0"/>
              <a:t>“The </a:t>
            </a:r>
            <a:r>
              <a:rPr lang="en-US" sz="2400" dirty="0"/>
              <a:t>church is all about making money, and it doesn't do much to help the needy in the community. My church has homeless people less than a mile from it, and they never receive help</a:t>
            </a:r>
            <a:r>
              <a:rPr lang="en-US" sz="2400" dirty="0" smtClean="0"/>
              <a:t>.”</a:t>
            </a:r>
            <a:endParaRPr lang="en-US" sz="2400" dirty="0"/>
          </a:p>
        </p:txBody>
      </p:sp>
    </p:spTree>
    <p:extLst>
      <p:ext uri="{BB962C8B-B14F-4D97-AF65-F5344CB8AC3E}">
        <p14:creationId xmlns:p14="http://schemas.microsoft.com/office/powerpoint/2010/main" val="4208712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Narrow mindedness</a:t>
            </a:r>
            <a:endParaRPr lang="en-US" dirty="0"/>
          </a:p>
        </p:txBody>
      </p:sp>
      <p:sp>
        <p:nvSpPr>
          <p:cNvPr id="3" name="Content Placeholder 2"/>
          <p:cNvSpPr>
            <a:spLocks noGrp="1"/>
          </p:cNvSpPr>
          <p:nvPr>
            <p:ph idx="1"/>
          </p:nvPr>
        </p:nvSpPr>
        <p:spPr/>
        <p:txBody>
          <a:bodyPr>
            <a:normAutofit/>
          </a:bodyPr>
          <a:lstStyle/>
          <a:p>
            <a:r>
              <a:rPr lang="en-US" sz="2400" dirty="0" smtClean="0"/>
              <a:t>“They </a:t>
            </a:r>
            <a:r>
              <a:rPr lang="en-US" sz="2400" dirty="0"/>
              <a:t>are preaching about unconditional love, yet the condemn all sorts of people who don't fit into the </a:t>
            </a:r>
            <a:r>
              <a:rPr lang="en-US" sz="2400" dirty="0" err="1"/>
              <a:t>christian</a:t>
            </a:r>
            <a:r>
              <a:rPr lang="en-US" sz="2400" dirty="0"/>
              <a:t> mold.  I personally don't think that fits the description of unconditional love, because clearly there are all sorts of conditions that a person would need to qualify first before Jesus will accept him or her.  They don't use love with people they consider "other."  They use shame, guilt, and violence in their message (you'll burn in hell) if you don't accept Christ as your savior</a:t>
            </a:r>
            <a:r>
              <a:rPr lang="en-US" sz="2400" dirty="0" smtClean="0"/>
              <a:t>.”</a:t>
            </a:r>
            <a:endParaRPr lang="en-US" sz="2400" dirty="0"/>
          </a:p>
        </p:txBody>
      </p:sp>
    </p:spTree>
    <p:extLst>
      <p:ext uri="{BB962C8B-B14F-4D97-AF65-F5344CB8AC3E}">
        <p14:creationId xmlns:p14="http://schemas.microsoft.com/office/powerpoint/2010/main" val="2230810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mining</a:t>
            </a:r>
            <a:endParaRPr lang="en-US" dirty="0"/>
          </a:p>
        </p:txBody>
      </p:sp>
      <p:sp>
        <p:nvSpPr>
          <p:cNvPr id="3" name="Content Placeholder 2"/>
          <p:cNvSpPr>
            <a:spLocks noGrp="1"/>
          </p:cNvSpPr>
          <p:nvPr>
            <p:ph idx="1"/>
          </p:nvPr>
        </p:nvSpPr>
        <p:spPr/>
        <p:txBody>
          <a:bodyPr>
            <a:normAutofit/>
          </a:bodyPr>
          <a:lstStyle/>
          <a:p>
            <a:r>
              <a:rPr lang="en-US" sz="2400" dirty="0" smtClean="0"/>
              <a:t>Text mining (TM) is automated computerized method for textual analysis.</a:t>
            </a:r>
          </a:p>
          <a:p>
            <a:r>
              <a:rPr lang="en-US" sz="2400" dirty="0" smtClean="0"/>
              <a:t>It is based on artificial intelligence, natural language processing, and computational linguistics, meaning that the software is aware of the context of the sentences.</a:t>
            </a:r>
          </a:p>
          <a:p>
            <a:pPr lvl="1"/>
            <a:r>
              <a:rPr lang="en-US" sz="2200" dirty="0" smtClean="0"/>
              <a:t>E.g. I book an air ticket &lt;&gt; I read a book</a:t>
            </a:r>
          </a:p>
          <a:p>
            <a:r>
              <a:rPr lang="en-US" sz="2400" dirty="0" smtClean="0"/>
              <a:t>Unlike human coding TM is objective and consistent: regardless of who runs the software, it yields the same result.</a:t>
            </a:r>
          </a:p>
        </p:txBody>
      </p:sp>
    </p:spTree>
    <p:extLst>
      <p:ext uri="{BB962C8B-B14F-4D97-AF65-F5344CB8AC3E}">
        <p14:creationId xmlns:p14="http://schemas.microsoft.com/office/powerpoint/2010/main" val="1920037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Sentiment </a:t>
            </a:r>
            <a:r>
              <a:rPr lang="en-US" dirty="0" smtClean="0"/>
              <a:t>analysis (SA)</a:t>
            </a:r>
            <a:endParaRPr lang="en-US" dirty="0"/>
          </a:p>
        </p:txBody>
      </p:sp>
      <p:sp>
        <p:nvSpPr>
          <p:cNvPr id="3" name="Content Placeholder 2"/>
          <p:cNvSpPr>
            <a:spLocks noGrp="1"/>
          </p:cNvSpPr>
          <p:nvPr>
            <p:ph idx="1"/>
          </p:nvPr>
        </p:nvSpPr>
        <p:spPr/>
        <p:txBody>
          <a:bodyPr>
            <a:normAutofit/>
          </a:bodyPr>
          <a:lstStyle/>
          <a:p>
            <a:r>
              <a:rPr lang="en-US" sz="2400" dirty="0" smtClean="0"/>
              <a:t>SA is a subset of TM: The software evaluates the emotional tone of the sentence</a:t>
            </a:r>
          </a:p>
          <a:p>
            <a:r>
              <a:rPr lang="en-US" sz="2400" dirty="0" smtClean="0"/>
              <a:t>And then classify the sentence as positive, neutral, or negative</a:t>
            </a:r>
          </a:p>
          <a:p>
            <a:r>
              <a:rPr lang="en-US" sz="2400" dirty="0" smtClean="0"/>
              <a:t>In this analysis we aim to find out the portion of negative expressions among the participants. </a:t>
            </a:r>
            <a:endParaRPr lang="en-US" sz="2400" dirty="0"/>
          </a:p>
        </p:txBody>
      </p:sp>
    </p:spTree>
    <p:extLst>
      <p:ext uri="{BB962C8B-B14F-4D97-AF65-F5344CB8AC3E}">
        <p14:creationId xmlns:p14="http://schemas.microsoft.com/office/powerpoint/2010/main" val="987525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expressions</a:t>
            </a:r>
            <a:endParaRPr lang="en-US" dirty="0"/>
          </a:p>
        </p:txBody>
      </p:sp>
      <p:sp>
        <p:nvSpPr>
          <p:cNvPr id="3" name="Content Placeholder 2"/>
          <p:cNvSpPr>
            <a:spLocks noGrp="1"/>
          </p:cNvSpPr>
          <p:nvPr>
            <p:ph idx="1"/>
          </p:nvPr>
        </p:nvSpPr>
        <p:spPr>
          <a:xfrm>
            <a:off x="818712" y="2222288"/>
            <a:ext cx="10554574" cy="623944"/>
          </a:xfrm>
        </p:spPr>
        <p:txBody>
          <a:bodyPr>
            <a:normAutofit/>
          </a:bodyPr>
          <a:lstStyle/>
          <a:p>
            <a:r>
              <a:rPr lang="en-US" sz="2400" dirty="0" smtClean="0"/>
              <a:t>84.41% expressed negative feelings</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7862" y="3090176"/>
            <a:ext cx="7582958" cy="3277057"/>
          </a:xfrm>
          <a:prstGeom prst="rect">
            <a:avLst/>
          </a:prstGeom>
          <a:ln>
            <a:solidFill>
              <a:schemeClr val="bg1"/>
            </a:solidFill>
          </a:ln>
        </p:spPr>
      </p:pic>
    </p:spTree>
    <p:extLst>
      <p:ext uri="{BB962C8B-B14F-4D97-AF65-F5344CB8AC3E}">
        <p14:creationId xmlns:p14="http://schemas.microsoft.com/office/powerpoint/2010/main" val="1369663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studies</a:t>
            </a:r>
            <a:endParaRPr lang="en-US" dirty="0"/>
          </a:p>
        </p:txBody>
      </p:sp>
      <p:sp>
        <p:nvSpPr>
          <p:cNvPr id="3" name="Content Placeholder 2"/>
          <p:cNvSpPr>
            <a:spLocks noGrp="1"/>
          </p:cNvSpPr>
          <p:nvPr>
            <p:ph idx="1"/>
          </p:nvPr>
        </p:nvSpPr>
        <p:spPr>
          <a:xfrm>
            <a:off x="561134" y="2678806"/>
            <a:ext cx="10554574" cy="3295902"/>
          </a:xfrm>
        </p:spPr>
        <p:txBody>
          <a:bodyPr>
            <a:noAutofit/>
          </a:bodyPr>
          <a:lstStyle/>
          <a:p>
            <a:r>
              <a:rPr lang="en-US" sz="2400" dirty="0" smtClean="0"/>
              <a:t>This is the result of preliminary textual analysis. There are more open-ended responses to be analyzed. For example,</a:t>
            </a:r>
          </a:p>
          <a:p>
            <a:pPr lvl="1"/>
            <a:r>
              <a:rPr lang="en-US" sz="2400" dirty="0"/>
              <a:t>If you have given up the Christian faith, please give a brief explanation of your choice</a:t>
            </a:r>
            <a:r>
              <a:rPr lang="en-US" sz="2400" dirty="0" smtClean="0"/>
              <a:t>.</a:t>
            </a:r>
          </a:p>
          <a:p>
            <a:pPr lvl="1"/>
            <a:r>
              <a:rPr lang="en-US" sz="2400" dirty="0"/>
              <a:t>How would you describe the relationship with your church members</a:t>
            </a:r>
            <a:r>
              <a:rPr lang="en-US" sz="2400" dirty="0" smtClean="0"/>
              <a:t>?</a:t>
            </a:r>
          </a:p>
          <a:p>
            <a:pPr lvl="1"/>
            <a:r>
              <a:rPr lang="en-US" sz="2400" dirty="0"/>
              <a:t>If you have any unpleasant experience in the church, please describe the details</a:t>
            </a:r>
            <a:r>
              <a:rPr lang="en-US" sz="2400" dirty="0" smtClean="0"/>
              <a:t>:</a:t>
            </a:r>
          </a:p>
          <a:p>
            <a:r>
              <a:rPr lang="en-US" sz="2400" dirty="0" smtClean="0"/>
              <a:t>More will be coming. Stay tuned</a:t>
            </a:r>
            <a:endParaRPr lang="en-US" sz="2400" dirty="0"/>
          </a:p>
        </p:txBody>
      </p:sp>
    </p:spTree>
    <p:extLst>
      <p:ext uri="{BB962C8B-B14F-4D97-AF65-F5344CB8AC3E}">
        <p14:creationId xmlns:p14="http://schemas.microsoft.com/office/powerpoint/2010/main" val="39898612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155</TotalTime>
  <Words>1153</Words>
  <Application>Microsoft Office PowerPoint</Application>
  <PresentationFormat>Widescreen</PresentationFormat>
  <Paragraphs>121</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Century Gothic</vt:lpstr>
      <vt:lpstr>Verdana</vt:lpstr>
      <vt:lpstr>Wingdings 2</vt:lpstr>
      <vt:lpstr>Quotable</vt:lpstr>
      <vt:lpstr>Emotive and experiential factors of leaving the Christian faith and the Church</vt:lpstr>
      <vt:lpstr>Introduction</vt:lpstr>
      <vt:lpstr>Introduction</vt:lpstr>
      <vt:lpstr>Literatures Review</vt:lpstr>
      <vt:lpstr>Literature Review</vt:lpstr>
      <vt:lpstr>Literature Review</vt:lpstr>
      <vt:lpstr>Literature Review</vt:lpstr>
      <vt:lpstr>Method</vt:lpstr>
      <vt:lpstr>Open-ended question</vt:lpstr>
      <vt:lpstr>List of Discontent</vt:lpstr>
      <vt:lpstr>Relationships of concepts  (Co-occurrence)</vt:lpstr>
      <vt:lpstr>Misinterpret the Bible</vt:lpstr>
      <vt:lpstr>Judgmental </vt:lpstr>
      <vt:lpstr>Lack of love and compassion</vt:lpstr>
      <vt:lpstr>Narrow mindedness</vt:lpstr>
      <vt:lpstr>Text mining</vt:lpstr>
      <vt:lpstr>Sentiment analysis (SA)</vt:lpstr>
      <vt:lpstr>Negative expressions</vt:lpstr>
      <vt:lpstr>Future studies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Yu</dc:creator>
  <cp:lastModifiedBy>Chong Ho Yu</cp:lastModifiedBy>
  <cp:revision>34</cp:revision>
  <dcterms:created xsi:type="dcterms:W3CDTF">2016-11-08T21:58:30Z</dcterms:created>
  <dcterms:modified xsi:type="dcterms:W3CDTF">2016-11-14T09:02:18Z</dcterms:modified>
</cp:coreProperties>
</file>