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7" r:id="rId2"/>
    <p:sldMasterId id="2147483653" r:id="rId3"/>
  </p:sldMasterIdLst>
  <p:notesMasterIdLst>
    <p:notesMasterId r:id="rId5"/>
  </p:notesMasterIdLst>
  <p:handoutMasterIdLst>
    <p:handoutMasterId r:id="rId6"/>
  </p:handoutMasterIdLst>
  <p:sldIdLst>
    <p:sldId id="256" r:id="rId4"/>
  </p:sldIdLst>
  <p:sldSz cx="43891200" cy="32918400"/>
  <p:notesSz cx="6858000" cy="9144000"/>
  <p:defaultText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18">
          <p15:clr>
            <a:srgbClr val="A4A3A4"/>
          </p15:clr>
        </p15:guide>
        <p15:guide id="2" orient="horz" pos="288">
          <p15:clr>
            <a:srgbClr val="A4A3A4"/>
          </p15:clr>
        </p15:guide>
        <p15:guide id="3" orient="horz" pos="20160">
          <p15:clr>
            <a:srgbClr val="A4A3A4"/>
          </p15:clr>
        </p15:guide>
        <p15:guide id="4" orient="horz">
          <p15:clr>
            <a:srgbClr val="A4A3A4"/>
          </p15:clr>
        </p15:guide>
        <p15:guide id="5" pos="581">
          <p15:clr>
            <a:srgbClr val="A4A3A4"/>
          </p15:clr>
        </p15:guide>
        <p15:guide id="6" pos="2706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autoAdjust="0"/>
    <p:restoredTop sz="93271" autoAdjust="0"/>
  </p:normalViewPr>
  <p:slideViewPr>
    <p:cSldViewPr snapToGrid="0" snapToObjects="1" showGuides="1">
      <p:cViewPr>
        <p:scale>
          <a:sx n="52" d="100"/>
          <a:sy n="52" d="100"/>
        </p:scale>
        <p:origin x="-3648" y="-4560"/>
      </p:cViewPr>
      <p:guideLst>
        <p:guide orient="horz" pos="3318"/>
        <p:guide orient="horz" pos="288"/>
        <p:guide orient="horz" pos="20160"/>
        <p:guide orient="horz"/>
        <p:guide pos="581"/>
        <p:guide pos="27069"/>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snapToObjects="1" showGuides="1">
      <p:cViewPr varScale="1">
        <p:scale>
          <a:sx n="79" d="100"/>
          <a:sy n="79" d="100"/>
        </p:scale>
        <p:origin x="-3768"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notesMaster" Target="notesMasters/notesMaster1.xml"/><Relationship Id="rId6" Type="http://schemas.openxmlformats.org/officeDocument/2006/relationships/handoutMaster" Target="handoutMasters/handoutMaster1.xml"/><Relationship Id="rId7" Type="http://schemas.openxmlformats.org/officeDocument/2006/relationships/commentAuthors" Target="commentAuthors.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4" Type="http://schemas.openxmlformats.org/officeDocument/2006/relationships/image" Target="../media/image4.wmf"/><Relationship Id="rId1" Type="http://schemas.openxmlformats.org/officeDocument/2006/relationships/image" Target="../media/image1.wmf"/><Relationship Id="rId2"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wmf"/><Relationship Id="rId4" Type="http://schemas.openxmlformats.org/officeDocument/2006/relationships/image" Target="../media/image2.wmf"/><Relationship Id="rId1" Type="http://schemas.openxmlformats.org/officeDocument/2006/relationships/image" Target="../media/image3.wmf"/><Relationship Id="rId2"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wmf"/><Relationship Id="rId4" Type="http://schemas.openxmlformats.org/officeDocument/2006/relationships/image" Target="../media/image2.wmf"/><Relationship Id="rId1" Type="http://schemas.openxmlformats.org/officeDocument/2006/relationships/image" Target="../media/image3.wmf"/><Relationship Id="rId2"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emf"/><Relationship Id="rId2"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11/7/16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39740682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11/7/16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2414637987"/>
      </p:ext>
    </p:extLst>
  </p:cSld>
  <p:clrMap bg1="lt1" tx1="dk1" bg2="lt2" tx2="dk2" accent1="accent1" accent2="accent2" accent3="accent3" accent4="accent4" accent5="accent5" accent6="accent6" hlink="hlink" folHlink="folHlink"/>
  <p:notesStyle>
    <a:lvl1pPr marL="0" algn="l" defTabSz="4388900" rtl="0" eaLnBrk="1" latinLnBrk="0" hangingPunct="1">
      <a:defRPr sz="5800" kern="1200">
        <a:solidFill>
          <a:schemeClr val="tx1"/>
        </a:solidFill>
        <a:latin typeface="+mn-lt"/>
        <a:ea typeface="+mn-ea"/>
        <a:cs typeface="+mn-cs"/>
      </a:defRPr>
    </a:lvl1pPr>
    <a:lvl2pPr marL="2194451" algn="l" defTabSz="4388900" rtl="0" eaLnBrk="1" latinLnBrk="0" hangingPunct="1">
      <a:defRPr sz="5800" kern="1200">
        <a:solidFill>
          <a:schemeClr val="tx1"/>
        </a:solidFill>
        <a:latin typeface="+mn-lt"/>
        <a:ea typeface="+mn-ea"/>
        <a:cs typeface="+mn-cs"/>
      </a:defRPr>
    </a:lvl2pPr>
    <a:lvl3pPr marL="4388900" algn="l" defTabSz="4388900" rtl="0" eaLnBrk="1" latinLnBrk="0" hangingPunct="1">
      <a:defRPr sz="5800" kern="1200">
        <a:solidFill>
          <a:schemeClr val="tx1"/>
        </a:solidFill>
        <a:latin typeface="+mn-lt"/>
        <a:ea typeface="+mn-ea"/>
        <a:cs typeface="+mn-cs"/>
      </a:defRPr>
    </a:lvl3pPr>
    <a:lvl4pPr marL="6583351" algn="l" defTabSz="4388900" rtl="0" eaLnBrk="1" latinLnBrk="0" hangingPunct="1">
      <a:defRPr sz="5800" kern="1200">
        <a:solidFill>
          <a:schemeClr val="tx1"/>
        </a:solidFill>
        <a:latin typeface="+mn-lt"/>
        <a:ea typeface="+mn-ea"/>
        <a:cs typeface="+mn-cs"/>
      </a:defRPr>
    </a:lvl4pPr>
    <a:lvl5pPr marL="8777801" algn="l" defTabSz="4388900" rtl="0" eaLnBrk="1" latinLnBrk="0" hangingPunct="1">
      <a:defRPr sz="5800" kern="1200">
        <a:solidFill>
          <a:schemeClr val="tx1"/>
        </a:solidFill>
        <a:latin typeface="+mn-lt"/>
        <a:ea typeface="+mn-ea"/>
        <a:cs typeface="+mn-cs"/>
      </a:defRPr>
    </a:lvl5pPr>
    <a:lvl6pPr marL="10972252" algn="l" defTabSz="4388900" rtl="0" eaLnBrk="1" latinLnBrk="0" hangingPunct="1">
      <a:defRPr sz="5800" kern="1200">
        <a:solidFill>
          <a:schemeClr val="tx1"/>
        </a:solidFill>
        <a:latin typeface="+mn-lt"/>
        <a:ea typeface="+mn-ea"/>
        <a:cs typeface="+mn-cs"/>
      </a:defRPr>
    </a:lvl6pPr>
    <a:lvl7pPr marL="13166703" algn="l" defTabSz="4388900" rtl="0" eaLnBrk="1" latinLnBrk="0" hangingPunct="1">
      <a:defRPr sz="5800" kern="1200">
        <a:solidFill>
          <a:schemeClr val="tx1"/>
        </a:solidFill>
        <a:latin typeface="+mn-lt"/>
        <a:ea typeface="+mn-ea"/>
        <a:cs typeface="+mn-cs"/>
      </a:defRPr>
    </a:lvl7pPr>
    <a:lvl8pPr marL="15361152" algn="l" defTabSz="4388900" rtl="0" eaLnBrk="1" latinLnBrk="0" hangingPunct="1">
      <a:defRPr sz="5800" kern="1200">
        <a:solidFill>
          <a:schemeClr val="tx1"/>
        </a:solidFill>
        <a:latin typeface="+mn-lt"/>
        <a:ea typeface="+mn-ea"/>
        <a:cs typeface="+mn-cs"/>
      </a:defRPr>
    </a:lvl8pPr>
    <a:lvl9pPr marL="17555603" algn="l" defTabSz="4388900" rtl="0" eaLnBrk="1" latinLnBrk="0" hangingPunct="1">
      <a:defRPr sz="5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2410307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904188" y="6378481"/>
            <a:ext cx="10056813"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6" name="Text Placeholder 5"/>
          <p:cNvSpPr>
            <a:spLocks noGrp="1"/>
          </p:cNvSpPr>
          <p:nvPr>
            <p:ph type="body" sz="quarter" idx="11" hasCustomPrompt="1"/>
          </p:nvPr>
        </p:nvSpPr>
        <p:spPr>
          <a:xfrm>
            <a:off x="922341" y="5548749"/>
            <a:ext cx="10048875" cy="754045"/>
          </a:xfrm>
          <a:prstGeom prst="rect">
            <a:avLst/>
          </a:prstGeom>
          <a:noFill/>
        </p:spPr>
        <p:txBody>
          <a:bodyPr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edit) INTRODUCTION or ABSTRACT</a:t>
            </a:r>
            <a:endParaRPr lang="en-US" dirty="0"/>
          </a:p>
        </p:txBody>
      </p:sp>
      <p:sp>
        <p:nvSpPr>
          <p:cNvPr id="20" name="Text Placeholder 5"/>
          <p:cNvSpPr>
            <a:spLocks noGrp="1"/>
          </p:cNvSpPr>
          <p:nvPr>
            <p:ph type="body" sz="quarter" idx="20" hasCustomPrompt="1"/>
          </p:nvPr>
        </p:nvSpPr>
        <p:spPr>
          <a:xfrm>
            <a:off x="922339" y="14212513"/>
            <a:ext cx="10050462"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edit)  OBJECTIVES</a:t>
            </a:r>
            <a:endParaRPr lang="en-US" dirty="0"/>
          </a:p>
        </p:txBody>
      </p:sp>
      <p:sp>
        <p:nvSpPr>
          <p:cNvPr id="21" name="Text Placeholder 3"/>
          <p:cNvSpPr>
            <a:spLocks noGrp="1"/>
          </p:cNvSpPr>
          <p:nvPr>
            <p:ph type="body" sz="quarter" idx="21" hasCustomPrompt="1"/>
          </p:nvPr>
        </p:nvSpPr>
        <p:spPr>
          <a:xfrm>
            <a:off x="11587165" y="6378481"/>
            <a:ext cx="10048874"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2" name="Text Placeholder 5"/>
          <p:cNvSpPr>
            <a:spLocks noGrp="1"/>
          </p:cNvSpPr>
          <p:nvPr>
            <p:ph type="body" sz="quarter" idx="22" hasCustomPrompt="1"/>
          </p:nvPr>
        </p:nvSpPr>
        <p:spPr>
          <a:xfrm>
            <a:off x="11587166" y="5548749"/>
            <a:ext cx="10048875" cy="754045"/>
          </a:xfrm>
          <a:prstGeom prst="rect">
            <a:avLst/>
          </a:prstGeom>
          <a:noFill/>
        </p:spPr>
        <p:txBody>
          <a:bodyPr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edit)  MATERIALS &amp; METHODS</a:t>
            </a:r>
            <a:endParaRPr lang="en-US" dirty="0"/>
          </a:p>
        </p:txBody>
      </p:sp>
      <p:sp>
        <p:nvSpPr>
          <p:cNvPr id="23" name="Text Placeholder 3"/>
          <p:cNvSpPr>
            <a:spLocks noGrp="1"/>
          </p:cNvSpPr>
          <p:nvPr>
            <p:ph type="body" sz="quarter" idx="23" hasCustomPrompt="1"/>
          </p:nvPr>
        </p:nvSpPr>
        <p:spPr>
          <a:xfrm>
            <a:off x="22258339" y="6378481"/>
            <a:ext cx="10048874"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4" name="Text Placeholder 5"/>
          <p:cNvSpPr>
            <a:spLocks noGrp="1"/>
          </p:cNvSpPr>
          <p:nvPr>
            <p:ph type="body" sz="quarter" idx="24" hasCustomPrompt="1"/>
          </p:nvPr>
        </p:nvSpPr>
        <p:spPr>
          <a:xfrm>
            <a:off x="22250400" y="5548749"/>
            <a:ext cx="10058400" cy="754045"/>
          </a:xfrm>
          <a:prstGeom prst="rect">
            <a:avLst/>
          </a:prstGeom>
          <a:noFill/>
        </p:spPr>
        <p:txBody>
          <a:bodyPr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edit)  RESULTS</a:t>
            </a:r>
            <a:endParaRPr lang="en-US" dirty="0"/>
          </a:p>
        </p:txBody>
      </p:sp>
      <p:sp>
        <p:nvSpPr>
          <p:cNvPr id="25" name="Text Placeholder 5"/>
          <p:cNvSpPr>
            <a:spLocks noGrp="1"/>
          </p:cNvSpPr>
          <p:nvPr>
            <p:ph type="body" sz="quarter" idx="25" hasCustomPrompt="1"/>
          </p:nvPr>
        </p:nvSpPr>
        <p:spPr>
          <a:xfrm>
            <a:off x="32914027" y="5548749"/>
            <a:ext cx="10047018"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edit)  CONCLUSIONS</a:t>
            </a:r>
            <a:endParaRPr lang="en-US" dirty="0"/>
          </a:p>
        </p:txBody>
      </p:sp>
      <p:sp>
        <p:nvSpPr>
          <p:cNvPr id="26" name="Text Placeholder 3"/>
          <p:cNvSpPr>
            <a:spLocks noGrp="1"/>
          </p:cNvSpPr>
          <p:nvPr>
            <p:ph type="body" sz="quarter" idx="26" hasCustomPrompt="1"/>
          </p:nvPr>
        </p:nvSpPr>
        <p:spPr>
          <a:xfrm>
            <a:off x="32914027" y="6378481"/>
            <a:ext cx="10047018"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7" name="Text Placeholder 5"/>
          <p:cNvSpPr>
            <a:spLocks noGrp="1"/>
          </p:cNvSpPr>
          <p:nvPr>
            <p:ph type="body" sz="quarter" idx="27" hasCustomPrompt="1"/>
          </p:nvPr>
        </p:nvSpPr>
        <p:spPr>
          <a:xfrm>
            <a:off x="32914027" y="14272738"/>
            <a:ext cx="10047018"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edit)  REFERENCES</a:t>
            </a:r>
            <a:endParaRPr lang="en-US" dirty="0"/>
          </a:p>
        </p:txBody>
      </p:sp>
      <p:sp>
        <p:nvSpPr>
          <p:cNvPr id="28" name="Text Placeholder 3"/>
          <p:cNvSpPr>
            <a:spLocks noGrp="1"/>
          </p:cNvSpPr>
          <p:nvPr>
            <p:ph type="body" sz="quarter" idx="28" hasCustomPrompt="1"/>
          </p:nvPr>
        </p:nvSpPr>
        <p:spPr>
          <a:xfrm>
            <a:off x="32914027" y="15011402"/>
            <a:ext cx="10052050"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9" name="Text Placeholder 5"/>
          <p:cNvSpPr>
            <a:spLocks noGrp="1"/>
          </p:cNvSpPr>
          <p:nvPr>
            <p:ph type="body" sz="quarter" idx="29" hasCustomPrompt="1"/>
          </p:nvPr>
        </p:nvSpPr>
        <p:spPr>
          <a:xfrm>
            <a:off x="32914027" y="25679401"/>
            <a:ext cx="10047018"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edit)  ACKNOWLEDGEMENTS or  CONTACT</a:t>
            </a:r>
            <a:endParaRPr lang="en-US" dirty="0"/>
          </a:p>
        </p:txBody>
      </p:sp>
      <p:sp>
        <p:nvSpPr>
          <p:cNvPr id="30" name="Text Placeholder 3"/>
          <p:cNvSpPr>
            <a:spLocks noGrp="1"/>
          </p:cNvSpPr>
          <p:nvPr>
            <p:ph type="body" sz="quarter" idx="30" hasCustomPrompt="1"/>
          </p:nvPr>
        </p:nvSpPr>
        <p:spPr>
          <a:xfrm>
            <a:off x="32914027" y="26433446"/>
            <a:ext cx="10052050"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60" name="Text Placeholder 3"/>
          <p:cNvSpPr>
            <a:spLocks noGrp="1"/>
          </p:cNvSpPr>
          <p:nvPr>
            <p:ph type="body" sz="quarter" idx="96" hasCustomPrompt="1"/>
          </p:nvPr>
        </p:nvSpPr>
        <p:spPr>
          <a:xfrm>
            <a:off x="904188" y="14951552"/>
            <a:ext cx="10056813"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77" name="Text Placeholder 76"/>
          <p:cNvSpPr>
            <a:spLocks noGrp="1"/>
          </p:cNvSpPr>
          <p:nvPr>
            <p:ph type="body" sz="quarter" idx="150" hasCustomPrompt="1"/>
          </p:nvPr>
        </p:nvSpPr>
        <p:spPr>
          <a:xfrm>
            <a:off x="5932593" y="3383947"/>
            <a:ext cx="31998968" cy="1280160"/>
          </a:xfrm>
          <a:prstGeom prst="rect">
            <a:avLst/>
          </a:prstGeom>
        </p:spPr>
        <p:txBody>
          <a:bodyPr>
            <a:normAutofit/>
          </a:bodyPr>
          <a:lstStyle>
            <a:lvl1pPr marL="0" indent="0" algn="ctr">
              <a:buFontTx/>
              <a:buNone/>
              <a:defRPr sz="6000">
                <a:solidFill>
                  <a:schemeClr val="accent5">
                    <a:lumMod val="50000"/>
                  </a:schemeClr>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affiliations</a:t>
            </a:r>
            <a:endParaRPr lang="en-US" dirty="0"/>
          </a:p>
        </p:txBody>
      </p:sp>
      <p:sp>
        <p:nvSpPr>
          <p:cNvPr id="78" name="Text Placeholder 76"/>
          <p:cNvSpPr>
            <a:spLocks noGrp="1"/>
          </p:cNvSpPr>
          <p:nvPr>
            <p:ph type="body" sz="quarter" idx="151" hasCustomPrompt="1"/>
          </p:nvPr>
        </p:nvSpPr>
        <p:spPr>
          <a:xfrm>
            <a:off x="5932593" y="2103787"/>
            <a:ext cx="31998968" cy="1280160"/>
          </a:xfrm>
          <a:prstGeom prst="rect">
            <a:avLst/>
          </a:prstGeom>
        </p:spPr>
        <p:txBody>
          <a:bodyPr anchor="t" anchorCtr="1">
            <a:normAutofit/>
          </a:bodyPr>
          <a:lstStyle>
            <a:lvl1pPr marL="0" indent="0" algn="ctr">
              <a:buFontTx/>
              <a:buNone/>
              <a:defRPr sz="8800">
                <a:solidFill>
                  <a:schemeClr val="accent5">
                    <a:lumMod val="50000"/>
                  </a:schemeClr>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authors</a:t>
            </a:r>
            <a:endParaRPr lang="en-US" dirty="0"/>
          </a:p>
        </p:txBody>
      </p:sp>
      <p:sp>
        <p:nvSpPr>
          <p:cNvPr id="79" name="Text Placeholder 76"/>
          <p:cNvSpPr>
            <a:spLocks noGrp="1"/>
          </p:cNvSpPr>
          <p:nvPr>
            <p:ph type="body" sz="quarter" idx="153" hasCustomPrompt="1"/>
          </p:nvPr>
        </p:nvSpPr>
        <p:spPr>
          <a:xfrm>
            <a:off x="5932593" y="465813"/>
            <a:ext cx="31998968" cy="1637973"/>
          </a:xfrm>
          <a:prstGeom prst="rect">
            <a:avLst/>
          </a:prstGeom>
        </p:spPr>
        <p:txBody>
          <a:bodyPr anchor="t" anchorCtr="1">
            <a:normAutofit/>
          </a:bodyPr>
          <a:lstStyle>
            <a:lvl1pPr marL="0" indent="0" algn="ctr">
              <a:buFontTx/>
              <a:buNone/>
              <a:defRPr sz="11500" b="1">
                <a:solidFill>
                  <a:schemeClr val="accent5">
                    <a:lumMod val="50000"/>
                  </a:schemeClr>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title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3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904186" y="6295353"/>
            <a:ext cx="13591277" cy="861752"/>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6" name="Text Placeholder 5"/>
          <p:cNvSpPr>
            <a:spLocks noGrp="1"/>
          </p:cNvSpPr>
          <p:nvPr>
            <p:ph type="body" sz="quarter" idx="11" hasCustomPrompt="1"/>
          </p:nvPr>
        </p:nvSpPr>
        <p:spPr>
          <a:xfrm>
            <a:off x="922338" y="5431995"/>
            <a:ext cx="13573126"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add) INTRODUCTION or ABSTRACT</a:t>
            </a:r>
            <a:endParaRPr lang="en-US" dirty="0"/>
          </a:p>
        </p:txBody>
      </p:sp>
      <p:sp>
        <p:nvSpPr>
          <p:cNvPr id="19" name="Text Placeholder 3"/>
          <p:cNvSpPr>
            <a:spLocks noGrp="1"/>
          </p:cNvSpPr>
          <p:nvPr>
            <p:ph type="body" sz="quarter" idx="19" hasCustomPrompt="1"/>
          </p:nvPr>
        </p:nvSpPr>
        <p:spPr>
          <a:xfrm>
            <a:off x="922338" y="18240478"/>
            <a:ext cx="13592864" cy="861752"/>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0" name="Text Placeholder 5"/>
          <p:cNvSpPr>
            <a:spLocks noGrp="1"/>
          </p:cNvSpPr>
          <p:nvPr>
            <p:ph type="body" sz="quarter" idx="20" hasCustomPrompt="1"/>
          </p:nvPr>
        </p:nvSpPr>
        <p:spPr>
          <a:xfrm>
            <a:off x="942080" y="17409229"/>
            <a:ext cx="13573125"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add)  OBJECTIVES</a:t>
            </a:r>
            <a:endParaRPr lang="en-US" dirty="0"/>
          </a:p>
        </p:txBody>
      </p:sp>
      <p:sp>
        <p:nvSpPr>
          <p:cNvPr id="21" name="Text Placeholder 3"/>
          <p:cNvSpPr>
            <a:spLocks noGrp="1"/>
          </p:cNvSpPr>
          <p:nvPr>
            <p:ph type="body" sz="quarter" idx="21" hasCustomPrompt="1"/>
          </p:nvPr>
        </p:nvSpPr>
        <p:spPr>
          <a:xfrm>
            <a:off x="15154276" y="21595083"/>
            <a:ext cx="13571534" cy="861752"/>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2" name="Text Placeholder 5"/>
          <p:cNvSpPr>
            <a:spLocks noGrp="1"/>
          </p:cNvSpPr>
          <p:nvPr>
            <p:ph type="body" sz="quarter" idx="22" hasCustomPrompt="1"/>
          </p:nvPr>
        </p:nvSpPr>
        <p:spPr>
          <a:xfrm>
            <a:off x="15154276" y="20739663"/>
            <a:ext cx="13571534"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add)  MATERIALS &amp; METHODS</a:t>
            </a:r>
            <a:endParaRPr lang="en-US" dirty="0"/>
          </a:p>
        </p:txBody>
      </p:sp>
      <p:sp>
        <p:nvSpPr>
          <p:cNvPr id="23" name="Text Placeholder 3"/>
          <p:cNvSpPr>
            <a:spLocks noGrp="1"/>
          </p:cNvSpPr>
          <p:nvPr>
            <p:ph type="body" sz="quarter" idx="23" hasCustomPrompt="1"/>
          </p:nvPr>
        </p:nvSpPr>
        <p:spPr>
          <a:xfrm>
            <a:off x="15162215" y="6295353"/>
            <a:ext cx="13571534" cy="861752"/>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4" name="Text Placeholder 5"/>
          <p:cNvSpPr>
            <a:spLocks noGrp="1"/>
          </p:cNvSpPr>
          <p:nvPr>
            <p:ph type="body" sz="quarter" idx="24" hasCustomPrompt="1"/>
          </p:nvPr>
        </p:nvSpPr>
        <p:spPr>
          <a:xfrm>
            <a:off x="15154277" y="5431995"/>
            <a:ext cx="13579475"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add)  RESULTS</a:t>
            </a:r>
            <a:endParaRPr lang="en-US" dirty="0"/>
          </a:p>
        </p:txBody>
      </p:sp>
      <p:sp>
        <p:nvSpPr>
          <p:cNvPr id="25" name="Text Placeholder 5"/>
          <p:cNvSpPr>
            <a:spLocks noGrp="1"/>
          </p:cNvSpPr>
          <p:nvPr>
            <p:ph type="body" sz="quarter" idx="25" hasCustomPrompt="1"/>
          </p:nvPr>
        </p:nvSpPr>
        <p:spPr>
          <a:xfrm>
            <a:off x="29395741" y="5431995"/>
            <a:ext cx="13576029"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add)  CONCLUSIONS</a:t>
            </a:r>
            <a:endParaRPr lang="en-US" dirty="0"/>
          </a:p>
        </p:txBody>
      </p:sp>
      <p:sp>
        <p:nvSpPr>
          <p:cNvPr id="26" name="Text Placeholder 3"/>
          <p:cNvSpPr>
            <a:spLocks noGrp="1"/>
          </p:cNvSpPr>
          <p:nvPr>
            <p:ph type="body" sz="quarter" idx="26" hasCustomPrompt="1"/>
          </p:nvPr>
        </p:nvSpPr>
        <p:spPr>
          <a:xfrm>
            <a:off x="29395741" y="6295353"/>
            <a:ext cx="13576029" cy="861752"/>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7" name="Text Placeholder 5"/>
          <p:cNvSpPr>
            <a:spLocks noGrp="1"/>
          </p:cNvSpPr>
          <p:nvPr>
            <p:ph type="body" sz="quarter" idx="27" hasCustomPrompt="1"/>
          </p:nvPr>
        </p:nvSpPr>
        <p:spPr>
          <a:xfrm>
            <a:off x="29395741" y="17377122"/>
            <a:ext cx="13576029" cy="754045"/>
          </a:xfrm>
          <a:prstGeom prst="rect">
            <a:avLst/>
          </a:prstGeom>
          <a:noFill/>
        </p:spPr>
        <p:txBody>
          <a:bodyPr wrap="square" lIns="91436" tIns="91436" rIns="91436" bIns="91436" anchor="ctr" anchorCtr="0">
            <a:spAutoFit/>
          </a:bodyPr>
          <a:lstStyle>
            <a:lvl1pPr marL="0" indent="0" algn="ctr">
              <a:buNone/>
              <a:tabLst/>
              <a:defRPr sz="3700" b="1" u="sng" baseline="0">
                <a:solidFill>
                  <a:schemeClr val="accent5">
                    <a:lumMod val="50000"/>
                  </a:schemeClr>
                </a:solidFill>
              </a:defRPr>
            </a:lvl1pPr>
          </a:lstStyle>
          <a:p>
            <a:pPr lvl="0"/>
            <a:r>
              <a:rPr lang="en-US" dirty="0" smtClean="0"/>
              <a:t>(click to add)  REFERENCES</a:t>
            </a:r>
            <a:endParaRPr lang="en-US" dirty="0"/>
          </a:p>
        </p:txBody>
      </p:sp>
      <p:sp>
        <p:nvSpPr>
          <p:cNvPr id="28" name="Text Placeholder 3"/>
          <p:cNvSpPr>
            <a:spLocks noGrp="1"/>
          </p:cNvSpPr>
          <p:nvPr>
            <p:ph type="body" sz="quarter" idx="28" hasCustomPrompt="1"/>
          </p:nvPr>
        </p:nvSpPr>
        <p:spPr>
          <a:xfrm>
            <a:off x="29390710" y="18157350"/>
            <a:ext cx="13581061" cy="861752"/>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9" name="Text Placeholder 5"/>
          <p:cNvSpPr>
            <a:spLocks noGrp="1"/>
          </p:cNvSpPr>
          <p:nvPr>
            <p:ph type="body" sz="quarter" idx="29" hasCustomPrompt="1"/>
          </p:nvPr>
        </p:nvSpPr>
        <p:spPr>
          <a:xfrm>
            <a:off x="29395741" y="25845657"/>
            <a:ext cx="13576029"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add)  ACKNOWLEDGEMENTS  or  CONTACT</a:t>
            </a:r>
            <a:endParaRPr lang="en-US" dirty="0"/>
          </a:p>
        </p:txBody>
      </p:sp>
      <p:sp>
        <p:nvSpPr>
          <p:cNvPr id="30" name="Text Placeholder 3"/>
          <p:cNvSpPr>
            <a:spLocks noGrp="1"/>
          </p:cNvSpPr>
          <p:nvPr>
            <p:ph type="body" sz="quarter" idx="30" hasCustomPrompt="1"/>
          </p:nvPr>
        </p:nvSpPr>
        <p:spPr>
          <a:xfrm>
            <a:off x="29395742" y="26625887"/>
            <a:ext cx="13581061" cy="861752"/>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64" name="Text Placeholder 76"/>
          <p:cNvSpPr>
            <a:spLocks noGrp="1"/>
          </p:cNvSpPr>
          <p:nvPr>
            <p:ph type="body" sz="quarter" idx="150" hasCustomPrompt="1"/>
          </p:nvPr>
        </p:nvSpPr>
        <p:spPr>
          <a:xfrm>
            <a:off x="5932593" y="3383947"/>
            <a:ext cx="31998968" cy="1280160"/>
          </a:xfrm>
          <a:prstGeom prst="rect">
            <a:avLst/>
          </a:prstGeom>
        </p:spPr>
        <p:txBody>
          <a:bodyPr>
            <a:normAutofit/>
          </a:bodyPr>
          <a:lstStyle>
            <a:lvl1pPr marL="0" indent="0" algn="ctr">
              <a:buFontTx/>
              <a:buNone/>
              <a:defRPr sz="6000">
                <a:solidFill>
                  <a:schemeClr val="accent5">
                    <a:lumMod val="50000"/>
                  </a:schemeClr>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affiliations</a:t>
            </a:r>
            <a:endParaRPr lang="en-US" dirty="0"/>
          </a:p>
        </p:txBody>
      </p:sp>
      <p:sp>
        <p:nvSpPr>
          <p:cNvPr id="65" name="Text Placeholder 76"/>
          <p:cNvSpPr>
            <a:spLocks noGrp="1"/>
          </p:cNvSpPr>
          <p:nvPr>
            <p:ph type="body" sz="quarter" idx="151" hasCustomPrompt="1"/>
          </p:nvPr>
        </p:nvSpPr>
        <p:spPr>
          <a:xfrm>
            <a:off x="5932593" y="2103787"/>
            <a:ext cx="31998968" cy="1280160"/>
          </a:xfrm>
          <a:prstGeom prst="rect">
            <a:avLst/>
          </a:prstGeom>
        </p:spPr>
        <p:txBody>
          <a:bodyPr anchor="t" anchorCtr="1">
            <a:normAutofit/>
          </a:bodyPr>
          <a:lstStyle>
            <a:lvl1pPr marL="0" indent="0" algn="ctr">
              <a:buFontTx/>
              <a:buNone/>
              <a:defRPr sz="8800">
                <a:solidFill>
                  <a:schemeClr val="accent5">
                    <a:lumMod val="50000"/>
                  </a:schemeClr>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authors</a:t>
            </a:r>
            <a:endParaRPr lang="en-US" dirty="0"/>
          </a:p>
        </p:txBody>
      </p:sp>
      <p:sp>
        <p:nvSpPr>
          <p:cNvPr id="66" name="Text Placeholder 76"/>
          <p:cNvSpPr>
            <a:spLocks noGrp="1"/>
          </p:cNvSpPr>
          <p:nvPr>
            <p:ph type="body" sz="quarter" idx="153" hasCustomPrompt="1"/>
          </p:nvPr>
        </p:nvSpPr>
        <p:spPr>
          <a:xfrm>
            <a:off x="5932593" y="465813"/>
            <a:ext cx="31998968" cy="1637973"/>
          </a:xfrm>
          <a:prstGeom prst="rect">
            <a:avLst/>
          </a:prstGeom>
        </p:spPr>
        <p:txBody>
          <a:bodyPr anchor="t" anchorCtr="1">
            <a:normAutofit/>
          </a:bodyPr>
          <a:lstStyle>
            <a:lvl1pPr marL="0" indent="0" algn="ctr">
              <a:buFontTx/>
              <a:buNone/>
              <a:defRPr sz="11500" b="1">
                <a:solidFill>
                  <a:schemeClr val="accent5">
                    <a:lumMod val="50000"/>
                  </a:schemeClr>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title</a:t>
            </a:r>
            <a:endParaRPr lang="en-US" dirty="0"/>
          </a:p>
        </p:txBody>
      </p:sp>
      <p:sp>
        <p:nvSpPr>
          <p:cNvPr id="31" name="TextBox 30"/>
          <p:cNvSpPr txBox="1"/>
          <p:nvPr userDrawn="1"/>
        </p:nvSpPr>
        <p:spPr>
          <a:xfrm>
            <a:off x="14272591" y="9899374"/>
            <a:ext cx="4134679" cy="477054"/>
          </a:xfrm>
          <a:prstGeom prst="rect">
            <a:avLst/>
          </a:prstGeom>
          <a:noFill/>
        </p:spPr>
        <p:txBody>
          <a:bodyPr wrap="square" rtlCol="0">
            <a:spAutoFit/>
          </a:bodyPr>
          <a:lstStyle/>
          <a:p>
            <a:endParaRPr lang="en-US" sz="2500" dirty="0">
              <a:solidFill>
                <a:schemeClr val="accent5">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ide center colum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904188" y="6212225"/>
            <a:ext cx="10056813"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6" name="Text Placeholder 5"/>
          <p:cNvSpPr>
            <a:spLocks noGrp="1"/>
          </p:cNvSpPr>
          <p:nvPr>
            <p:ph type="body" sz="quarter" idx="11" hasCustomPrompt="1"/>
          </p:nvPr>
        </p:nvSpPr>
        <p:spPr>
          <a:xfrm>
            <a:off x="922341" y="5348867"/>
            <a:ext cx="10048875" cy="754045"/>
          </a:xfrm>
          <a:prstGeom prst="rect">
            <a:avLst/>
          </a:prstGeom>
          <a:noFill/>
        </p:spPr>
        <p:txBody>
          <a:bodyPr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add) INTRODUCTION or ABSTRACT</a:t>
            </a:r>
            <a:endParaRPr lang="en-US" dirty="0"/>
          </a:p>
        </p:txBody>
      </p:sp>
      <p:sp>
        <p:nvSpPr>
          <p:cNvPr id="19" name="Text Placeholder 3"/>
          <p:cNvSpPr>
            <a:spLocks noGrp="1"/>
          </p:cNvSpPr>
          <p:nvPr>
            <p:ph type="body" sz="quarter" idx="19" hasCustomPrompt="1"/>
          </p:nvPr>
        </p:nvSpPr>
        <p:spPr>
          <a:xfrm>
            <a:off x="902598" y="15043762"/>
            <a:ext cx="10058400"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20" name="Text Placeholder 5"/>
          <p:cNvSpPr>
            <a:spLocks noGrp="1"/>
          </p:cNvSpPr>
          <p:nvPr>
            <p:ph type="body" sz="quarter" idx="20" hasCustomPrompt="1"/>
          </p:nvPr>
        </p:nvSpPr>
        <p:spPr>
          <a:xfrm>
            <a:off x="922339" y="14212513"/>
            <a:ext cx="10050462"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add)  OBJECTIVES</a:t>
            </a:r>
            <a:endParaRPr lang="en-US" dirty="0"/>
          </a:p>
        </p:txBody>
      </p:sp>
      <p:sp>
        <p:nvSpPr>
          <p:cNvPr id="21" name="Text Placeholder 3"/>
          <p:cNvSpPr>
            <a:spLocks noGrp="1"/>
          </p:cNvSpPr>
          <p:nvPr>
            <p:ph type="body" sz="quarter" idx="21" hasCustomPrompt="1"/>
          </p:nvPr>
        </p:nvSpPr>
        <p:spPr>
          <a:xfrm>
            <a:off x="11587163" y="6204287"/>
            <a:ext cx="20720048"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22" name="Text Placeholder 5"/>
          <p:cNvSpPr>
            <a:spLocks noGrp="1"/>
          </p:cNvSpPr>
          <p:nvPr>
            <p:ph type="body" sz="quarter" idx="22" hasCustomPrompt="1"/>
          </p:nvPr>
        </p:nvSpPr>
        <p:spPr>
          <a:xfrm>
            <a:off x="11587164" y="5348867"/>
            <a:ext cx="20720050"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(header)  MATERIALS &amp; METHODS</a:t>
            </a:r>
            <a:endParaRPr lang="en-US" dirty="0"/>
          </a:p>
        </p:txBody>
      </p:sp>
      <p:sp>
        <p:nvSpPr>
          <p:cNvPr id="23" name="Text Placeholder 3"/>
          <p:cNvSpPr>
            <a:spLocks noGrp="1"/>
          </p:cNvSpPr>
          <p:nvPr>
            <p:ph type="body" sz="quarter" idx="23" hasCustomPrompt="1"/>
          </p:nvPr>
        </p:nvSpPr>
        <p:spPr>
          <a:xfrm>
            <a:off x="11587164" y="21896538"/>
            <a:ext cx="20720050"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24" name="Text Placeholder 5"/>
          <p:cNvSpPr>
            <a:spLocks noGrp="1"/>
          </p:cNvSpPr>
          <p:nvPr>
            <p:ph type="body" sz="quarter" idx="24" hasCustomPrompt="1"/>
          </p:nvPr>
        </p:nvSpPr>
        <p:spPr>
          <a:xfrm>
            <a:off x="11587162" y="21074746"/>
            <a:ext cx="20720050"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add)  RESULTS</a:t>
            </a:r>
            <a:endParaRPr lang="en-US" dirty="0"/>
          </a:p>
        </p:txBody>
      </p:sp>
      <p:sp>
        <p:nvSpPr>
          <p:cNvPr id="25" name="Text Placeholder 5"/>
          <p:cNvSpPr>
            <a:spLocks noGrp="1"/>
          </p:cNvSpPr>
          <p:nvPr>
            <p:ph type="body" sz="quarter" idx="25" hasCustomPrompt="1"/>
          </p:nvPr>
        </p:nvSpPr>
        <p:spPr>
          <a:xfrm>
            <a:off x="32905536" y="5348867"/>
            <a:ext cx="10047018"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add) CONCLUSIONS</a:t>
            </a:r>
            <a:endParaRPr lang="en-US" dirty="0"/>
          </a:p>
        </p:txBody>
      </p:sp>
      <p:sp>
        <p:nvSpPr>
          <p:cNvPr id="26" name="Text Placeholder 3"/>
          <p:cNvSpPr>
            <a:spLocks noGrp="1"/>
          </p:cNvSpPr>
          <p:nvPr>
            <p:ph type="body" sz="quarter" idx="26" hasCustomPrompt="1"/>
          </p:nvPr>
        </p:nvSpPr>
        <p:spPr>
          <a:xfrm>
            <a:off x="32905536" y="6212225"/>
            <a:ext cx="10047018"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27" name="Text Placeholder 5"/>
          <p:cNvSpPr>
            <a:spLocks noGrp="1"/>
          </p:cNvSpPr>
          <p:nvPr>
            <p:ph type="body" sz="quarter" idx="27" hasCustomPrompt="1"/>
          </p:nvPr>
        </p:nvSpPr>
        <p:spPr>
          <a:xfrm>
            <a:off x="32905536" y="14272738"/>
            <a:ext cx="10047018"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add) REFERENCES</a:t>
            </a:r>
            <a:endParaRPr lang="en-US" dirty="0"/>
          </a:p>
        </p:txBody>
      </p:sp>
      <p:sp>
        <p:nvSpPr>
          <p:cNvPr id="28" name="Text Placeholder 3"/>
          <p:cNvSpPr>
            <a:spLocks noGrp="1"/>
          </p:cNvSpPr>
          <p:nvPr>
            <p:ph type="body" sz="quarter" idx="28" hasCustomPrompt="1"/>
          </p:nvPr>
        </p:nvSpPr>
        <p:spPr>
          <a:xfrm>
            <a:off x="32905536" y="15011402"/>
            <a:ext cx="10052050"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29" name="Text Placeholder 5"/>
          <p:cNvSpPr>
            <a:spLocks noGrp="1"/>
          </p:cNvSpPr>
          <p:nvPr>
            <p:ph type="body" sz="quarter" idx="29" hasCustomPrompt="1"/>
          </p:nvPr>
        </p:nvSpPr>
        <p:spPr>
          <a:xfrm>
            <a:off x="32905536" y="25669876"/>
            <a:ext cx="10047018"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add)  ACKNOWLEDGEMENTS or CONTACT</a:t>
            </a:r>
            <a:endParaRPr lang="en-US" dirty="0"/>
          </a:p>
        </p:txBody>
      </p:sp>
      <p:sp>
        <p:nvSpPr>
          <p:cNvPr id="30" name="Text Placeholder 3"/>
          <p:cNvSpPr>
            <a:spLocks noGrp="1"/>
          </p:cNvSpPr>
          <p:nvPr>
            <p:ph type="body" sz="quarter" idx="30" hasCustomPrompt="1"/>
          </p:nvPr>
        </p:nvSpPr>
        <p:spPr>
          <a:xfrm>
            <a:off x="32905536" y="26436774"/>
            <a:ext cx="10052050"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64" name="Text Placeholder 76"/>
          <p:cNvSpPr>
            <a:spLocks noGrp="1"/>
          </p:cNvSpPr>
          <p:nvPr>
            <p:ph type="body" sz="quarter" idx="150" hasCustomPrompt="1"/>
          </p:nvPr>
        </p:nvSpPr>
        <p:spPr>
          <a:xfrm>
            <a:off x="5932593" y="3383947"/>
            <a:ext cx="31998968" cy="1280160"/>
          </a:xfrm>
          <a:prstGeom prst="rect">
            <a:avLst/>
          </a:prstGeom>
        </p:spPr>
        <p:txBody>
          <a:bodyPr>
            <a:normAutofit/>
          </a:bodyPr>
          <a:lstStyle>
            <a:lvl1pPr marL="0" indent="0" algn="ctr">
              <a:buFontTx/>
              <a:buNone/>
              <a:defRPr sz="6000">
                <a:solidFill>
                  <a:schemeClr val="accent5">
                    <a:lumMod val="50000"/>
                  </a:schemeClr>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affiliations</a:t>
            </a:r>
            <a:endParaRPr lang="en-US" dirty="0"/>
          </a:p>
        </p:txBody>
      </p:sp>
      <p:sp>
        <p:nvSpPr>
          <p:cNvPr id="65" name="Text Placeholder 76"/>
          <p:cNvSpPr>
            <a:spLocks noGrp="1"/>
          </p:cNvSpPr>
          <p:nvPr>
            <p:ph type="body" sz="quarter" idx="151" hasCustomPrompt="1"/>
          </p:nvPr>
        </p:nvSpPr>
        <p:spPr>
          <a:xfrm>
            <a:off x="5932593" y="2103787"/>
            <a:ext cx="31998968" cy="1280160"/>
          </a:xfrm>
          <a:prstGeom prst="rect">
            <a:avLst/>
          </a:prstGeom>
        </p:spPr>
        <p:txBody>
          <a:bodyPr anchor="t" anchorCtr="1">
            <a:normAutofit/>
          </a:bodyPr>
          <a:lstStyle>
            <a:lvl1pPr marL="0" indent="0" algn="ctr">
              <a:buFontTx/>
              <a:buNone/>
              <a:defRPr sz="8800">
                <a:solidFill>
                  <a:schemeClr val="accent5">
                    <a:lumMod val="50000"/>
                  </a:schemeClr>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authors</a:t>
            </a:r>
            <a:endParaRPr lang="en-US" dirty="0"/>
          </a:p>
        </p:txBody>
      </p:sp>
      <p:sp>
        <p:nvSpPr>
          <p:cNvPr id="66" name="Text Placeholder 76"/>
          <p:cNvSpPr>
            <a:spLocks noGrp="1"/>
          </p:cNvSpPr>
          <p:nvPr>
            <p:ph type="body" sz="quarter" idx="153" hasCustomPrompt="1"/>
          </p:nvPr>
        </p:nvSpPr>
        <p:spPr>
          <a:xfrm>
            <a:off x="5932593" y="465813"/>
            <a:ext cx="31998968" cy="1637973"/>
          </a:xfrm>
          <a:prstGeom prst="rect">
            <a:avLst/>
          </a:prstGeom>
        </p:spPr>
        <p:txBody>
          <a:bodyPr anchor="t" anchorCtr="1">
            <a:normAutofit/>
          </a:bodyPr>
          <a:lstStyle>
            <a:lvl1pPr marL="0" indent="0" algn="ctr">
              <a:buFontTx/>
              <a:buNone/>
              <a:defRPr sz="11500" b="1">
                <a:solidFill>
                  <a:schemeClr val="accent5">
                    <a:lumMod val="50000"/>
                  </a:schemeClr>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title</a:t>
            </a:r>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image" Target="../media/image2.wmf"/><Relationship Id="rId12" Type="http://schemas.openxmlformats.org/officeDocument/2006/relationships/oleObject" Target="../embeddings/oleObject3.bin"/><Relationship Id="rId13" Type="http://schemas.openxmlformats.org/officeDocument/2006/relationships/image" Target="../media/image3.wmf"/><Relationship Id="rId14" Type="http://schemas.openxmlformats.org/officeDocument/2006/relationships/image" Target="../media/image9.png"/><Relationship Id="rId15" Type="http://schemas.openxmlformats.org/officeDocument/2006/relationships/oleObject" Target="../embeddings/oleObject4.bin"/><Relationship Id="rId16" Type="http://schemas.openxmlformats.org/officeDocument/2006/relationships/image" Target="../media/image4.wmf"/><Relationship Id="rId17" Type="http://schemas.openxmlformats.org/officeDocument/2006/relationships/hyperlink" Target="http://www.facebook.com/pages/PosterPresentationscom/217914411419?v=app_4949752878&amp;ref=ts" TargetMode="External"/><Relationship Id="rId18" Type="http://schemas.openxmlformats.org/officeDocument/2006/relationships/image" Target="../media/image10.jpeg"/><Relationship Id="rId1" Type="http://schemas.openxmlformats.org/officeDocument/2006/relationships/slideLayout" Target="../slideLayouts/slideLayout1.xml"/><Relationship Id="rId2" Type="http://schemas.openxmlformats.org/officeDocument/2006/relationships/theme" Target="../theme/theme1.xml"/><Relationship Id="rId3" Type="http://schemas.openxmlformats.org/officeDocument/2006/relationships/vmlDrawing" Target="../drawings/vmlDrawing1.vml"/><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oleObject" Target="../embeddings/oleObject1.bin"/><Relationship Id="rId9" Type="http://schemas.openxmlformats.org/officeDocument/2006/relationships/image" Target="../media/image1.wmf"/><Relationship Id="rId10" Type="http://schemas.openxmlformats.org/officeDocument/2006/relationships/oleObject" Target="../embeddings/oleObject2.bin"/></Relationships>
</file>

<file path=ppt/slideMasters/_rels/slideMaster2.xml.rels><?xml version="1.0" encoding="UTF-8" standalone="yes"?>
<Relationships xmlns="http://schemas.openxmlformats.org/package/2006/relationships"><Relationship Id="rId11" Type="http://schemas.openxmlformats.org/officeDocument/2006/relationships/image" Target="../media/image5.png"/><Relationship Id="rId12" Type="http://schemas.openxmlformats.org/officeDocument/2006/relationships/image" Target="../media/image6.png"/><Relationship Id="rId13" Type="http://schemas.openxmlformats.org/officeDocument/2006/relationships/image" Target="../media/image7.png"/><Relationship Id="rId14" Type="http://schemas.openxmlformats.org/officeDocument/2006/relationships/image" Target="../media/image8.png"/><Relationship Id="rId15" Type="http://schemas.openxmlformats.org/officeDocument/2006/relationships/oleObject" Target="../embeddings/oleObject7.bin"/><Relationship Id="rId16" Type="http://schemas.openxmlformats.org/officeDocument/2006/relationships/image" Target="../media/image1.wmf"/><Relationship Id="rId17" Type="http://schemas.openxmlformats.org/officeDocument/2006/relationships/oleObject" Target="../embeddings/oleObject8.bin"/><Relationship Id="rId18" Type="http://schemas.openxmlformats.org/officeDocument/2006/relationships/image" Target="../media/image2.wmf"/><Relationship Id="rId1" Type="http://schemas.openxmlformats.org/officeDocument/2006/relationships/slideLayout" Target="../slideLayouts/slideLayout2.xml"/><Relationship Id="rId2" Type="http://schemas.openxmlformats.org/officeDocument/2006/relationships/theme" Target="../theme/theme2.xml"/><Relationship Id="rId3" Type="http://schemas.openxmlformats.org/officeDocument/2006/relationships/vmlDrawing" Target="../drawings/vmlDrawing2.vml"/><Relationship Id="rId4" Type="http://schemas.openxmlformats.org/officeDocument/2006/relationships/oleObject" Target="../embeddings/oleObject5.bin"/><Relationship Id="rId5" Type="http://schemas.openxmlformats.org/officeDocument/2006/relationships/image" Target="../media/image3.wmf"/><Relationship Id="rId6" Type="http://schemas.openxmlformats.org/officeDocument/2006/relationships/image" Target="../media/image9.png"/><Relationship Id="rId7" Type="http://schemas.openxmlformats.org/officeDocument/2006/relationships/oleObject" Target="../embeddings/oleObject6.bin"/><Relationship Id="rId8" Type="http://schemas.openxmlformats.org/officeDocument/2006/relationships/image" Target="../media/image4.wmf"/><Relationship Id="rId9" Type="http://schemas.openxmlformats.org/officeDocument/2006/relationships/hyperlink" Target="http://www.facebook.com/pages/PosterPresentationscom/217914411419?v=app_4949752878&amp;ref=ts" TargetMode="External"/><Relationship Id="rId10" Type="http://schemas.openxmlformats.org/officeDocument/2006/relationships/image" Target="../media/image10.jpeg"/></Relationships>
</file>

<file path=ppt/slideMasters/_rels/slideMaster3.xml.rels><?xml version="1.0" encoding="UTF-8" standalone="yes"?>
<Relationships xmlns="http://schemas.openxmlformats.org/package/2006/relationships"><Relationship Id="rId11" Type="http://schemas.openxmlformats.org/officeDocument/2006/relationships/image" Target="../media/image5.png"/><Relationship Id="rId12" Type="http://schemas.openxmlformats.org/officeDocument/2006/relationships/image" Target="../media/image6.png"/><Relationship Id="rId13" Type="http://schemas.openxmlformats.org/officeDocument/2006/relationships/image" Target="../media/image7.png"/><Relationship Id="rId14" Type="http://schemas.openxmlformats.org/officeDocument/2006/relationships/image" Target="../media/image8.png"/><Relationship Id="rId15" Type="http://schemas.openxmlformats.org/officeDocument/2006/relationships/oleObject" Target="../embeddings/oleObject11.bin"/><Relationship Id="rId16" Type="http://schemas.openxmlformats.org/officeDocument/2006/relationships/image" Target="../media/image1.wmf"/><Relationship Id="rId17" Type="http://schemas.openxmlformats.org/officeDocument/2006/relationships/oleObject" Target="../embeddings/oleObject12.bin"/><Relationship Id="rId18" Type="http://schemas.openxmlformats.org/officeDocument/2006/relationships/image" Target="../media/image2.wmf"/><Relationship Id="rId1" Type="http://schemas.openxmlformats.org/officeDocument/2006/relationships/slideLayout" Target="../slideLayouts/slideLayout3.xml"/><Relationship Id="rId2" Type="http://schemas.openxmlformats.org/officeDocument/2006/relationships/theme" Target="../theme/theme3.xml"/><Relationship Id="rId3" Type="http://schemas.openxmlformats.org/officeDocument/2006/relationships/vmlDrawing" Target="../drawings/vmlDrawing3.vml"/><Relationship Id="rId4" Type="http://schemas.openxmlformats.org/officeDocument/2006/relationships/oleObject" Target="../embeddings/oleObject9.bin"/><Relationship Id="rId5" Type="http://schemas.openxmlformats.org/officeDocument/2006/relationships/image" Target="../media/image3.wmf"/><Relationship Id="rId6" Type="http://schemas.openxmlformats.org/officeDocument/2006/relationships/image" Target="../media/image9.png"/><Relationship Id="rId7" Type="http://schemas.openxmlformats.org/officeDocument/2006/relationships/oleObject" Target="../embeddings/oleObject10.bin"/><Relationship Id="rId8" Type="http://schemas.openxmlformats.org/officeDocument/2006/relationships/image" Target="../media/image4.wmf"/><Relationship Id="rId9" Type="http://schemas.openxmlformats.org/officeDocument/2006/relationships/hyperlink" Target="http://www.facebook.com/pages/PosterPresentationscom/217914411419?v=app_4949752878&amp;ref=ts" TargetMode="External"/><Relationship Id="rId10" Type="http://schemas.openxmlformats.org/officeDocument/2006/relationships/image" Target="../media/image10.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8" name="Rectangle 67"/>
          <p:cNvSpPr/>
          <p:nvPr userDrawn="1"/>
        </p:nvSpPr>
        <p:spPr>
          <a:xfrm rot="10800000">
            <a:off x="0" y="31869601"/>
            <a:ext cx="43891200" cy="1042617"/>
          </a:xfrm>
          <a:prstGeom prst="rect">
            <a:avLst/>
          </a:prstGeom>
          <a:gradFill flip="none" rotWithShape="1">
            <a:gsLst>
              <a:gs pos="0">
                <a:schemeClr val="accent1">
                  <a:tint val="66000"/>
                  <a:satMod val="16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le 1"/>
          <p:cNvSpPr/>
          <p:nvPr userDrawn="1"/>
        </p:nvSpPr>
        <p:spPr>
          <a:xfrm>
            <a:off x="922338" y="5475145"/>
            <a:ext cx="10058400" cy="26736675"/>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ed Rectangle 39"/>
          <p:cNvSpPr/>
          <p:nvPr userDrawn="1"/>
        </p:nvSpPr>
        <p:spPr>
          <a:xfrm>
            <a:off x="11587692" y="5475142"/>
            <a:ext cx="10058400" cy="26736675"/>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41"/>
          <p:cNvSpPr/>
          <p:nvPr userDrawn="1"/>
        </p:nvSpPr>
        <p:spPr>
          <a:xfrm>
            <a:off x="22253046" y="5475143"/>
            <a:ext cx="10058400" cy="26736675"/>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ounded Rectangle 63"/>
          <p:cNvSpPr/>
          <p:nvPr userDrawn="1"/>
        </p:nvSpPr>
        <p:spPr>
          <a:xfrm>
            <a:off x="32918399" y="5475144"/>
            <a:ext cx="10058400" cy="26736675"/>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36"/>
          <p:cNvSpPr>
            <a:spLocks noChangeArrowheads="1"/>
          </p:cNvSpPr>
          <p:nvPr/>
        </p:nvSpPr>
        <p:spPr bwMode="auto">
          <a:xfrm>
            <a:off x="0" y="0"/>
            <a:ext cx="43891200" cy="4800600"/>
          </a:xfrm>
          <a:prstGeom prst="rect">
            <a:avLst/>
          </a:prstGeom>
          <a:noFill/>
          <a:ln w="9525">
            <a:noFill/>
            <a:miter lim="800000"/>
            <a:headEnd/>
            <a:tailEnd/>
          </a:ln>
          <a:effectLst/>
        </p:spPr>
        <p:txBody>
          <a:bodyPr wrap="none" lIns="91436" tIns="45717" rIns="91436" bIns="45717" anchor="ctr"/>
          <a:lstStyle/>
          <a:p>
            <a:pPr>
              <a:defRPr/>
            </a:pPr>
            <a:endParaRPr lang="en-US" dirty="0"/>
          </a:p>
        </p:txBody>
      </p:sp>
      <p:sp>
        <p:nvSpPr>
          <p:cNvPr id="10" name="Text Box 14"/>
          <p:cNvSpPr txBox="1">
            <a:spLocks noChangeArrowheads="1"/>
          </p:cNvSpPr>
          <p:nvPr/>
        </p:nvSpPr>
        <p:spPr bwMode="auto">
          <a:xfrm>
            <a:off x="1567305" y="32390910"/>
            <a:ext cx="2514600" cy="336819"/>
          </a:xfrm>
          <a:prstGeom prst="rect">
            <a:avLst/>
          </a:prstGeom>
          <a:noFill/>
          <a:ln w="9525">
            <a:noFill/>
            <a:miter lim="800000"/>
            <a:headEnd/>
            <a:tailEnd/>
          </a:ln>
          <a:effectLst/>
        </p:spPr>
        <p:txBody>
          <a:bodyPr lIns="91263" tIns="45623" rIns="91263" bIns="45623">
            <a:spAutoFit/>
          </a:bodyPr>
          <a:lstStyle/>
          <a:p>
            <a:pPr eaLnBrk="0" hangingPunct="0">
              <a:lnSpc>
                <a:spcPct val="65000"/>
              </a:lnSpc>
              <a:spcBef>
                <a:spcPct val="50000"/>
              </a:spcBef>
              <a:defRPr/>
            </a:pPr>
            <a:r>
              <a:rPr lang="en-US" sz="500" b="1" dirty="0" smtClean="0">
                <a:solidFill>
                  <a:schemeClr val="bg1">
                    <a:lumMod val="75000"/>
                  </a:schemeClr>
                </a:solidFill>
                <a:latin typeface="Arial" charset="0"/>
              </a:rPr>
              <a:t>RESEARCH POSTER PRESENTATION </a:t>
            </a:r>
            <a:r>
              <a:rPr lang="en-US" sz="500" b="1" dirty="0">
                <a:solidFill>
                  <a:schemeClr val="bg1">
                    <a:lumMod val="75000"/>
                  </a:schemeClr>
                </a:solidFill>
                <a:latin typeface="Arial" charset="0"/>
              </a:rPr>
              <a:t>DESIGN © </a:t>
            </a:r>
            <a:r>
              <a:rPr lang="en-US" sz="500" b="1" dirty="0" smtClean="0">
                <a:solidFill>
                  <a:schemeClr val="bg1">
                    <a:lumMod val="75000"/>
                  </a:schemeClr>
                </a:solidFill>
                <a:latin typeface="Arial" charset="0"/>
              </a:rPr>
              <a:t>2015</a:t>
            </a:r>
            <a:endParaRPr lang="en-US" sz="500" b="1" dirty="0">
              <a:solidFill>
                <a:schemeClr val="bg1">
                  <a:lumMod val="75000"/>
                </a:schemeClr>
              </a:solidFill>
              <a:latin typeface="Arial" charset="0"/>
            </a:endParaRPr>
          </a:p>
          <a:p>
            <a:pPr eaLnBrk="0" hangingPunct="0">
              <a:lnSpc>
                <a:spcPct val="65000"/>
              </a:lnSpc>
              <a:spcBef>
                <a:spcPct val="50000"/>
              </a:spcBef>
              <a:defRPr/>
            </a:pPr>
            <a:r>
              <a:rPr lang="en-US" sz="1100" b="1" dirty="0">
                <a:solidFill>
                  <a:schemeClr val="bg1">
                    <a:lumMod val="75000"/>
                  </a:schemeClr>
                </a:solidFill>
                <a:latin typeface="Arial" charset="0"/>
              </a:rPr>
              <a:t>www.PosterPresentations.com</a:t>
            </a:r>
          </a:p>
        </p:txBody>
      </p:sp>
      <p:grpSp>
        <p:nvGrpSpPr>
          <p:cNvPr id="30" name="Group 29"/>
          <p:cNvGrpSpPr/>
          <p:nvPr userDrawn="1"/>
        </p:nvGrpSpPr>
        <p:grpSpPr>
          <a:xfrm>
            <a:off x="-11225189" y="-1"/>
            <a:ext cx="11018865" cy="32918401"/>
            <a:chOff x="-11225189" y="-1"/>
            <a:chExt cx="11018865" cy="32918401"/>
          </a:xfrm>
        </p:grpSpPr>
        <p:sp>
          <p:nvSpPr>
            <p:cNvPr id="31" name="Rectangle 30"/>
            <p:cNvSpPr/>
            <p:nvPr/>
          </p:nvSpPr>
          <p:spPr>
            <a:xfrm>
              <a:off x="-11216136" y="-1"/>
              <a:ext cx="11009812" cy="3291840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3200" b="1" spc="0" dirty="0" smtClean="0">
                  <a:solidFill>
                    <a:srgbClr val="FF0000"/>
                  </a:solidFill>
                  <a:latin typeface="Trebuchet MS" pitchFamily="34" charset="0"/>
                </a:rPr>
                <a:t>(—THIS SIDEBAR DOES NOT PRINT—)</a:t>
              </a:r>
              <a:endParaRPr lang="en-US" sz="3200" b="1" spc="600" dirty="0" smtClean="0">
                <a:solidFill>
                  <a:schemeClr val="bg1"/>
                </a:solidFill>
                <a:latin typeface="Trebuchet MS" pitchFamily="34" charset="0"/>
              </a:endParaRPr>
            </a:p>
            <a:p>
              <a:pPr algn="ctr"/>
              <a:r>
                <a:rPr lang="en-US" sz="4000" b="1" spc="600" dirty="0" smtClean="0">
                  <a:solidFill>
                    <a:schemeClr val="bg1"/>
                  </a:solidFill>
                  <a:latin typeface="Trebuchet MS" pitchFamily="34" charset="0"/>
                </a:rPr>
                <a:t>DESIGN</a:t>
              </a:r>
              <a:r>
                <a:rPr lang="en-US" sz="4000" b="1" spc="600" baseline="0" dirty="0" smtClean="0">
                  <a:solidFill>
                    <a:schemeClr val="bg1"/>
                  </a:solidFill>
                  <a:latin typeface="Trebuchet MS" pitchFamily="34" charset="0"/>
                </a:rPr>
                <a:t> </a:t>
              </a:r>
              <a:r>
                <a:rPr lang="en-US" sz="4000" b="1" spc="600" dirty="0" smtClean="0">
                  <a:solidFill>
                    <a:schemeClr val="bg1"/>
                  </a:solidFill>
                  <a:latin typeface="Trebuchet MS" pitchFamily="34" charset="0"/>
                </a:rPr>
                <a:t>GUIDE</a:t>
              </a:r>
            </a:p>
            <a:p>
              <a:pPr algn="ctr"/>
              <a:endParaRPr lang="en-US" sz="2800" b="1" dirty="0" smtClean="0">
                <a:latin typeface="Trebuchet MS" pitchFamily="34" charset="0"/>
              </a:endParaRPr>
            </a:p>
            <a:p>
              <a:pPr defTabSz="3765639"/>
              <a:r>
                <a:rPr lang="en-US" sz="2800" i="0" dirty="0" smtClean="0">
                  <a:latin typeface="Trebuchet MS" pitchFamily="34" charset="0"/>
                </a:rPr>
                <a:t>This PowerPoint</a:t>
              </a:r>
              <a:r>
                <a:rPr lang="en-US" sz="2800" i="0" baseline="0" dirty="0" smtClean="0">
                  <a:latin typeface="Trebuchet MS" pitchFamily="34" charset="0"/>
                </a:rPr>
                <a:t> </a:t>
              </a:r>
              <a:r>
                <a:rPr lang="en-US" sz="2800" i="0" dirty="0" smtClean="0">
                  <a:latin typeface="Trebuchet MS" pitchFamily="34" charset="0"/>
                </a:rPr>
                <a:t>2007 template produces</a:t>
              </a:r>
              <a:r>
                <a:rPr lang="en-US" sz="2800" i="0" baseline="0" dirty="0" smtClean="0">
                  <a:latin typeface="Trebuchet MS" pitchFamily="34" charset="0"/>
                </a:rPr>
                <a:t> </a:t>
              </a:r>
              <a:r>
                <a:rPr lang="en-US" sz="2800" i="0" dirty="0" smtClean="0">
                  <a:latin typeface="Trebuchet MS" pitchFamily="34" charset="0"/>
                </a:rPr>
                <a:t>a 36”x48” presentation poster. </a:t>
              </a:r>
              <a:r>
                <a:rPr lang="en-US" sz="2800" dirty="0" smtClean="0">
                  <a:latin typeface="Trebuchet MS" pitchFamily="34" charset="0"/>
                </a:rPr>
                <a:t>You</a:t>
              </a:r>
              <a:r>
                <a:rPr lang="en-US" sz="2800" baseline="0" dirty="0" smtClean="0">
                  <a:latin typeface="Trebuchet MS" pitchFamily="34" charset="0"/>
                </a:rPr>
                <a:t> can u</a:t>
              </a:r>
              <a:r>
                <a:rPr lang="en-US" sz="2800" dirty="0" smtClean="0">
                  <a:latin typeface="Trebuchet MS" pitchFamily="34" charset="0"/>
                </a:rPr>
                <a:t>se</a:t>
              </a:r>
              <a:r>
                <a:rPr lang="en-US" sz="2800" baseline="0" dirty="0" smtClean="0">
                  <a:latin typeface="Trebuchet MS" pitchFamily="34" charset="0"/>
                </a:rPr>
                <a:t> it to create your research poster and </a:t>
              </a:r>
              <a:r>
                <a:rPr lang="en-US" sz="2800" dirty="0" smtClean="0">
                  <a:latin typeface="Trebuchet MS" pitchFamily="34" charset="0"/>
                </a:rPr>
                <a:t>save valuable time placing titles, subtitles,</a:t>
              </a:r>
              <a:r>
                <a:rPr lang="en-US" sz="2800" baseline="0" dirty="0" smtClean="0">
                  <a:latin typeface="Trebuchet MS" pitchFamily="34" charset="0"/>
                </a:rPr>
                <a:t> text, and graphics</a:t>
              </a:r>
              <a:r>
                <a:rPr lang="en-US" sz="2800" dirty="0" smtClean="0">
                  <a:latin typeface="Trebuchet MS" pitchFamily="34" charset="0"/>
                </a:rPr>
                <a:t>. </a:t>
              </a:r>
            </a:p>
            <a:p>
              <a:pPr defTabSz="3765639"/>
              <a:endParaRPr lang="en-US" sz="2800" dirty="0" smtClean="0">
                <a:latin typeface="Trebuchet MS" pitchFamily="34" charset="0"/>
              </a:endParaRPr>
            </a:p>
            <a:p>
              <a:pPr defTabSz="4389219"/>
              <a:r>
                <a:rPr lang="en-US" sz="2800" dirty="0" smtClean="0">
                  <a:latin typeface="Trebuchet MS" pitchFamily="34" charset="0"/>
                </a:rPr>
                <a:t>We provide a series of online tutorials that will guide you through the poster design process and answer your poster production questions. To view our template tutorials, go online to </a:t>
              </a:r>
              <a:r>
                <a:rPr lang="en-US" sz="2800" b="1" dirty="0" smtClean="0">
                  <a:solidFill>
                    <a:srgbClr val="FFC000"/>
                  </a:solidFill>
                  <a:latin typeface="Trebuchet MS" pitchFamily="34" charset="0"/>
                </a:rPr>
                <a:t>PosterPresentations.com</a:t>
              </a:r>
              <a:r>
                <a:rPr lang="en-US" sz="2800" b="1" dirty="0" smtClean="0">
                  <a:solidFill>
                    <a:schemeClr val="bg1"/>
                  </a:solidFill>
                  <a:latin typeface="Trebuchet MS" pitchFamily="34" charset="0"/>
                </a:rPr>
                <a:t> </a:t>
              </a:r>
              <a:r>
                <a:rPr lang="en-US" sz="2800" dirty="0" smtClean="0">
                  <a:solidFill>
                    <a:schemeClr val="bg1"/>
                  </a:solidFill>
                  <a:latin typeface="Trebuchet MS" pitchFamily="34" charset="0"/>
                </a:rPr>
                <a:t>and click on HELP DESK.</a:t>
              </a:r>
            </a:p>
            <a:p>
              <a:pPr defTabSz="4389219"/>
              <a:endParaRPr lang="en-US" sz="2800" dirty="0" smtClean="0">
                <a:latin typeface="Trebuchet MS" pitchFamily="34" charset="0"/>
              </a:endParaRPr>
            </a:p>
            <a:p>
              <a:pPr defTabSz="4389219"/>
              <a:r>
                <a:rPr lang="en-US" sz="2800" dirty="0" smtClean="0">
                  <a:solidFill>
                    <a:schemeClr val="bg1"/>
                  </a:solidFill>
                  <a:latin typeface="Trebuchet MS" pitchFamily="34" charset="0"/>
                </a:rPr>
                <a:t>When</a:t>
              </a:r>
              <a:r>
                <a:rPr lang="en-US" sz="2800" baseline="0" dirty="0" smtClean="0">
                  <a:solidFill>
                    <a:schemeClr val="bg1"/>
                  </a:solidFill>
                  <a:latin typeface="Trebuchet MS" pitchFamily="34" charset="0"/>
                </a:rPr>
                <a:t> you are ready to print your poster</a:t>
              </a:r>
              <a:r>
                <a:rPr lang="en-US" sz="2800" dirty="0" smtClean="0">
                  <a:solidFill>
                    <a:schemeClr val="bg1"/>
                  </a:solidFill>
                  <a:latin typeface="Trebuchet MS" pitchFamily="34" charset="0"/>
                </a:rPr>
                <a:t>,</a:t>
              </a:r>
              <a:r>
                <a:rPr lang="en-US" sz="2800" baseline="0" dirty="0" smtClean="0">
                  <a:solidFill>
                    <a:schemeClr val="bg1"/>
                  </a:solidFill>
                  <a:latin typeface="Trebuchet MS" pitchFamily="34" charset="0"/>
                </a:rPr>
                <a:t> go online to </a:t>
              </a:r>
              <a:r>
                <a:rPr lang="en-US" sz="2800" b="0" dirty="0" smtClean="0">
                  <a:solidFill>
                    <a:schemeClr val="bg1"/>
                  </a:solidFill>
                  <a:latin typeface="Trebuchet MS" pitchFamily="34" charset="0"/>
                </a:rPr>
                <a:t>PosterPresentations.com</a:t>
              </a:r>
              <a:r>
                <a:rPr lang="en-US" sz="2800" dirty="0" smtClean="0">
                  <a:solidFill>
                    <a:schemeClr val="bg1"/>
                  </a:solidFill>
                  <a:latin typeface="Trebuchet MS" pitchFamily="34" charset="0"/>
                </a:rPr>
                <a:t/>
              </a:r>
              <a:br>
                <a:rPr lang="en-US" sz="2800" dirty="0" smtClean="0">
                  <a:solidFill>
                    <a:schemeClr val="bg1"/>
                  </a:solidFill>
                  <a:latin typeface="Trebuchet MS" pitchFamily="34" charset="0"/>
                </a:rPr>
              </a:br>
              <a:endParaRPr lang="en-US" sz="2800" dirty="0" smtClean="0">
                <a:solidFill>
                  <a:schemeClr val="bg1"/>
                </a:solidFill>
                <a:latin typeface="Trebuchet MS" pitchFamily="34" charset="0"/>
              </a:endParaRPr>
            </a:p>
            <a:p>
              <a:pPr algn="l" defTabSz="3765639"/>
              <a:r>
                <a:rPr lang="en-US" sz="2800" b="0" dirty="0" smtClean="0">
                  <a:solidFill>
                    <a:schemeClr val="bg1"/>
                  </a:solidFill>
                  <a:latin typeface="Trebuchet MS" pitchFamily="34" charset="0"/>
                </a:rPr>
                <a:t>Need</a:t>
              </a:r>
              <a:r>
                <a:rPr lang="en-US" sz="2800" b="0" baseline="0" dirty="0" smtClean="0">
                  <a:solidFill>
                    <a:schemeClr val="bg1"/>
                  </a:solidFill>
                  <a:latin typeface="Trebuchet MS" pitchFamily="34" charset="0"/>
                </a:rPr>
                <a:t> assistance? Call us at </a:t>
              </a:r>
              <a:r>
                <a:rPr lang="en-US" sz="2800" b="0" dirty="0" smtClean="0">
                  <a:solidFill>
                    <a:srgbClr val="FFC000"/>
                  </a:solidFill>
                  <a:latin typeface="Trebuchet MS" pitchFamily="34" charset="0"/>
                </a:rPr>
                <a:t>1.510.649.3001</a:t>
              </a:r>
            </a:p>
            <a:p>
              <a:pPr algn="l" defTabSz="3765639"/>
              <a:endParaRPr lang="en-US" sz="3600" b="1" dirty="0" smtClean="0">
                <a:solidFill>
                  <a:srgbClr val="FFFF00"/>
                </a:solidFill>
                <a:latin typeface="Trebuchet MS" pitchFamily="34" charset="0"/>
              </a:endParaRPr>
            </a:p>
            <a:p>
              <a:pPr algn="ctr"/>
              <a:endParaRPr lang="en-US" sz="2400" b="1" dirty="0" smtClean="0">
                <a:solidFill>
                  <a:schemeClr val="bg1"/>
                </a:solidFill>
                <a:latin typeface="Trebuchet MS" pitchFamily="34" charset="0"/>
              </a:endParaRPr>
            </a:p>
            <a:p>
              <a:pPr algn="ctr"/>
              <a:r>
                <a:rPr lang="en-US" sz="4000" b="1" spc="600" dirty="0" smtClean="0">
                  <a:solidFill>
                    <a:schemeClr val="bg1"/>
                  </a:solidFill>
                  <a:latin typeface="Trebuchet MS" pitchFamily="34" charset="0"/>
                </a:rPr>
                <a:t>QUICK START</a:t>
              </a:r>
            </a:p>
            <a:p>
              <a:pPr algn="ctr"/>
              <a:endParaRPr lang="en-US" sz="3200" b="1" baseline="0" dirty="0" smtClean="0">
                <a:solidFill>
                  <a:schemeClr val="bg1"/>
                </a:solidFill>
                <a:latin typeface="Trebuchet MS" pitchFamily="34" charset="0"/>
              </a:endParaRPr>
            </a:p>
            <a:p>
              <a:pPr algn="ctr"/>
              <a:r>
                <a:rPr lang="en-US" sz="3200" b="1" baseline="0" dirty="0" smtClean="0">
                  <a:solidFill>
                    <a:srgbClr val="FFC000"/>
                  </a:solidFill>
                  <a:latin typeface="Trebuchet MS" pitchFamily="34" charset="0"/>
                </a:rPr>
                <a:t>Zoom in and out</a:t>
              </a:r>
            </a:p>
            <a:p>
              <a:pPr marL="1892300" indent="-1892300" algn="l" defTabSz="850900"/>
              <a:r>
                <a:rPr lang="en-US" sz="2400" b="0" baseline="0" dirty="0" smtClean="0">
                  <a:solidFill>
                    <a:schemeClr val="bg1"/>
                  </a:solidFill>
                  <a:latin typeface="Trebuchet MS" pitchFamily="34" charset="0"/>
                </a:rPr>
                <a:t>	</a:t>
              </a:r>
              <a:r>
                <a:rPr lang="en-US" sz="2400" b="0" baseline="0" dirty="0" smtClean="0">
                  <a:solidFill>
                    <a:schemeClr val="bg1">
                      <a:lumMod val="75000"/>
                    </a:schemeClr>
                  </a:solidFill>
                  <a:latin typeface="Trebuchet MS" pitchFamily="34" charset="0"/>
                </a:rPr>
                <a:t>As you work on your poster zoom in and out to the level that is more comfortable to you. </a:t>
              </a:r>
            </a:p>
            <a:p>
              <a:pPr marL="1892300" indent="-1892300" algn="l" defTabSz="850900"/>
              <a:r>
                <a:rPr lang="en-US" sz="2400" b="1" baseline="0" dirty="0" smtClean="0">
                  <a:solidFill>
                    <a:schemeClr val="bg1">
                      <a:lumMod val="75000"/>
                    </a:schemeClr>
                  </a:solidFill>
                  <a:latin typeface="Trebuchet MS" pitchFamily="34" charset="0"/>
                </a:rPr>
                <a:t>	</a:t>
              </a:r>
              <a:r>
                <a:rPr lang="en-US" sz="2400" b="0" baseline="0" dirty="0" smtClean="0">
                  <a:solidFill>
                    <a:schemeClr val="bg1">
                      <a:lumMod val="75000"/>
                    </a:schemeClr>
                  </a:solidFill>
                  <a:latin typeface="Trebuchet MS" pitchFamily="34" charset="0"/>
                </a:rPr>
                <a:t>Go to VIEW &gt; ZOOM.</a:t>
              </a:r>
            </a:p>
            <a:p>
              <a:pPr algn="l"/>
              <a:endParaRPr lang="en-US" sz="2800" b="0" baseline="0" dirty="0" smtClean="0">
                <a:solidFill>
                  <a:schemeClr val="bg1"/>
                </a:solidFill>
                <a:latin typeface="Trebuchet MS" pitchFamily="34" charset="0"/>
              </a:endParaRPr>
            </a:p>
            <a:p>
              <a:pPr algn="ctr"/>
              <a:r>
                <a:rPr lang="en-US" sz="3200" b="1" baseline="0" dirty="0" smtClean="0">
                  <a:solidFill>
                    <a:srgbClr val="FFC000"/>
                  </a:solidFill>
                  <a:latin typeface="Trebuchet MS" pitchFamily="34" charset="0"/>
                </a:rPr>
                <a:t>Title, Authors, and Affiliations</a:t>
              </a:r>
            </a:p>
            <a:p>
              <a:pPr algn="l"/>
              <a:r>
                <a:rPr lang="en-US" sz="2400" b="0" baseline="0" dirty="0" smtClean="0">
                  <a:solidFill>
                    <a:schemeClr val="bg1">
                      <a:lumMod val="75000"/>
                    </a:schemeClr>
                  </a:solidFill>
                  <a:latin typeface="Trebuchet MS" pitchFamily="34" charset="0"/>
                </a:rPr>
                <a:t>Start designing your poster by adding the title, the names of the authors, and the affiliated institutions. </a:t>
              </a:r>
              <a:r>
                <a:rPr lang="en-US" sz="2400" b="0" spc="0" baseline="0" dirty="0" smtClean="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2400" b="0" spc="0" baseline="0" dirty="0" smtClean="0">
                <a:solidFill>
                  <a:schemeClr val="bg1">
                    <a:lumMod val="75000"/>
                  </a:schemeClr>
                </a:solidFill>
                <a:latin typeface="Trebuchet MS" pitchFamily="34" charset="0"/>
              </a:endParaRPr>
            </a:p>
            <a:p>
              <a:pPr algn="l"/>
              <a:r>
                <a:rPr lang="en-US" sz="2400" b="1" spc="300" baseline="0" dirty="0" smtClean="0">
                  <a:solidFill>
                    <a:srgbClr val="FFC000"/>
                  </a:solidFill>
                  <a:latin typeface="Trebuchet MS" pitchFamily="34" charset="0"/>
                </a:rPr>
                <a:t>TIP</a:t>
              </a:r>
              <a:r>
                <a:rPr lang="en-US" sz="2400" b="1" baseline="0" dirty="0" smtClean="0">
                  <a:solidFill>
                    <a:srgbClr val="FFC000"/>
                  </a:solidFill>
                  <a:latin typeface="Trebuchet MS" pitchFamily="34" charset="0"/>
                </a:rPr>
                <a:t>: </a:t>
              </a:r>
              <a:r>
                <a:rPr lang="en-US" sz="2400" b="0" baseline="0" dirty="0" smtClean="0">
                  <a:solidFill>
                    <a:schemeClr val="bg1">
                      <a:lumMod val="75000"/>
                    </a:schemeClr>
                  </a:solidFill>
                  <a:latin typeface="Trebuchet MS" pitchFamily="34" charset="0"/>
                </a:rPr>
                <a:t>The font size of your title should be bigger than your name(s) and institution name(s).</a:t>
              </a:r>
            </a:p>
            <a:p>
              <a:pPr algn="l"/>
              <a:r>
                <a:rPr lang="en-US" sz="2800" b="1" baseline="0" dirty="0" smtClean="0">
                  <a:solidFill>
                    <a:schemeClr val="bg1"/>
                  </a:solidFill>
                  <a:latin typeface="Trebuchet MS" pitchFamily="34" charset="0"/>
                </a:rPr>
                <a:t/>
              </a:r>
              <a:br>
                <a:rPr lang="en-US" sz="2800" b="1" baseline="0" dirty="0" smtClean="0">
                  <a:solidFill>
                    <a:schemeClr val="bg1"/>
                  </a:solidFill>
                  <a:latin typeface="Trebuchet MS" pitchFamily="34" charset="0"/>
                </a:rPr>
              </a:br>
              <a:endParaRPr lang="en-US" sz="2800" b="1" dirty="0" smtClean="0">
                <a:solidFill>
                  <a:schemeClr val="bg1"/>
                </a:solidFill>
                <a:latin typeface="Trebuchet MS" pitchFamily="34" charset="0"/>
              </a:endParaRPr>
            </a:p>
            <a:p>
              <a:pPr algn="ctr"/>
              <a:endParaRPr lang="en-US" sz="2800" b="1" dirty="0" smtClean="0">
                <a:solidFill>
                  <a:srgbClr val="FFC000"/>
                </a:solidFill>
                <a:latin typeface="Trebuchet MS" pitchFamily="34" charset="0"/>
              </a:endParaRPr>
            </a:p>
            <a:p>
              <a:pPr algn="ctr"/>
              <a:endParaRPr lang="en-US" sz="2800" b="1" dirty="0" smtClean="0">
                <a:solidFill>
                  <a:srgbClr val="FFC000"/>
                </a:solidFill>
                <a:latin typeface="Trebuchet MS" pitchFamily="34" charset="0"/>
              </a:endParaRPr>
            </a:p>
            <a:p>
              <a:pPr algn="ctr"/>
              <a:r>
                <a:rPr lang="en-US" sz="3200" b="1" dirty="0" smtClean="0">
                  <a:solidFill>
                    <a:srgbClr val="FFC000"/>
                  </a:solidFill>
                  <a:latin typeface="Trebuchet MS" pitchFamily="34" charset="0"/>
                </a:rPr>
                <a:t>Adding Logos</a:t>
              </a:r>
              <a:r>
                <a:rPr lang="en-US" sz="3200" b="1" baseline="0" dirty="0" smtClean="0">
                  <a:solidFill>
                    <a:srgbClr val="FFC000"/>
                  </a:solidFill>
                  <a:latin typeface="Trebuchet MS" pitchFamily="34" charset="0"/>
                </a:rPr>
                <a:t> / Seals</a:t>
              </a:r>
            </a:p>
            <a:p>
              <a:pPr algn="l"/>
              <a:r>
                <a:rPr lang="en-US" sz="2400" b="0" baseline="0" dirty="0" smtClean="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2400" b="0" spc="300" baseline="0" dirty="0" smtClean="0">
                <a:solidFill>
                  <a:schemeClr val="bg1">
                    <a:lumMod val="75000"/>
                  </a:schemeClr>
                </a:solidFill>
                <a:latin typeface="Trebuchet MS" pitchFamily="34" charset="0"/>
              </a:endParaRPr>
            </a:p>
            <a:p>
              <a:pPr algn="l"/>
              <a:r>
                <a:rPr lang="en-US" sz="2400" b="1" spc="300" baseline="0" dirty="0" smtClean="0">
                  <a:solidFill>
                    <a:srgbClr val="FFC000"/>
                  </a:solidFill>
                  <a:latin typeface="Trebuchet MS" pitchFamily="34" charset="0"/>
                </a:rPr>
                <a:t>TIP:</a:t>
              </a:r>
              <a:r>
                <a:rPr lang="en-US" sz="2400" b="1" spc="0" baseline="0" dirty="0" smtClean="0">
                  <a:solidFill>
                    <a:srgbClr val="FFC000"/>
                  </a:solidFill>
                  <a:latin typeface="Trebuchet MS" pitchFamily="34" charset="0"/>
                </a:rPr>
                <a:t> </a:t>
              </a:r>
              <a:r>
                <a:rPr lang="en-US" sz="2400" b="0" baseline="0" dirty="0" smtClean="0">
                  <a:solidFill>
                    <a:schemeClr val="bg1">
                      <a:lumMod val="75000"/>
                    </a:schemeClr>
                  </a:solidFill>
                  <a:latin typeface="Trebuchet MS" pitchFamily="34" charset="0"/>
                </a:rPr>
                <a:t>See if your school’s logo is available on our free poster templates page.</a:t>
              </a:r>
            </a:p>
            <a:p>
              <a:pPr algn="l"/>
              <a:endParaRPr lang="en-US" sz="2400" b="0" baseline="0" dirty="0" smtClean="0">
                <a:latin typeface="Trebuchet MS" pitchFamily="34" charset="0"/>
              </a:endParaRPr>
            </a:p>
            <a:p>
              <a:pPr algn="ctr"/>
              <a:r>
                <a:rPr lang="en-US" sz="3200" b="1" baseline="0" dirty="0" smtClean="0">
                  <a:solidFill>
                    <a:srgbClr val="FFC000"/>
                  </a:solidFill>
                  <a:latin typeface="Trebuchet MS" pitchFamily="34" charset="0"/>
                </a:rPr>
                <a:t>Photographs / Graphics</a:t>
              </a:r>
            </a:p>
            <a:p>
              <a:pPr algn="l" defTabSz="977900"/>
              <a:r>
                <a:rPr lang="en-US" sz="2400" b="0" baseline="0" dirty="0" smtClean="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2400" b="0" spc="0" baseline="0" dirty="0" smtClean="0">
                  <a:solidFill>
                    <a:schemeClr val="bg1">
                      <a:lumMod val="75000"/>
                    </a:schemeClr>
                  </a:solidFill>
                  <a:latin typeface="Trebuchet MS" pitchFamily="34" charset="0"/>
                </a:rPr>
                <a:t>disproportionally.</a:t>
              </a:r>
            </a:p>
            <a:p>
              <a:pPr algn="l" defTabSz="977900"/>
              <a:endParaRPr lang="en-US" sz="2400" b="0" baseline="0" dirty="0" smtClean="0">
                <a:latin typeface="Trebuchet MS" pitchFamily="34" charset="0"/>
              </a:endParaRPr>
            </a:p>
            <a:p>
              <a:pPr algn="ctr"/>
              <a:endParaRPr lang="en-US" sz="2800" b="1" baseline="0" dirty="0" smtClean="0">
                <a:solidFill>
                  <a:srgbClr val="FFC000"/>
                </a:solidFill>
                <a:latin typeface="Trebuchet MS" pitchFamily="34" charset="0"/>
              </a:endParaRPr>
            </a:p>
            <a:p>
              <a:pPr algn="ctr"/>
              <a:endParaRPr lang="en-US" sz="2800" b="1" baseline="0" dirty="0" smtClean="0">
                <a:solidFill>
                  <a:srgbClr val="FFC000"/>
                </a:solidFill>
                <a:latin typeface="Trebuchet MS" pitchFamily="34" charset="0"/>
              </a:endParaRPr>
            </a:p>
            <a:p>
              <a:pPr algn="ctr"/>
              <a:endParaRPr lang="en-US" sz="2800" b="1" baseline="0" dirty="0" smtClean="0">
                <a:solidFill>
                  <a:srgbClr val="FFC000"/>
                </a:solidFill>
                <a:latin typeface="Trebuchet MS" pitchFamily="34" charset="0"/>
              </a:endParaRPr>
            </a:p>
            <a:p>
              <a:pPr algn="ctr"/>
              <a:endParaRPr lang="en-US" sz="2800" b="1" baseline="0" dirty="0" smtClean="0">
                <a:solidFill>
                  <a:srgbClr val="FFC000"/>
                </a:solidFill>
                <a:latin typeface="Trebuchet MS" pitchFamily="34" charset="0"/>
              </a:endParaRPr>
            </a:p>
            <a:p>
              <a:pPr algn="ctr"/>
              <a:endParaRPr lang="en-US" sz="2800" b="1" baseline="0" dirty="0" smtClean="0">
                <a:solidFill>
                  <a:srgbClr val="FFC000"/>
                </a:solidFill>
                <a:latin typeface="Trebuchet MS" pitchFamily="34" charset="0"/>
              </a:endParaRPr>
            </a:p>
            <a:p>
              <a:pPr algn="ctr"/>
              <a:endParaRPr lang="en-US" sz="2800" b="1" baseline="0" dirty="0" smtClean="0">
                <a:solidFill>
                  <a:srgbClr val="FFC000"/>
                </a:solidFill>
                <a:latin typeface="Trebuchet MS" pitchFamily="34" charset="0"/>
              </a:endParaRPr>
            </a:p>
            <a:p>
              <a:pPr algn="ctr"/>
              <a:r>
                <a:rPr lang="en-US" sz="3200" b="1" baseline="0" dirty="0" smtClean="0">
                  <a:solidFill>
                    <a:srgbClr val="FFC000"/>
                  </a:solidFill>
                  <a:latin typeface="Trebuchet MS" pitchFamily="34" charset="0"/>
                </a:rPr>
                <a:t>Image Quality Check</a:t>
              </a:r>
            </a:p>
            <a:p>
              <a:pPr lvl="0" algn="l" defTabSz="977900"/>
              <a:r>
                <a:rPr lang="en-US" sz="2400" b="0" baseline="0" dirty="0" smtClean="0">
                  <a:solidFill>
                    <a:schemeClr val="bg1">
                      <a:lumMod val="75000"/>
                    </a:schemeClr>
                  </a:solidFill>
                  <a:latin typeface="Trebuchet MS" pitchFamily="34" charset="0"/>
                </a:rPr>
                <a:t>Zoom in and look at your images at 100% magnification. If they look good they will print well. </a:t>
              </a:r>
              <a:endParaRPr lang="en-US" sz="2800" b="0" dirty="0" smtClean="0">
                <a:latin typeface="Trebuchet MS" pitchFamily="34" charset="0"/>
              </a:endParaRPr>
            </a:p>
          </p:txBody>
        </p:sp>
        <p:cxnSp>
          <p:nvCxnSpPr>
            <p:cNvPr id="32" name="Straight Connector 31"/>
            <p:cNvCxnSpPr/>
            <p:nvPr/>
          </p:nvCxnSpPr>
          <p:spPr>
            <a:xfrm>
              <a:off x="-11225189" y="8422500"/>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36" name="Picture 35"/>
            <p:cNvPicPr>
              <a:picLocks noChangeAspect="1"/>
            </p:cNvPicPr>
            <p:nvPr userDrawn="1"/>
          </p:nvPicPr>
          <p:blipFill>
            <a:blip r:embed="rId4"/>
            <a:stretch>
              <a:fillRect/>
            </a:stretch>
          </p:blipFill>
          <p:spPr>
            <a:xfrm>
              <a:off x="-10740740" y="10261718"/>
              <a:ext cx="1597666" cy="1201935"/>
            </a:xfrm>
            <a:prstGeom prst="rect">
              <a:avLst/>
            </a:prstGeom>
          </p:spPr>
        </p:pic>
        <p:pic>
          <p:nvPicPr>
            <p:cNvPr id="37" name="Picture 36"/>
            <p:cNvPicPr>
              <a:picLocks noChangeAspect="1"/>
            </p:cNvPicPr>
            <p:nvPr userDrawn="1"/>
          </p:nvPicPr>
          <p:blipFill>
            <a:blip r:embed="rId5"/>
            <a:stretch>
              <a:fillRect/>
            </a:stretch>
          </p:blipFill>
          <p:spPr>
            <a:xfrm>
              <a:off x="-10732765" y="15696927"/>
              <a:ext cx="9986808" cy="1053596"/>
            </a:xfrm>
            <a:prstGeom prst="rect">
              <a:avLst/>
            </a:prstGeom>
          </p:spPr>
        </p:pic>
        <p:grpSp>
          <p:nvGrpSpPr>
            <p:cNvPr id="38" name="Group 37"/>
            <p:cNvGrpSpPr/>
            <p:nvPr userDrawn="1"/>
          </p:nvGrpSpPr>
          <p:grpSpPr>
            <a:xfrm>
              <a:off x="-9744993" y="23540957"/>
              <a:ext cx="7531182" cy="2120439"/>
              <a:chOff x="-4470427" y="11016658"/>
              <a:chExt cx="3470785" cy="974220"/>
            </a:xfrm>
          </p:grpSpPr>
          <p:grpSp>
            <p:nvGrpSpPr>
              <p:cNvPr id="46" name="Group 45"/>
              <p:cNvGrpSpPr/>
              <p:nvPr userDrawn="1"/>
            </p:nvGrpSpPr>
            <p:grpSpPr>
              <a:xfrm>
                <a:off x="-2783495" y="11060886"/>
                <a:ext cx="624431" cy="893535"/>
                <a:chOff x="-3958697" y="11117435"/>
                <a:chExt cx="779338" cy="1280430"/>
              </a:xfrm>
            </p:grpSpPr>
            <p:pic>
              <p:nvPicPr>
                <p:cNvPr id="52" name="Picture 51"/>
                <p:cNvPicPr>
                  <a:picLocks noChangeAspect="1"/>
                </p:cNvPicPr>
                <p:nvPr userDrawn="1"/>
              </p:nvPicPr>
              <p:blipFill>
                <a:blip r:embed="rId6"/>
                <a:stretch>
                  <a:fillRect/>
                </a:stretch>
              </p:blipFill>
              <p:spPr>
                <a:xfrm>
                  <a:off x="-3948160" y="11117435"/>
                  <a:ext cx="768801" cy="1090857"/>
                </a:xfrm>
                <a:prstGeom prst="rect">
                  <a:avLst/>
                </a:prstGeom>
              </p:spPr>
            </p:pic>
            <p:sp>
              <p:nvSpPr>
                <p:cNvPr id="53" name="TextBox 52"/>
                <p:cNvSpPr txBox="1"/>
                <p:nvPr userDrawn="1"/>
              </p:nvSpPr>
              <p:spPr>
                <a:xfrm>
                  <a:off x="-3958697" y="12114178"/>
                  <a:ext cx="779337" cy="283687"/>
                </a:xfrm>
                <a:prstGeom prst="rect">
                  <a:avLst/>
                </a:prstGeom>
                <a:solidFill>
                  <a:schemeClr val="accent1"/>
                </a:solidFill>
                <a:ln>
                  <a:noFill/>
                </a:ln>
              </p:spPr>
              <p:txBody>
                <a:bodyPr wrap="square" lIns="91440" tIns="91440" rIns="91440" bIns="91440" rtlCol="0">
                  <a:spAutoFit/>
                </a:bodyPr>
                <a:lstStyle/>
                <a:p>
                  <a:pPr algn="ctr"/>
                  <a:r>
                    <a:rPr lang="en-US" sz="1600" b="1" dirty="0" smtClean="0">
                      <a:solidFill>
                        <a:schemeClr val="tx1"/>
                      </a:solidFill>
                    </a:rPr>
                    <a:t>ORIGINAL</a:t>
                  </a:r>
                  <a:endParaRPr lang="en-US" sz="1600" b="1" dirty="0">
                    <a:solidFill>
                      <a:schemeClr val="tx1"/>
                    </a:solidFill>
                  </a:endParaRPr>
                </a:p>
              </p:txBody>
            </p:sp>
          </p:grpSp>
          <p:grpSp>
            <p:nvGrpSpPr>
              <p:cNvPr id="47" name="Group 46"/>
              <p:cNvGrpSpPr/>
              <p:nvPr userDrawn="1"/>
            </p:nvGrpSpPr>
            <p:grpSpPr>
              <a:xfrm>
                <a:off x="-2033159" y="11060889"/>
                <a:ext cx="1033517" cy="893529"/>
                <a:chOff x="-2921738" y="11200127"/>
                <a:chExt cx="1420279" cy="1227904"/>
              </a:xfrm>
            </p:grpSpPr>
            <p:pic>
              <p:nvPicPr>
                <p:cNvPr id="50" name="Picture 49"/>
                <p:cNvPicPr>
                  <a:picLocks noChangeAspect="1"/>
                </p:cNvPicPr>
                <p:nvPr userDrawn="1"/>
              </p:nvPicPr>
              <p:blipFill>
                <a:blip r:embed="rId6"/>
                <a:stretch>
                  <a:fillRect/>
                </a:stretch>
              </p:blipFill>
              <p:spPr>
                <a:xfrm>
                  <a:off x="-2921738" y="11200127"/>
                  <a:ext cx="1420279" cy="1029694"/>
                </a:xfrm>
                <a:prstGeom prst="rect">
                  <a:avLst/>
                </a:prstGeom>
              </p:spPr>
            </p:pic>
            <p:sp>
              <p:nvSpPr>
                <p:cNvPr id="51" name="TextBox 50"/>
                <p:cNvSpPr txBox="1"/>
                <p:nvPr userDrawn="1"/>
              </p:nvSpPr>
              <p:spPr>
                <a:xfrm>
                  <a:off x="-2918991" y="12175418"/>
                  <a:ext cx="1417532" cy="252613"/>
                </a:xfrm>
                <a:prstGeom prst="rect">
                  <a:avLst/>
                </a:prstGeom>
                <a:solidFill>
                  <a:srgbClr val="FF0000"/>
                </a:solidFill>
              </p:spPr>
              <p:txBody>
                <a:bodyPr wrap="square" lIns="457200" tIns="91440" rIns="457200" bIns="91440" rtlCol="0">
                  <a:spAutoFit/>
                </a:bodyPr>
                <a:lstStyle/>
                <a:p>
                  <a:pPr algn="ctr"/>
                  <a:r>
                    <a:rPr lang="en-US" sz="1400" b="1" dirty="0" smtClean="0">
                      <a:solidFill>
                        <a:schemeClr val="bg1"/>
                      </a:solidFill>
                    </a:rPr>
                    <a:t>DISTORTED</a:t>
                  </a:r>
                  <a:endParaRPr lang="en-US" sz="700" b="1" dirty="0">
                    <a:solidFill>
                      <a:schemeClr val="bg1"/>
                    </a:solidFill>
                  </a:endParaRPr>
                </a:p>
              </p:txBody>
            </p:sp>
          </p:grpSp>
          <p:pic>
            <p:nvPicPr>
              <p:cNvPr id="48" name="Picture 47"/>
              <p:cNvPicPr>
                <a:picLocks noChangeAspect="1"/>
              </p:cNvPicPr>
              <p:nvPr userDrawn="1"/>
            </p:nvPicPr>
            <p:blipFill>
              <a:blip r:embed="rId7"/>
              <a:stretch>
                <a:fillRect/>
              </a:stretch>
            </p:blipFill>
            <p:spPr>
              <a:xfrm>
                <a:off x="-4470427" y="11016658"/>
                <a:ext cx="1098742" cy="847761"/>
              </a:xfrm>
              <a:prstGeom prst="rect">
                <a:avLst/>
              </a:prstGeom>
            </p:spPr>
          </p:pic>
          <p:sp>
            <p:nvSpPr>
              <p:cNvPr id="49" name="TextBox 48"/>
              <p:cNvSpPr txBox="1"/>
              <p:nvPr userDrawn="1"/>
            </p:nvSpPr>
            <p:spPr>
              <a:xfrm>
                <a:off x="-4440600" y="11665645"/>
                <a:ext cx="1035685" cy="325233"/>
              </a:xfrm>
              <a:prstGeom prst="rect">
                <a:avLst/>
              </a:prstGeom>
              <a:noFill/>
            </p:spPr>
            <p:txBody>
              <a:bodyPr wrap="square" lIns="457200" tIns="457200" rIns="457200" bIns="0" rtlCol="0">
                <a:spAutoFit/>
              </a:bodyPr>
              <a:lstStyle/>
              <a:p>
                <a:pPr algn="ctr"/>
                <a:r>
                  <a:rPr lang="en-US" sz="1600" dirty="0" smtClean="0">
                    <a:solidFill>
                      <a:schemeClr val="bg1"/>
                    </a:solidFill>
                  </a:rPr>
                  <a:t>Corner</a:t>
                </a:r>
                <a:r>
                  <a:rPr lang="en-US" sz="1600" baseline="0" dirty="0" smtClean="0">
                    <a:solidFill>
                      <a:schemeClr val="bg1"/>
                    </a:solidFill>
                  </a:rPr>
                  <a:t> handles</a:t>
                </a:r>
                <a:endParaRPr lang="en-US" sz="1600" dirty="0">
                  <a:solidFill>
                    <a:schemeClr val="bg1"/>
                  </a:solidFill>
                </a:endParaRPr>
              </a:p>
            </p:txBody>
          </p:sp>
        </p:grpSp>
        <p:grpSp>
          <p:nvGrpSpPr>
            <p:cNvPr id="39" name="Group 38"/>
            <p:cNvGrpSpPr/>
            <p:nvPr userDrawn="1"/>
          </p:nvGrpSpPr>
          <p:grpSpPr>
            <a:xfrm>
              <a:off x="-10398793" y="27751410"/>
              <a:ext cx="9323012" cy="2453251"/>
              <a:chOff x="-4754996" y="12734136"/>
              <a:chExt cx="4296559" cy="1127128"/>
            </a:xfrm>
          </p:grpSpPr>
          <p:graphicFrame>
            <p:nvGraphicFramePr>
              <p:cNvPr id="41" name="Object 40"/>
              <p:cNvGraphicFramePr>
                <a:graphicFrameLocks noChangeAspect="1"/>
              </p:cNvGraphicFramePr>
              <p:nvPr userDrawn="1">
                <p:extLst>
                  <p:ext uri="{D42A27DB-BD31-4B8C-83A1-F6EECF244321}">
                    <p14:modId xmlns:p14="http://schemas.microsoft.com/office/powerpoint/2010/main" val="2923600614"/>
                  </p:ext>
                </p:extLst>
              </p:nvPr>
            </p:nvGraphicFramePr>
            <p:xfrm>
              <a:off x="-4533347" y="12734142"/>
              <a:ext cx="1828800" cy="1117600"/>
            </p:xfrm>
            <a:graphic>
              <a:graphicData uri="http://schemas.openxmlformats.org/presentationml/2006/ole">
                <mc:AlternateContent xmlns:mc="http://schemas.openxmlformats.org/markup-compatibility/2006">
                  <mc:Choice xmlns:v="urn:schemas-microsoft-com:vml" Requires="v">
                    <p:oleObj spid="_x0000_s1156" name="Image" r:id="rId8" imgW="1828440" imgH="1117440" progId="Photoshop.Image.13">
                      <p:embed/>
                    </p:oleObj>
                  </mc:Choice>
                  <mc:Fallback>
                    <p:oleObj name="Image" r:id="rId8" imgW="1828440" imgH="1117440" progId="Photoshop.Image.13">
                      <p:embed/>
                      <p:pic>
                        <p:nvPicPr>
                          <p:cNvPr id="0" name=""/>
                          <p:cNvPicPr/>
                          <p:nvPr/>
                        </p:nvPicPr>
                        <p:blipFill>
                          <a:blip r:embed="rId9"/>
                          <a:stretch>
                            <a:fillRect/>
                          </a:stretch>
                        </p:blipFill>
                        <p:spPr>
                          <a:xfrm>
                            <a:off x="-4533347" y="12734142"/>
                            <a:ext cx="1828800" cy="1117600"/>
                          </a:xfrm>
                          <a:prstGeom prst="rect">
                            <a:avLst/>
                          </a:prstGeom>
                        </p:spPr>
                      </p:pic>
                    </p:oleObj>
                  </mc:Fallback>
                </mc:AlternateContent>
              </a:graphicData>
            </a:graphic>
          </p:graphicFrame>
          <p:graphicFrame>
            <p:nvGraphicFramePr>
              <p:cNvPr id="43" name="Object 42"/>
              <p:cNvGraphicFramePr>
                <a:graphicFrameLocks noChangeAspect="1"/>
              </p:cNvGraphicFramePr>
              <p:nvPr userDrawn="1">
                <p:extLst>
                  <p:ext uri="{D42A27DB-BD31-4B8C-83A1-F6EECF244321}">
                    <p14:modId xmlns:p14="http://schemas.microsoft.com/office/powerpoint/2010/main" val="3743875991"/>
                  </p:ext>
                </p:extLst>
              </p:nvPr>
            </p:nvGraphicFramePr>
            <p:xfrm>
              <a:off x="-2456641" y="12737835"/>
              <a:ext cx="1828800" cy="1117600"/>
            </p:xfrm>
            <a:graphic>
              <a:graphicData uri="http://schemas.openxmlformats.org/presentationml/2006/ole">
                <mc:AlternateContent xmlns:mc="http://schemas.openxmlformats.org/markup-compatibility/2006">
                  <mc:Choice xmlns:v="urn:schemas-microsoft-com:vml" Requires="v">
                    <p:oleObj spid="_x0000_s1157" name="Image" r:id="rId10" imgW="1828440" imgH="1117440" progId="Photoshop.Image.13">
                      <p:embed/>
                    </p:oleObj>
                  </mc:Choice>
                  <mc:Fallback>
                    <p:oleObj name="Image" r:id="rId10" imgW="1828440" imgH="1117440" progId="Photoshop.Image.13">
                      <p:embed/>
                      <p:pic>
                        <p:nvPicPr>
                          <p:cNvPr id="0" name=""/>
                          <p:cNvPicPr/>
                          <p:nvPr/>
                        </p:nvPicPr>
                        <p:blipFill>
                          <a:blip r:embed="rId11"/>
                          <a:stretch>
                            <a:fillRect/>
                          </a:stretch>
                        </p:blipFill>
                        <p:spPr>
                          <a:xfrm>
                            <a:off x="-2456641" y="12737835"/>
                            <a:ext cx="1828800" cy="1117600"/>
                          </a:xfrm>
                          <a:prstGeom prst="rect">
                            <a:avLst/>
                          </a:prstGeom>
                        </p:spPr>
                      </p:pic>
                    </p:oleObj>
                  </mc:Fallback>
                </mc:AlternateContent>
              </a:graphicData>
            </a:graphic>
          </p:graphicFrame>
          <p:sp>
            <p:nvSpPr>
              <p:cNvPr id="44" name="TextBox 43"/>
              <p:cNvSpPr txBox="1"/>
              <p:nvPr userDrawn="1"/>
            </p:nvSpPr>
            <p:spPr>
              <a:xfrm rot="16200000">
                <a:off x="-5235785" y="13214925"/>
                <a:ext cx="1117601" cy="156024"/>
              </a:xfrm>
              <a:prstGeom prst="rect">
                <a:avLst/>
              </a:prstGeom>
              <a:noFill/>
            </p:spPr>
            <p:txBody>
              <a:bodyPr wrap="square" lIns="91440" tIns="91440" rIns="91440" bIns="0" rtlCol="0">
                <a:spAutoFit/>
              </a:bodyPr>
              <a:lstStyle/>
              <a:p>
                <a:pPr algn="ctr"/>
                <a:r>
                  <a:rPr lang="en-US" sz="1600" dirty="0" smtClean="0">
                    <a:solidFill>
                      <a:srgbClr val="92D050"/>
                    </a:solidFill>
                  </a:rPr>
                  <a:t>Good</a:t>
                </a:r>
                <a:r>
                  <a:rPr lang="en-US" sz="1600" baseline="0" dirty="0" smtClean="0">
                    <a:solidFill>
                      <a:srgbClr val="92D050"/>
                    </a:solidFill>
                  </a:rPr>
                  <a:t> </a:t>
                </a:r>
                <a:r>
                  <a:rPr lang="en-US" sz="1600" baseline="0" dirty="0" smtClean="0">
                    <a:solidFill>
                      <a:schemeClr val="bg1"/>
                    </a:solidFill>
                  </a:rPr>
                  <a:t>printing quality</a:t>
                </a:r>
                <a:endParaRPr lang="en-US" sz="1600" dirty="0">
                  <a:solidFill>
                    <a:schemeClr val="bg1"/>
                  </a:solidFill>
                </a:endParaRPr>
              </a:p>
            </p:txBody>
          </p:sp>
          <p:sp>
            <p:nvSpPr>
              <p:cNvPr id="45" name="TextBox 44"/>
              <p:cNvSpPr txBox="1"/>
              <p:nvPr userDrawn="1"/>
            </p:nvSpPr>
            <p:spPr>
              <a:xfrm rot="16200000">
                <a:off x="-1095250" y="13224452"/>
                <a:ext cx="1117601" cy="156024"/>
              </a:xfrm>
              <a:prstGeom prst="rect">
                <a:avLst/>
              </a:prstGeom>
              <a:noFill/>
            </p:spPr>
            <p:txBody>
              <a:bodyPr wrap="square" lIns="91440" tIns="91440" rIns="91440" bIns="0" rtlCol="0">
                <a:spAutoFit/>
              </a:bodyPr>
              <a:lstStyle/>
              <a:p>
                <a:pPr algn="ctr"/>
                <a:r>
                  <a:rPr lang="en-US" sz="1600" dirty="0" smtClean="0">
                    <a:solidFill>
                      <a:srgbClr val="FF0000"/>
                    </a:solidFill>
                  </a:rPr>
                  <a:t>Bad </a:t>
                </a:r>
                <a:r>
                  <a:rPr lang="en-US" sz="1600" dirty="0" smtClean="0">
                    <a:solidFill>
                      <a:schemeClr val="bg1"/>
                    </a:solidFill>
                  </a:rPr>
                  <a:t>printing quality</a:t>
                </a:r>
                <a:endParaRPr lang="en-US" sz="1600" dirty="0">
                  <a:solidFill>
                    <a:schemeClr val="bg1"/>
                  </a:solidFill>
                </a:endParaRPr>
              </a:p>
            </p:txBody>
          </p:sp>
        </p:grpSp>
      </p:grpSp>
      <p:grpSp>
        <p:nvGrpSpPr>
          <p:cNvPr id="54" name="Group 53"/>
          <p:cNvGrpSpPr/>
          <p:nvPr userDrawn="1"/>
        </p:nvGrpSpPr>
        <p:grpSpPr>
          <a:xfrm>
            <a:off x="44157839" y="-55065"/>
            <a:ext cx="11062139" cy="32973465"/>
            <a:chOff x="44157839" y="-55065"/>
            <a:chExt cx="11062139" cy="32973465"/>
          </a:xfrm>
        </p:grpSpPr>
        <p:sp>
          <p:nvSpPr>
            <p:cNvPr id="55" name="Rectangle 54"/>
            <p:cNvSpPr/>
            <p:nvPr userDrawn="1"/>
          </p:nvSpPr>
          <p:spPr>
            <a:xfrm>
              <a:off x="44157839" y="-55065"/>
              <a:ext cx="11062139" cy="32973465"/>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000" b="1" spc="600" dirty="0" smtClean="0">
                  <a:solidFill>
                    <a:schemeClr val="bg1"/>
                  </a:solidFill>
                  <a:latin typeface="Trebuchet MS" pitchFamily="34" charset="0"/>
                </a:rPr>
                <a:t>QUICK START (cont.)</a:t>
              </a:r>
            </a:p>
            <a:p>
              <a:pPr algn="ctr"/>
              <a:endParaRPr lang="en-US" sz="3600" b="1" baseline="0" dirty="0" smtClean="0">
                <a:solidFill>
                  <a:schemeClr val="bg1"/>
                </a:solidFill>
                <a:latin typeface="Trebuchet MS" pitchFamily="34" charset="0"/>
              </a:endParaRPr>
            </a:p>
            <a:p>
              <a:pPr algn="ctr"/>
              <a:r>
                <a:rPr lang="en-US" sz="3200" b="1" baseline="0" dirty="0" smtClean="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2400" b="0" baseline="0" dirty="0" smtClean="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2400" b="0" spc="0" baseline="0" dirty="0" smtClean="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r>
                <a:rPr lang="en-US" sz="2400" b="0" baseline="0" dirty="0" smtClean="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2400" b="0" baseline="0" dirty="0" smtClean="0">
                <a:solidFill>
                  <a:schemeClr val="bg1">
                    <a:lumMod val="75000"/>
                  </a:schemeClr>
                </a:solidFill>
                <a:latin typeface="Trebuchet MS" pitchFamily="34" charset="0"/>
              </a:endParaRPr>
            </a:p>
            <a:p>
              <a:pPr algn="ctr"/>
              <a:r>
                <a:rPr lang="en-US" sz="3200" b="1" baseline="0" dirty="0" smtClean="0">
                  <a:solidFill>
                    <a:srgbClr val="FFC000"/>
                  </a:solidFill>
                  <a:latin typeface="Trebuchet MS" pitchFamily="34" charset="0"/>
                </a:rPr>
                <a:t>How to add Text</a:t>
              </a:r>
            </a:p>
            <a:p>
              <a:pPr marL="3265488" lvl="2" indent="0" algn="l" defTabSz="114300"/>
              <a:r>
                <a:rPr lang="en-US" sz="2400" b="0" baseline="0" dirty="0" smtClean="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24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2400" b="0" baseline="0" dirty="0" smtClean="0">
                  <a:solidFill>
                    <a:schemeClr val="bg1">
                      <a:lumMod val="75000"/>
                    </a:schemeClr>
                  </a:solidFill>
                  <a:latin typeface="Trebuchet MS" pitchFamily="34" charset="0"/>
                </a:rPr>
                <a:t> </a:t>
              </a:r>
              <a:r>
                <a:rPr kumimoji="0" lang="en-US" sz="3200" b="1" i="0" u="none" strike="noStrike" kern="1200" cap="none" spc="0" normalizeH="0" baseline="0" noProof="0" dirty="0" smtClean="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2400" b="0" baseline="0" dirty="0" smtClean="0">
                <a:solidFill>
                  <a:schemeClr val="bg1">
                    <a:lumMod val="75000"/>
                  </a:schemeClr>
                </a:solidFill>
                <a:latin typeface="Trebuchet MS" pitchFamily="34" charset="0"/>
              </a:endParaRPr>
            </a:p>
            <a:p>
              <a:pPr marL="1518341" lvl="2" indent="0" algn="l" defTabSz="114300"/>
              <a:endParaRPr lang="en-US" sz="2400" b="0" baseline="0" dirty="0" smtClean="0">
                <a:solidFill>
                  <a:schemeClr val="bg1">
                    <a:lumMod val="75000"/>
                  </a:schemeClr>
                </a:solidFill>
                <a:latin typeface="Trebuchet MS" pitchFamily="34" charset="0"/>
              </a:endParaRPr>
            </a:p>
            <a:p>
              <a:pPr algn="ctr"/>
              <a:r>
                <a:rPr lang="en-US" sz="3200" b="1" baseline="0" dirty="0" smtClean="0">
                  <a:solidFill>
                    <a:srgbClr val="FFC000"/>
                  </a:solidFill>
                  <a:latin typeface="Trebuchet MS" pitchFamily="34" charset="0"/>
                </a:rPr>
                <a:t>How to add Tables</a:t>
              </a:r>
            </a:p>
            <a:p>
              <a:pPr marL="1730375" lvl="1" indent="0" algn="l" defTabSz="114300"/>
              <a:r>
                <a:rPr lang="en-US" sz="2400" b="0" baseline="0" dirty="0" smtClean="0">
                  <a:solidFill>
                    <a:schemeClr val="bg1">
                      <a:lumMod val="75000"/>
                    </a:schemeClr>
                  </a:solidFill>
                  <a:latin typeface="Trebuchet MS" pitchFamily="34" charset="0"/>
                </a:rPr>
                <a:t>To add a table from scratch go to the INSERT menu and </a:t>
              </a:r>
              <a:br>
                <a:rPr lang="en-US" sz="2400" b="0" baseline="0" dirty="0" smtClean="0">
                  <a:solidFill>
                    <a:schemeClr val="bg1">
                      <a:lumMod val="75000"/>
                    </a:schemeClr>
                  </a:solidFill>
                  <a:latin typeface="Trebuchet MS" pitchFamily="34" charset="0"/>
                </a:rPr>
              </a:br>
              <a:r>
                <a:rPr lang="en-US" sz="2400" b="0" baseline="0" dirty="0" smtClean="0">
                  <a:solidFill>
                    <a:schemeClr val="bg1">
                      <a:lumMod val="75000"/>
                    </a:schemeClr>
                  </a:solidFill>
                  <a:latin typeface="Trebuchet MS" pitchFamily="34" charset="0"/>
                </a:rPr>
                <a:t>click on TABLE. A drop-down box will help you select rows and columns. </a:t>
              </a:r>
            </a:p>
            <a:p>
              <a:pPr marL="0" lvl="0" indent="0" algn="l" defTabSz="114300"/>
              <a:r>
                <a:rPr lang="en-US" sz="2400" b="0" baseline="0" dirty="0" smtClean="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24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smtClean="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C000"/>
                  </a:solidFill>
                  <a:effectLst/>
                  <a:uLnTx/>
                  <a:uFillTx/>
                  <a:latin typeface="Trebuchet MS" pitchFamily="34" charset="0"/>
                </a:rPr>
                <a:t>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smtClean="0">
                <a:ln>
                  <a:noFill/>
                </a:ln>
                <a:solidFill>
                  <a:prstClr val="white">
                    <a:lumMod val="75000"/>
                  </a:prstClr>
                </a:solidFill>
                <a:effectLst/>
                <a:uLnTx/>
                <a:uFillTx/>
                <a:latin typeface="Trebuchet MS" pitchFamily="34" charset="0"/>
              </a:endParaRPr>
            </a:p>
          </p:txBody>
        </p:sp>
        <p:graphicFrame>
          <p:nvGraphicFramePr>
            <p:cNvPr id="56" name="Object 55"/>
            <p:cNvGraphicFramePr>
              <a:graphicFrameLocks noChangeAspect="1"/>
            </p:cNvGraphicFramePr>
            <p:nvPr userDrawn="1">
              <p:extLst>
                <p:ext uri="{D42A27DB-BD31-4B8C-83A1-F6EECF244321}">
                  <p14:modId xmlns:p14="http://schemas.microsoft.com/office/powerpoint/2010/main" val="262704017"/>
                </p:ext>
              </p:extLst>
            </p:nvPr>
          </p:nvGraphicFramePr>
          <p:xfrm>
            <a:off x="46915679" y="3349444"/>
            <a:ext cx="5586150" cy="2063772"/>
          </p:xfrm>
          <a:graphic>
            <a:graphicData uri="http://schemas.openxmlformats.org/presentationml/2006/ole">
              <mc:AlternateContent xmlns:mc="http://schemas.openxmlformats.org/markup-compatibility/2006">
                <mc:Choice xmlns:v="urn:schemas-microsoft-com:vml" Requires="v">
                  <p:oleObj spid="_x0000_s1158" name="Image" r:id="rId12" imgW="4571280" imgH="1688760" progId="Photoshop.Image.13">
                    <p:embed/>
                  </p:oleObj>
                </mc:Choice>
                <mc:Fallback>
                  <p:oleObj name="Image" r:id="rId12" imgW="4571280" imgH="1688760" progId="Photoshop.Image.13">
                    <p:embed/>
                    <p:pic>
                      <p:nvPicPr>
                        <p:cNvPr id="0" name=""/>
                        <p:cNvPicPr/>
                        <p:nvPr/>
                      </p:nvPicPr>
                      <p:blipFill>
                        <a:blip r:embed="rId13"/>
                        <a:stretch>
                          <a:fillRect/>
                        </a:stretch>
                      </p:blipFill>
                      <p:spPr>
                        <a:xfrm>
                          <a:off x="46915679" y="3349444"/>
                          <a:ext cx="5586150" cy="2063772"/>
                        </a:xfrm>
                        <a:prstGeom prst="rect">
                          <a:avLst/>
                        </a:prstGeom>
                      </p:spPr>
                    </p:pic>
                  </p:oleObj>
                </mc:Fallback>
              </mc:AlternateContent>
            </a:graphicData>
          </a:graphic>
        </p:graphicFrame>
        <p:pic>
          <p:nvPicPr>
            <p:cNvPr id="57" name="Picture 56"/>
            <p:cNvPicPr>
              <a:picLocks noChangeAspect="1"/>
            </p:cNvPicPr>
            <p:nvPr userDrawn="1"/>
          </p:nvPicPr>
          <p:blipFill>
            <a:blip r:embed="rId14"/>
            <a:stretch>
              <a:fillRect/>
            </a:stretch>
          </p:blipFill>
          <p:spPr>
            <a:xfrm>
              <a:off x="44621819" y="7740040"/>
              <a:ext cx="2969584" cy="1370577"/>
            </a:xfrm>
            <a:prstGeom prst="rect">
              <a:avLst/>
            </a:prstGeom>
            <a:ln>
              <a:noFill/>
            </a:ln>
          </p:spPr>
        </p:pic>
        <p:graphicFrame>
          <p:nvGraphicFramePr>
            <p:cNvPr id="58" name="Object 57"/>
            <p:cNvGraphicFramePr>
              <a:graphicFrameLocks noChangeAspect="1"/>
            </p:cNvGraphicFramePr>
            <p:nvPr userDrawn="1">
              <p:extLst>
                <p:ext uri="{D42A27DB-BD31-4B8C-83A1-F6EECF244321}">
                  <p14:modId xmlns:p14="http://schemas.microsoft.com/office/powerpoint/2010/main" val="2040245264"/>
                </p:ext>
              </p:extLst>
            </p:nvPr>
          </p:nvGraphicFramePr>
          <p:xfrm>
            <a:off x="44629619" y="12347263"/>
            <a:ext cx="1482266" cy="992162"/>
          </p:xfrm>
          <a:graphic>
            <a:graphicData uri="http://schemas.openxmlformats.org/presentationml/2006/ole">
              <mc:AlternateContent xmlns:mc="http://schemas.openxmlformats.org/markup-compatibility/2006">
                <mc:Choice xmlns:v="urn:schemas-microsoft-com:vml" Requires="v">
                  <p:oleObj spid="_x0000_s1159" name="Image" r:id="rId15" imgW="1574280" imgH="1053720" progId="Photoshop.Image.13">
                    <p:embed/>
                  </p:oleObj>
                </mc:Choice>
                <mc:Fallback>
                  <p:oleObj name="Image" r:id="rId15" imgW="1574280" imgH="1053720" progId="Photoshop.Image.13">
                    <p:embed/>
                    <p:pic>
                      <p:nvPicPr>
                        <p:cNvPr id="0" name=""/>
                        <p:cNvPicPr/>
                        <p:nvPr/>
                      </p:nvPicPr>
                      <p:blipFill>
                        <a:blip r:embed="rId16"/>
                        <a:stretch>
                          <a:fillRect/>
                        </a:stretch>
                      </p:blipFill>
                      <p:spPr>
                        <a:xfrm>
                          <a:off x="44629619" y="12347263"/>
                          <a:ext cx="1482266" cy="992162"/>
                        </a:xfrm>
                        <a:prstGeom prst="rect">
                          <a:avLst/>
                        </a:prstGeom>
                      </p:spPr>
                    </p:pic>
                  </p:oleObj>
                </mc:Fallback>
              </mc:AlternateContent>
            </a:graphicData>
          </a:graphic>
        </p:graphicFrame>
        <p:grpSp>
          <p:nvGrpSpPr>
            <p:cNvPr id="59" name="Group 58"/>
            <p:cNvGrpSpPr/>
            <p:nvPr userDrawn="1"/>
          </p:nvGrpSpPr>
          <p:grpSpPr>
            <a:xfrm>
              <a:off x="44487207" y="29414560"/>
              <a:ext cx="10354213" cy="1265612"/>
              <a:chOff x="44200453" y="28362386"/>
              <a:chExt cx="9771399" cy="1090622"/>
            </a:xfrm>
          </p:grpSpPr>
          <p:sp>
            <p:nvSpPr>
              <p:cNvPr id="61" name="Rounded Rectangle 60"/>
              <p:cNvSpPr/>
              <p:nvPr userDrawn="1"/>
            </p:nvSpPr>
            <p:spPr>
              <a:xfrm>
                <a:off x="44200453" y="28362386"/>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2" name="Picture 7" descr="http://t2.gstatic.com/images?q=tbn:ANd9GcR4APHC6TT9w54M2zn_pvCiBxUNcspYPoVxirLRphBoJabfSvu7zw">
                <a:hlinkClick r:id="rId17"/>
              </p:cNvPr>
              <p:cNvPicPr>
                <a:picLocks noChangeAspect="1" noChangeArrowheads="1"/>
              </p:cNvPicPr>
              <p:nvPr userDrawn="1"/>
            </p:nvPicPr>
            <p:blipFill>
              <a:blip r:embed="rId18" cstate="print"/>
              <a:srcRect/>
              <a:stretch>
                <a:fillRect/>
              </a:stretch>
            </p:blipFill>
            <p:spPr bwMode="auto">
              <a:xfrm>
                <a:off x="44326393" y="28460718"/>
                <a:ext cx="914401" cy="914399"/>
              </a:xfrm>
              <a:prstGeom prst="rect">
                <a:avLst/>
              </a:prstGeom>
              <a:noFill/>
              <a:ln>
                <a:noFill/>
              </a:ln>
            </p:spPr>
          </p:pic>
          <p:sp>
            <p:nvSpPr>
              <p:cNvPr id="63" name="TextBox 62"/>
              <p:cNvSpPr txBox="1"/>
              <p:nvPr userDrawn="1"/>
            </p:nvSpPr>
            <p:spPr>
              <a:xfrm>
                <a:off x="45300663" y="28552305"/>
                <a:ext cx="8671189" cy="716099"/>
              </a:xfrm>
              <a:prstGeom prst="rect">
                <a:avLst/>
              </a:prstGeom>
              <a:noFill/>
              <a:ln>
                <a:noFill/>
              </a:ln>
            </p:spPr>
            <p:txBody>
              <a:bodyPr wrap="square" rtlCol="0">
                <a:spAutoFit/>
              </a:bodyPr>
              <a:lstStyle/>
              <a:p>
                <a:r>
                  <a:rPr lang="en-US" sz="2400" dirty="0" smtClean="0">
                    <a:solidFill>
                      <a:schemeClr val="tx2"/>
                    </a:solidFill>
                    <a:latin typeface="Trebuchet MS" pitchFamily="34" charset="0"/>
                  </a:rPr>
                  <a:t>Student</a:t>
                </a:r>
                <a:r>
                  <a:rPr lang="en-US" sz="2400" baseline="0" dirty="0" smtClean="0">
                    <a:solidFill>
                      <a:schemeClr val="tx2"/>
                    </a:solidFill>
                    <a:latin typeface="Trebuchet MS" pitchFamily="34" charset="0"/>
                  </a:rPr>
                  <a:t> discounts are available on our </a:t>
                </a:r>
                <a:r>
                  <a:rPr lang="en-US" sz="2400" baseline="0" dirty="0" err="1" smtClean="0">
                    <a:solidFill>
                      <a:schemeClr val="tx2"/>
                    </a:solidFill>
                    <a:latin typeface="Trebuchet MS" pitchFamily="34" charset="0"/>
                  </a:rPr>
                  <a:t>Facebook</a:t>
                </a:r>
                <a:r>
                  <a:rPr lang="en-US" sz="2400" baseline="0" dirty="0" smtClean="0">
                    <a:solidFill>
                      <a:schemeClr val="tx2"/>
                    </a:solidFill>
                    <a:latin typeface="Trebuchet MS" pitchFamily="34" charset="0"/>
                  </a:rPr>
                  <a:t> page.</a:t>
                </a:r>
                <a:br>
                  <a:rPr lang="en-US" sz="2400" baseline="0" dirty="0" smtClean="0">
                    <a:solidFill>
                      <a:schemeClr val="tx2"/>
                    </a:solidFill>
                    <a:latin typeface="Trebuchet MS" pitchFamily="34" charset="0"/>
                  </a:rPr>
                </a:br>
                <a:r>
                  <a:rPr lang="en-US" sz="2400" baseline="0" dirty="0" smtClean="0">
                    <a:solidFill>
                      <a:schemeClr val="tx2"/>
                    </a:solidFill>
                    <a:latin typeface="Trebuchet MS" pitchFamily="34" charset="0"/>
                  </a:rPr>
                  <a:t>Go to </a:t>
                </a:r>
                <a:r>
                  <a:rPr lang="en-US" sz="2400" u="sng" baseline="0" dirty="0" smtClean="0">
                    <a:solidFill>
                      <a:schemeClr val="tx2"/>
                    </a:solidFill>
                    <a:latin typeface="Trebuchet MS" pitchFamily="34" charset="0"/>
                  </a:rPr>
                  <a:t>PosterPresentations.com</a:t>
                </a:r>
                <a:r>
                  <a:rPr lang="en-US" sz="2400" baseline="0" dirty="0" smtClean="0">
                    <a:solidFill>
                      <a:schemeClr val="tx2"/>
                    </a:solidFill>
                    <a:latin typeface="Trebuchet MS" pitchFamily="34" charset="0"/>
                  </a:rPr>
                  <a:t> and click on the FB icon. </a:t>
                </a:r>
                <a:endParaRPr lang="en-US" sz="2400" dirty="0">
                  <a:solidFill>
                    <a:schemeClr val="tx2"/>
                  </a:solidFill>
                  <a:latin typeface="Trebuchet MS" pitchFamily="34" charset="0"/>
                </a:endParaRPr>
              </a:p>
            </p:txBody>
          </p:sp>
        </p:grpSp>
      </p:grpSp>
      <p:sp>
        <p:nvSpPr>
          <p:cNvPr id="6" name="Rectangle 5"/>
          <p:cNvSpPr/>
          <p:nvPr userDrawn="1"/>
        </p:nvSpPr>
        <p:spPr>
          <a:xfrm>
            <a:off x="0" y="-55065"/>
            <a:ext cx="43891200" cy="1042617"/>
          </a:xfrm>
          <a:prstGeom prst="rect">
            <a:avLst/>
          </a:prstGeom>
          <a:gradFill flip="none" rotWithShape="1">
            <a:gsLst>
              <a:gs pos="0">
                <a:schemeClr val="accent1">
                  <a:tint val="66000"/>
                  <a:satMod val="16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userDrawn="1"/>
        </p:nvSpPr>
        <p:spPr>
          <a:xfrm>
            <a:off x="6096" y="4742487"/>
            <a:ext cx="43891200" cy="274521"/>
          </a:xfrm>
          <a:prstGeom prst="rect">
            <a:avLst/>
          </a:prstGeom>
          <a:gradFill>
            <a:gsLst>
              <a:gs pos="100000">
                <a:srgbClr val="DAE9F6"/>
              </a:gs>
              <a:gs pos="0">
                <a:schemeClr val="accent1">
                  <a:tint val="66000"/>
                  <a:satMod val="160000"/>
                </a:schemeClr>
              </a:gs>
              <a:gs pos="51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p:cNvSpPr txBox="1"/>
          <p:nvPr userDrawn="1"/>
        </p:nvSpPr>
        <p:spPr>
          <a:xfrm>
            <a:off x="44487207" y="31252910"/>
            <a:ext cx="7629577" cy="1399638"/>
          </a:xfrm>
          <a:prstGeom prst="rect">
            <a:avLst/>
          </a:prstGeom>
          <a:noFill/>
        </p:spPr>
        <p:txBody>
          <a:bodyPr wrap="square" lIns="65304" tIns="32651" rIns="65304" bIns="32651" rtlCol="0">
            <a:spAutoFit/>
          </a:bodyPr>
          <a:lstStyle/>
          <a:p>
            <a:pPr marL="400050" indent="-400050">
              <a:lnSpc>
                <a:spcPts val="2600"/>
              </a:lnSpc>
            </a:pPr>
            <a:r>
              <a:rPr lang="en-US" sz="2800" dirty="0" smtClean="0">
                <a:solidFill>
                  <a:schemeClr val="bg1"/>
                </a:solidFill>
              </a:rPr>
              <a:t>© 2015</a:t>
            </a:r>
            <a:r>
              <a:rPr lang="en-US" sz="2800" baseline="0" dirty="0" smtClean="0">
                <a:solidFill>
                  <a:schemeClr val="bg1"/>
                </a:solidFill>
              </a:rPr>
              <a:t> </a:t>
            </a:r>
            <a:r>
              <a:rPr lang="en-US" sz="2800" dirty="0" smtClean="0">
                <a:solidFill>
                  <a:schemeClr val="bg1"/>
                </a:solidFill>
              </a:rPr>
              <a:t>PosterPresentations.com</a:t>
            </a:r>
            <a:br>
              <a:rPr lang="en-US" sz="2800" dirty="0" smtClean="0">
                <a:solidFill>
                  <a:schemeClr val="bg1"/>
                </a:solidFill>
              </a:rPr>
            </a:br>
            <a:r>
              <a:rPr lang="en-US" sz="2400" dirty="0" smtClean="0">
                <a:solidFill>
                  <a:schemeClr val="bg1"/>
                </a:solidFill>
              </a:rPr>
              <a:t>2117 Fourth Street ,</a:t>
            </a:r>
            <a:r>
              <a:rPr lang="en-US" sz="2400" baseline="0" dirty="0" smtClean="0">
                <a:solidFill>
                  <a:schemeClr val="bg1"/>
                </a:solidFill>
              </a:rPr>
              <a:t> Unit C</a:t>
            </a:r>
          </a:p>
          <a:p>
            <a:pPr marL="400050" indent="-400050">
              <a:lnSpc>
                <a:spcPts val="2600"/>
              </a:lnSpc>
            </a:pPr>
            <a:r>
              <a:rPr lang="en-US" sz="2400" baseline="0" dirty="0" smtClean="0">
                <a:solidFill>
                  <a:schemeClr val="bg1"/>
                </a:solidFill>
              </a:rPr>
              <a:t>	Berkeley CA </a:t>
            </a:r>
            <a:r>
              <a:rPr lang="en-US" sz="2000" baseline="0" dirty="0" smtClean="0">
                <a:solidFill>
                  <a:schemeClr val="bg1"/>
                </a:solidFill>
              </a:rPr>
              <a:t>94710</a:t>
            </a:r>
            <a:endParaRPr lang="en-US" sz="2400" baseline="0" dirty="0" smtClean="0">
              <a:solidFill>
                <a:schemeClr val="bg1"/>
              </a:solidFill>
            </a:endParaRPr>
          </a:p>
          <a:p>
            <a:pPr marL="400050" indent="-400050">
              <a:lnSpc>
                <a:spcPts val="2600"/>
              </a:lnSpc>
            </a:pPr>
            <a:r>
              <a:rPr lang="en-US" sz="2400" b="1" baseline="0" dirty="0" smtClean="0">
                <a:solidFill>
                  <a:srgbClr val="FFFF00"/>
                </a:solidFill>
              </a:rPr>
              <a:t>	posterpresenter@gmail.com</a:t>
            </a:r>
            <a:endParaRPr lang="en-US" sz="2800" b="1" dirty="0">
              <a:solidFill>
                <a:srgbClr val="FFFF00"/>
              </a:solidFill>
            </a:endParaRPr>
          </a:p>
        </p:txBody>
      </p:sp>
    </p:spTree>
  </p:cSld>
  <p:clrMap bg1="lt1" tx1="dk1" bg2="lt2" tx2="dk2" accent1="accent1" accent2="accent2" accent3="accent3" accent4="accent4" accent5="accent5" accent6="accent6" hlink="hlink" folHlink="folHlink"/>
  <p:sldLayoutIdLst>
    <p:sldLayoutId id="2147483652" r:id="rId1"/>
  </p:sldLayoutIdLst>
  <p:timing>
    <p:tnLst>
      <p:par>
        <p:cTn id="1" dur="indefinite" restart="never" nodeType="tmRoot"/>
      </p:par>
    </p:tnLst>
  </p:timing>
  <p:txStyles>
    <p:titleStyle>
      <a:lvl1pPr algn="ctr" defTabSz="4388900" rtl="0" eaLnBrk="1" latinLnBrk="0" hangingPunct="1">
        <a:spcBef>
          <a:spcPct val="0"/>
        </a:spcBef>
        <a:buNone/>
        <a:defRPr sz="8800" kern="1200">
          <a:solidFill>
            <a:schemeClr val="bg1"/>
          </a:solidFill>
          <a:latin typeface="Trebuchet MS" pitchFamily="34" charset="0"/>
          <a:ea typeface="+mj-ea"/>
          <a:cs typeface="+mj-cs"/>
        </a:defRPr>
      </a:lvl1pPr>
    </p:titleStyle>
    <p:bodyStyle>
      <a:lvl1pPr marL="1645838" indent="-1645838" algn="l" defTabSz="438890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5982" indent="-1371531" algn="l" defTabSz="4388900"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6126" indent="-1097226" algn="l" defTabSz="4388900" rtl="0" eaLnBrk="1" latinLnBrk="0" hangingPunct="1">
        <a:spcBef>
          <a:spcPct val="20000"/>
        </a:spcBef>
        <a:buFont typeface="Arial" pitchFamily="34" charset="0"/>
        <a:buChar char="•"/>
        <a:defRPr sz="11600" kern="1200">
          <a:solidFill>
            <a:schemeClr val="tx1"/>
          </a:solidFill>
          <a:latin typeface="+mn-lt"/>
          <a:ea typeface="+mn-ea"/>
          <a:cs typeface="+mn-cs"/>
        </a:defRPr>
      </a:lvl3pPr>
      <a:lvl4pPr marL="76805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0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 name="Rectangle 39"/>
          <p:cNvSpPr/>
          <p:nvPr userDrawn="1"/>
        </p:nvSpPr>
        <p:spPr>
          <a:xfrm rot="10800000">
            <a:off x="-6419" y="31869601"/>
            <a:ext cx="43891200" cy="1042617"/>
          </a:xfrm>
          <a:prstGeom prst="rect">
            <a:avLst/>
          </a:prstGeom>
          <a:gradFill flip="none" rotWithShape="1">
            <a:gsLst>
              <a:gs pos="0">
                <a:schemeClr val="accent1">
                  <a:tint val="66000"/>
                  <a:satMod val="16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Box 14"/>
          <p:cNvSpPr txBox="1">
            <a:spLocks noChangeArrowheads="1"/>
          </p:cNvSpPr>
          <p:nvPr/>
        </p:nvSpPr>
        <p:spPr bwMode="auto">
          <a:xfrm>
            <a:off x="1484177" y="32306273"/>
            <a:ext cx="2514600" cy="336819"/>
          </a:xfrm>
          <a:prstGeom prst="rect">
            <a:avLst/>
          </a:prstGeom>
          <a:noFill/>
          <a:ln w="9525">
            <a:noFill/>
            <a:miter lim="800000"/>
            <a:headEnd/>
            <a:tailEnd/>
          </a:ln>
          <a:effectLst/>
        </p:spPr>
        <p:txBody>
          <a:bodyPr lIns="91263" tIns="45623" rIns="91263" bIns="45623">
            <a:spAutoFit/>
          </a:bodyPr>
          <a:lstStyle/>
          <a:p>
            <a:pPr eaLnBrk="0" hangingPunct="0">
              <a:lnSpc>
                <a:spcPct val="65000"/>
              </a:lnSpc>
              <a:spcBef>
                <a:spcPct val="50000"/>
              </a:spcBef>
              <a:defRPr/>
            </a:pPr>
            <a:r>
              <a:rPr lang="en-US" sz="500" b="1" dirty="0" smtClean="0">
                <a:solidFill>
                  <a:schemeClr val="bg1">
                    <a:lumMod val="75000"/>
                  </a:schemeClr>
                </a:solidFill>
                <a:latin typeface="Arial" charset="0"/>
              </a:rPr>
              <a:t>RESEARCH POSTER PRESENTATION </a:t>
            </a:r>
            <a:r>
              <a:rPr lang="en-US" sz="500" b="1" dirty="0">
                <a:solidFill>
                  <a:schemeClr val="bg1">
                    <a:lumMod val="75000"/>
                  </a:schemeClr>
                </a:solidFill>
                <a:latin typeface="Arial" charset="0"/>
              </a:rPr>
              <a:t>DESIGN © </a:t>
            </a:r>
            <a:r>
              <a:rPr lang="en-US" sz="500" b="1" dirty="0" smtClean="0">
                <a:solidFill>
                  <a:schemeClr val="bg1">
                    <a:lumMod val="75000"/>
                  </a:schemeClr>
                </a:solidFill>
                <a:latin typeface="Arial" charset="0"/>
              </a:rPr>
              <a:t>2015</a:t>
            </a:r>
            <a:endParaRPr lang="en-US" sz="500" b="1" dirty="0">
              <a:solidFill>
                <a:schemeClr val="bg1">
                  <a:lumMod val="75000"/>
                </a:schemeClr>
              </a:solidFill>
              <a:latin typeface="Arial" charset="0"/>
            </a:endParaRPr>
          </a:p>
          <a:p>
            <a:pPr eaLnBrk="0" hangingPunct="0">
              <a:lnSpc>
                <a:spcPct val="65000"/>
              </a:lnSpc>
              <a:spcBef>
                <a:spcPct val="50000"/>
              </a:spcBef>
              <a:defRPr/>
            </a:pPr>
            <a:r>
              <a:rPr lang="en-US" sz="1100" b="1" dirty="0">
                <a:solidFill>
                  <a:schemeClr val="bg1">
                    <a:lumMod val="75000"/>
                  </a:schemeClr>
                </a:solidFill>
                <a:latin typeface="Arial" charset="0"/>
              </a:rPr>
              <a:t>www.PosterPresentations.com</a:t>
            </a:r>
          </a:p>
        </p:txBody>
      </p:sp>
      <p:cxnSp>
        <p:nvCxnSpPr>
          <p:cNvPr id="38" name="Straight Connector 37"/>
          <p:cNvCxnSpPr/>
          <p:nvPr/>
        </p:nvCxnSpPr>
        <p:spPr>
          <a:xfrm flipV="1">
            <a:off x="-13946601" y="11526118"/>
            <a:ext cx="13577436" cy="818"/>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44" name="Group 43"/>
          <p:cNvGrpSpPr/>
          <p:nvPr userDrawn="1"/>
        </p:nvGrpSpPr>
        <p:grpSpPr>
          <a:xfrm>
            <a:off x="44157839" y="-55065"/>
            <a:ext cx="11062139" cy="32973465"/>
            <a:chOff x="44157839" y="-55065"/>
            <a:chExt cx="11062139" cy="32973465"/>
          </a:xfrm>
        </p:grpSpPr>
        <p:sp>
          <p:nvSpPr>
            <p:cNvPr id="45" name="Rectangle 44"/>
            <p:cNvSpPr/>
            <p:nvPr userDrawn="1"/>
          </p:nvSpPr>
          <p:spPr>
            <a:xfrm>
              <a:off x="44157839" y="-55065"/>
              <a:ext cx="11062139" cy="32973465"/>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000" b="1" spc="600" dirty="0" smtClean="0">
                  <a:solidFill>
                    <a:schemeClr val="bg1"/>
                  </a:solidFill>
                  <a:latin typeface="Trebuchet MS" pitchFamily="34" charset="0"/>
                </a:rPr>
                <a:t>QUICK START (cont.)</a:t>
              </a:r>
            </a:p>
            <a:p>
              <a:pPr algn="ctr"/>
              <a:endParaRPr lang="en-US" sz="3600" b="1" baseline="0" dirty="0" smtClean="0">
                <a:solidFill>
                  <a:schemeClr val="bg1"/>
                </a:solidFill>
                <a:latin typeface="Trebuchet MS" pitchFamily="34" charset="0"/>
              </a:endParaRPr>
            </a:p>
            <a:p>
              <a:pPr algn="ctr"/>
              <a:r>
                <a:rPr lang="en-US" sz="3200" b="1" baseline="0" dirty="0" smtClean="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2400" b="0" baseline="0" dirty="0" smtClean="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2400" b="0" spc="0" baseline="0" dirty="0" smtClean="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r>
                <a:rPr lang="en-US" sz="2400" b="0" baseline="0" dirty="0" smtClean="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2400" b="0" baseline="0" dirty="0" smtClean="0">
                <a:solidFill>
                  <a:schemeClr val="bg1">
                    <a:lumMod val="75000"/>
                  </a:schemeClr>
                </a:solidFill>
                <a:latin typeface="Trebuchet MS" pitchFamily="34" charset="0"/>
              </a:endParaRPr>
            </a:p>
            <a:p>
              <a:pPr algn="ctr"/>
              <a:r>
                <a:rPr lang="en-US" sz="3200" b="1" baseline="0" dirty="0" smtClean="0">
                  <a:solidFill>
                    <a:srgbClr val="FFC000"/>
                  </a:solidFill>
                  <a:latin typeface="Trebuchet MS" pitchFamily="34" charset="0"/>
                </a:rPr>
                <a:t>How to add Text</a:t>
              </a:r>
            </a:p>
            <a:p>
              <a:pPr marL="3265488" lvl="2" indent="0" algn="l" defTabSz="114300"/>
              <a:r>
                <a:rPr lang="en-US" sz="2400" b="0" baseline="0" dirty="0" smtClean="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24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2400" b="0" baseline="0" dirty="0" smtClean="0">
                  <a:solidFill>
                    <a:schemeClr val="bg1">
                      <a:lumMod val="75000"/>
                    </a:schemeClr>
                  </a:solidFill>
                  <a:latin typeface="Trebuchet MS" pitchFamily="34" charset="0"/>
                </a:rPr>
                <a:t> </a:t>
              </a:r>
              <a:r>
                <a:rPr kumimoji="0" lang="en-US" sz="3200" b="1" i="0" u="none" strike="noStrike" kern="1200" cap="none" spc="0" normalizeH="0" baseline="0" noProof="0" dirty="0" smtClean="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2400" b="0" baseline="0" dirty="0" smtClean="0">
                <a:solidFill>
                  <a:schemeClr val="bg1">
                    <a:lumMod val="75000"/>
                  </a:schemeClr>
                </a:solidFill>
                <a:latin typeface="Trebuchet MS" pitchFamily="34" charset="0"/>
              </a:endParaRPr>
            </a:p>
            <a:p>
              <a:pPr marL="1518341" lvl="2" indent="0" algn="l" defTabSz="114300"/>
              <a:endParaRPr lang="en-US" sz="2400" b="0" baseline="0" dirty="0" smtClean="0">
                <a:solidFill>
                  <a:schemeClr val="bg1">
                    <a:lumMod val="75000"/>
                  </a:schemeClr>
                </a:solidFill>
                <a:latin typeface="Trebuchet MS" pitchFamily="34" charset="0"/>
              </a:endParaRPr>
            </a:p>
            <a:p>
              <a:pPr algn="ctr"/>
              <a:r>
                <a:rPr lang="en-US" sz="3200" b="1" baseline="0" dirty="0" smtClean="0">
                  <a:solidFill>
                    <a:srgbClr val="FFC000"/>
                  </a:solidFill>
                  <a:latin typeface="Trebuchet MS" pitchFamily="34" charset="0"/>
                </a:rPr>
                <a:t>How to add Tables</a:t>
              </a:r>
            </a:p>
            <a:p>
              <a:pPr marL="1730375" lvl="1" indent="0" algn="l" defTabSz="114300"/>
              <a:r>
                <a:rPr lang="en-US" sz="2400" b="0" baseline="0" dirty="0" smtClean="0">
                  <a:solidFill>
                    <a:schemeClr val="bg1">
                      <a:lumMod val="75000"/>
                    </a:schemeClr>
                  </a:solidFill>
                  <a:latin typeface="Trebuchet MS" pitchFamily="34" charset="0"/>
                </a:rPr>
                <a:t>To add a table from scratch go to the INSERT menu and </a:t>
              </a:r>
              <a:br>
                <a:rPr lang="en-US" sz="2400" b="0" baseline="0" dirty="0" smtClean="0">
                  <a:solidFill>
                    <a:schemeClr val="bg1">
                      <a:lumMod val="75000"/>
                    </a:schemeClr>
                  </a:solidFill>
                  <a:latin typeface="Trebuchet MS" pitchFamily="34" charset="0"/>
                </a:rPr>
              </a:br>
              <a:r>
                <a:rPr lang="en-US" sz="2400" b="0" baseline="0" dirty="0" smtClean="0">
                  <a:solidFill>
                    <a:schemeClr val="bg1">
                      <a:lumMod val="75000"/>
                    </a:schemeClr>
                  </a:solidFill>
                  <a:latin typeface="Trebuchet MS" pitchFamily="34" charset="0"/>
                </a:rPr>
                <a:t>click on TABLE. A drop-down box will help you select rows and columns. </a:t>
              </a:r>
            </a:p>
            <a:p>
              <a:pPr marL="0" lvl="0" indent="0" algn="l" defTabSz="114300"/>
              <a:r>
                <a:rPr lang="en-US" sz="2400" b="0" baseline="0" dirty="0" smtClean="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24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smtClean="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C000"/>
                  </a:solidFill>
                  <a:effectLst/>
                  <a:uLnTx/>
                  <a:uFillTx/>
                  <a:latin typeface="Trebuchet MS" pitchFamily="34" charset="0"/>
                </a:rPr>
                <a:t>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smtClean="0">
                <a:ln>
                  <a:noFill/>
                </a:ln>
                <a:solidFill>
                  <a:prstClr val="white">
                    <a:lumMod val="75000"/>
                  </a:prstClr>
                </a:solidFill>
                <a:effectLst/>
                <a:uLnTx/>
                <a:uFillTx/>
                <a:latin typeface="Trebuchet MS" pitchFamily="34" charset="0"/>
              </a:endParaRPr>
            </a:p>
          </p:txBody>
        </p:sp>
        <p:graphicFrame>
          <p:nvGraphicFramePr>
            <p:cNvPr id="46" name="Object 45"/>
            <p:cNvGraphicFramePr>
              <a:graphicFrameLocks noChangeAspect="1"/>
            </p:cNvGraphicFramePr>
            <p:nvPr userDrawn="1">
              <p:extLst>
                <p:ext uri="{D42A27DB-BD31-4B8C-83A1-F6EECF244321}">
                  <p14:modId xmlns:p14="http://schemas.microsoft.com/office/powerpoint/2010/main" val="262704017"/>
                </p:ext>
              </p:extLst>
            </p:nvPr>
          </p:nvGraphicFramePr>
          <p:xfrm>
            <a:off x="46915679" y="3349444"/>
            <a:ext cx="5586150" cy="2063772"/>
          </p:xfrm>
          <a:graphic>
            <a:graphicData uri="http://schemas.openxmlformats.org/presentationml/2006/ole">
              <mc:AlternateContent xmlns:mc="http://schemas.openxmlformats.org/markup-compatibility/2006">
                <mc:Choice xmlns:v="urn:schemas-microsoft-com:vml" Requires="v">
                  <p:oleObj spid="_x0000_s2180" name="Image" r:id="rId4" imgW="4571280" imgH="1688760" progId="Photoshop.Image.13">
                    <p:embed/>
                  </p:oleObj>
                </mc:Choice>
                <mc:Fallback>
                  <p:oleObj name="Image" r:id="rId4" imgW="4571280" imgH="1688760" progId="Photoshop.Image.13">
                    <p:embed/>
                    <p:pic>
                      <p:nvPicPr>
                        <p:cNvPr id="0" name=""/>
                        <p:cNvPicPr/>
                        <p:nvPr/>
                      </p:nvPicPr>
                      <p:blipFill>
                        <a:blip r:embed="rId5"/>
                        <a:stretch>
                          <a:fillRect/>
                        </a:stretch>
                      </p:blipFill>
                      <p:spPr>
                        <a:xfrm>
                          <a:off x="46915679" y="3349444"/>
                          <a:ext cx="5586150" cy="2063772"/>
                        </a:xfrm>
                        <a:prstGeom prst="rect">
                          <a:avLst/>
                        </a:prstGeom>
                      </p:spPr>
                    </p:pic>
                  </p:oleObj>
                </mc:Fallback>
              </mc:AlternateContent>
            </a:graphicData>
          </a:graphic>
        </p:graphicFrame>
        <p:pic>
          <p:nvPicPr>
            <p:cNvPr id="47" name="Picture 46"/>
            <p:cNvPicPr>
              <a:picLocks noChangeAspect="1"/>
            </p:cNvPicPr>
            <p:nvPr userDrawn="1"/>
          </p:nvPicPr>
          <p:blipFill>
            <a:blip r:embed="rId6"/>
            <a:stretch>
              <a:fillRect/>
            </a:stretch>
          </p:blipFill>
          <p:spPr>
            <a:xfrm>
              <a:off x="44621819" y="7740040"/>
              <a:ext cx="2969584" cy="1370577"/>
            </a:xfrm>
            <a:prstGeom prst="rect">
              <a:avLst/>
            </a:prstGeom>
            <a:ln>
              <a:noFill/>
            </a:ln>
          </p:spPr>
        </p:pic>
        <p:graphicFrame>
          <p:nvGraphicFramePr>
            <p:cNvPr id="48" name="Object 47"/>
            <p:cNvGraphicFramePr>
              <a:graphicFrameLocks noChangeAspect="1"/>
            </p:cNvGraphicFramePr>
            <p:nvPr userDrawn="1">
              <p:extLst>
                <p:ext uri="{D42A27DB-BD31-4B8C-83A1-F6EECF244321}">
                  <p14:modId xmlns:p14="http://schemas.microsoft.com/office/powerpoint/2010/main" val="2040245264"/>
                </p:ext>
              </p:extLst>
            </p:nvPr>
          </p:nvGraphicFramePr>
          <p:xfrm>
            <a:off x="44629619" y="12347263"/>
            <a:ext cx="1482266" cy="992162"/>
          </p:xfrm>
          <a:graphic>
            <a:graphicData uri="http://schemas.openxmlformats.org/presentationml/2006/ole">
              <mc:AlternateContent xmlns:mc="http://schemas.openxmlformats.org/markup-compatibility/2006">
                <mc:Choice xmlns:v="urn:schemas-microsoft-com:vml" Requires="v">
                  <p:oleObj spid="_x0000_s2181" name="Image" r:id="rId7" imgW="1574280" imgH="1053720" progId="Photoshop.Image.13">
                    <p:embed/>
                  </p:oleObj>
                </mc:Choice>
                <mc:Fallback>
                  <p:oleObj name="Image" r:id="rId7" imgW="1574280" imgH="1053720" progId="Photoshop.Image.13">
                    <p:embed/>
                    <p:pic>
                      <p:nvPicPr>
                        <p:cNvPr id="0" name=""/>
                        <p:cNvPicPr/>
                        <p:nvPr/>
                      </p:nvPicPr>
                      <p:blipFill>
                        <a:blip r:embed="rId8"/>
                        <a:stretch>
                          <a:fillRect/>
                        </a:stretch>
                      </p:blipFill>
                      <p:spPr>
                        <a:xfrm>
                          <a:off x="44629619" y="12347263"/>
                          <a:ext cx="1482266" cy="992162"/>
                        </a:xfrm>
                        <a:prstGeom prst="rect">
                          <a:avLst/>
                        </a:prstGeom>
                      </p:spPr>
                    </p:pic>
                  </p:oleObj>
                </mc:Fallback>
              </mc:AlternateContent>
            </a:graphicData>
          </a:graphic>
        </p:graphicFrame>
        <p:grpSp>
          <p:nvGrpSpPr>
            <p:cNvPr id="49" name="Group 48"/>
            <p:cNvGrpSpPr/>
            <p:nvPr userDrawn="1"/>
          </p:nvGrpSpPr>
          <p:grpSpPr>
            <a:xfrm>
              <a:off x="44487207" y="29414560"/>
              <a:ext cx="10354213" cy="1265612"/>
              <a:chOff x="44200453" y="28362386"/>
              <a:chExt cx="9771399" cy="1090622"/>
            </a:xfrm>
          </p:grpSpPr>
          <p:sp>
            <p:nvSpPr>
              <p:cNvPr id="51" name="Rounded Rectangle 50"/>
              <p:cNvSpPr/>
              <p:nvPr userDrawn="1"/>
            </p:nvSpPr>
            <p:spPr>
              <a:xfrm>
                <a:off x="44200453" y="28362386"/>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Picture 7" descr="http://t2.gstatic.com/images?q=tbn:ANd9GcR4APHC6TT9w54M2zn_pvCiBxUNcspYPoVxirLRphBoJabfSvu7zw">
                <a:hlinkClick r:id="rId9"/>
              </p:cNvPr>
              <p:cNvPicPr>
                <a:picLocks noChangeAspect="1" noChangeArrowheads="1"/>
              </p:cNvPicPr>
              <p:nvPr userDrawn="1"/>
            </p:nvPicPr>
            <p:blipFill>
              <a:blip r:embed="rId10" cstate="print"/>
              <a:srcRect/>
              <a:stretch>
                <a:fillRect/>
              </a:stretch>
            </p:blipFill>
            <p:spPr bwMode="auto">
              <a:xfrm>
                <a:off x="44326393" y="28460718"/>
                <a:ext cx="914401" cy="914399"/>
              </a:xfrm>
              <a:prstGeom prst="rect">
                <a:avLst/>
              </a:prstGeom>
              <a:noFill/>
              <a:ln>
                <a:noFill/>
              </a:ln>
            </p:spPr>
          </p:pic>
          <p:sp>
            <p:nvSpPr>
              <p:cNvPr id="53" name="TextBox 52"/>
              <p:cNvSpPr txBox="1"/>
              <p:nvPr userDrawn="1"/>
            </p:nvSpPr>
            <p:spPr>
              <a:xfrm>
                <a:off x="45300663" y="28552305"/>
                <a:ext cx="8671189" cy="716099"/>
              </a:xfrm>
              <a:prstGeom prst="rect">
                <a:avLst/>
              </a:prstGeom>
              <a:noFill/>
              <a:ln>
                <a:noFill/>
              </a:ln>
            </p:spPr>
            <p:txBody>
              <a:bodyPr wrap="square" rtlCol="0">
                <a:spAutoFit/>
              </a:bodyPr>
              <a:lstStyle/>
              <a:p>
                <a:r>
                  <a:rPr lang="en-US" sz="2400" dirty="0" smtClean="0">
                    <a:solidFill>
                      <a:schemeClr val="tx2"/>
                    </a:solidFill>
                    <a:latin typeface="Trebuchet MS" pitchFamily="34" charset="0"/>
                  </a:rPr>
                  <a:t>Student</a:t>
                </a:r>
                <a:r>
                  <a:rPr lang="en-US" sz="2400" baseline="0" dirty="0" smtClean="0">
                    <a:solidFill>
                      <a:schemeClr val="tx2"/>
                    </a:solidFill>
                    <a:latin typeface="Trebuchet MS" pitchFamily="34" charset="0"/>
                  </a:rPr>
                  <a:t> discounts are available on our </a:t>
                </a:r>
                <a:r>
                  <a:rPr lang="en-US" sz="2400" baseline="0" dirty="0" err="1" smtClean="0">
                    <a:solidFill>
                      <a:schemeClr val="tx2"/>
                    </a:solidFill>
                    <a:latin typeface="Trebuchet MS" pitchFamily="34" charset="0"/>
                  </a:rPr>
                  <a:t>Facebook</a:t>
                </a:r>
                <a:r>
                  <a:rPr lang="en-US" sz="2400" baseline="0" dirty="0" smtClean="0">
                    <a:solidFill>
                      <a:schemeClr val="tx2"/>
                    </a:solidFill>
                    <a:latin typeface="Trebuchet MS" pitchFamily="34" charset="0"/>
                  </a:rPr>
                  <a:t> page.</a:t>
                </a:r>
                <a:br>
                  <a:rPr lang="en-US" sz="2400" baseline="0" dirty="0" smtClean="0">
                    <a:solidFill>
                      <a:schemeClr val="tx2"/>
                    </a:solidFill>
                    <a:latin typeface="Trebuchet MS" pitchFamily="34" charset="0"/>
                  </a:rPr>
                </a:br>
                <a:r>
                  <a:rPr lang="en-US" sz="2400" baseline="0" dirty="0" smtClean="0">
                    <a:solidFill>
                      <a:schemeClr val="tx2"/>
                    </a:solidFill>
                    <a:latin typeface="Trebuchet MS" pitchFamily="34" charset="0"/>
                  </a:rPr>
                  <a:t>Go to </a:t>
                </a:r>
                <a:r>
                  <a:rPr lang="en-US" sz="2400" u="sng" baseline="0" dirty="0" smtClean="0">
                    <a:solidFill>
                      <a:schemeClr val="tx2"/>
                    </a:solidFill>
                    <a:latin typeface="Trebuchet MS" pitchFamily="34" charset="0"/>
                  </a:rPr>
                  <a:t>PosterPresentations.com</a:t>
                </a:r>
                <a:r>
                  <a:rPr lang="en-US" sz="2400" baseline="0" dirty="0" smtClean="0">
                    <a:solidFill>
                      <a:schemeClr val="tx2"/>
                    </a:solidFill>
                    <a:latin typeface="Trebuchet MS" pitchFamily="34" charset="0"/>
                  </a:rPr>
                  <a:t> and click on the FB icon. </a:t>
                </a:r>
                <a:endParaRPr lang="en-US" sz="2400" dirty="0">
                  <a:solidFill>
                    <a:schemeClr val="tx2"/>
                  </a:solidFill>
                  <a:latin typeface="Trebuchet MS" pitchFamily="34" charset="0"/>
                </a:endParaRPr>
              </a:p>
            </p:txBody>
          </p:sp>
        </p:grpSp>
      </p:grpSp>
      <p:grpSp>
        <p:nvGrpSpPr>
          <p:cNvPr id="54" name="Group 53"/>
          <p:cNvGrpSpPr/>
          <p:nvPr userDrawn="1"/>
        </p:nvGrpSpPr>
        <p:grpSpPr>
          <a:xfrm>
            <a:off x="-11225189" y="-1"/>
            <a:ext cx="11018865" cy="32918401"/>
            <a:chOff x="-11225189" y="-1"/>
            <a:chExt cx="11018865" cy="32918401"/>
          </a:xfrm>
        </p:grpSpPr>
        <p:sp>
          <p:nvSpPr>
            <p:cNvPr id="55" name="Rectangle 54"/>
            <p:cNvSpPr/>
            <p:nvPr/>
          </p:nvSpPr>
          <p:spPr>
            <a:xfrm>
              <a:off x="-11216136" y="-1"/>
              <a:ext cx="11009812" cy="3291840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3200" b="1" spc="0" dirty="0" smtClean="0">
                  <a:solidFill>
                    <a:srgbClr val="FF0000"/>
                  </a:solidFill>
                  <a:latin typeface="Trebuchet MS" pitchFamily="34" charset="0"/>
                </a:rPr>
                <a:t>(—THIS SIDEBAR DOES NOT PRINT—)</a:t>
              </a:r>
              <a:endParaRPr lang="en-US" sz="3200" b="1" spc="600" dirty="0" smtClean="0">
                <a:solidFill>
                  <a:schemeClr val="bg1"/>
                </a:solidFill>
                <a:latin typeface="Trebuchet MS" pitchFamily="34" charset="0"/>
              </a:endParaRPr>
            </a:p>
            <a:p>
              <a:pPr algn="ctr"/>
              <a:r>
                <a:rPr lang="en-US" sz="4000" b="1" spc="600" dirty="0" smtClean="0">
                  <a:solidFill>
                    <a:schemeClr val="bg1"/>
                  </a:solidFill>
                  <a:latin typeface="Trebuchet MS" pitchFamily="34" charset="0"/>
                </a:rPr>
                <a:t>DESIGN</a:t>
              </a:r>
              <a:r>
                <a:rPr lang="en-US" sz="4000" b="1" spc="600" baseline="0" dirty="0" smtClean="0">
                  <a:solidFill>
                    <a:schemeClr val="bg1"/>
                  </a:solidFill>
                  <a:latin typeface="Trebuchet MS" pitchFamily="34" charset="0"/>
                </a:rPr>
                <a:t> </a:t>
              </a:r>
              <a:r>
                <a:rPr lang="en-US" sz="4000" b="1" spc="600" dirty="0" smtClean="0">
                  <a:solidFill>
                    <a:schemeClr val="bg1"/>
                  </a:solidFill>
                  <a:latin typeface="Trebuchet MS" pitchFamily="34" charset="0"/>
                </a:rPr>
                <a:t>GUIDE</a:t>
              </a:r>
            </a:p>
            <a:p>
              <a:pPr algn="ctr"/>
              <a:endParaRPr lang="en-US" sz="2800" b="1" dirty="0" smtClean="0">
                <a:latin typeface="Trebuchet MS" pitchFamily="34" charset="0"/>
              </a:endParaRPr>
            </a:p>
            <a:p>
              <a:pPr defTabSz="3765639"/>
              <a:r>
                <a:rPr lang="en-US" sz="2800" i="0" dirty="0" smtClean="0">
                  <a:latin typeface="Trebuchet MS" pitchFamily="34" charset="0"/>
                </a:rPr>
                <a:t>This PowerPoint</a:t>
              </a:r>
              <a:r>
                <a:rPr lang="en-US" sz="2800" i="0" baseline="0" dirty="0" smtClean="0">
                  <a:latin typeface="Trebuchet MS" pitchFamily="34" charset="0"/>
                </a:rPr>
                <a:t> </a:t>
              </a:r>
              <a:r>
                <a:rPr lang="en-US" sz="2800" i="0" dirty="0" smtClean="0">
                  <a:latin typeface="Trebuchet MS" pitchFamily="34" charset="0"/>
                </a:rPr>
                <a:t>2007 template produces</a:t>
              </a:r>
              <a:r>
                <a:rPr lang="en-US" sz="2800" i="0" baseline="0" dirty="0" smtClean="0">
                  <a:latin typeface="Trebuchet MS" pitchFamily="34" charset="0"/>
                </a:rPr>
                <a:t> </a:t>
              </a:r>
              <a:r>
                <a:rPr lang="en-US" sz="2800" i="0" dirty="0" smtClean="0">
                  <a:latin typeface="Trebuchet MS" pitchFamily="34" charset="0"/>
                </a:rPr>
                <a:t>a 36”x48” presentation poster. </a:t>
              </a:r>
              <a:r>
                <a:rPr lang="en-US" sz="2800" dirty="0" smtClean="0">
                  <a:latin typeface="Trebuchet MS" pitchFamily="34" charset="0"/>
                </a:rPr>
                <a:t>You</a:t>
              </a:r>
              <a:r>
                <a:rPr lang="en-US" sz="2800" baseline="0" dirty="0" smtClean="0">
                  <a:latin typeface="Trebuchet MS" pitchFamily="34" charset="0"/>
                </a:rPr>
                <a:t> can u</a:t>
              </a:r>
              <a:r>
                <a:rPr lang="en-US" sz="2800" dirty="0" smtClean="0">
                  <a:latin typeface="Trebuchet MS" pitchFamily="34" charset="0"/>
                </a:rPr>
                <a:t>se</a:t>
              </a:r>
              <a:r>
                <a:rPr lang="en-US" sz="2800" baseline="0" dirty="0" smtClean="0">
                  <a:latin typeface="Trebuchet MS" pitchFamily="34" charset="0"/>
                </a:rPr>
                <a:t> it to create your research poster and </a:t>
              </a:r>
              <a:r>
                <a:rPr lang="en-US" sz="2800" dirty="0" smtClean="0">
                  <a:latin typeface="Trebuchet MS" pitchFamily="34" charset="0"/>
                </a:rPr>
                <a:t>save valuable time placing titles, subtitles,</a:t>
              </a:r>
              <a:r>
                <a:rPr lang="en-US" sz="2800" baseline="0" dirty="0" smtClean="0">
                  <a:latin typeface="Trebuchet MS" pitchFamily="34" charset="0"/>
                </a:rPr>
                <a:t> text, and graphics</a:t>
              </a:r>
              <a:r>
                <a:rPr lang="en-US" sz="2800" dirty="0" smtClean="0">
                  <a:latin typeface="Trebuchet MS" pitchFamily="34" charset="0"/>
                </a:rPr>
                <a:t>. </a:t>
              </a:r>
            </a:p>
            <a:p>
              <a:pPr defTabSz="3765639"/>
              <a:endParaRPr lang="en-US" sz="2800" dirty="0" smtClean="0">
                <a:latin typeface="Trebuchet MS" pitchFamily="34" charset="0"/>
              </a:endParaRPr>
            </a:p>
            <a:p>
              <a:pPr defTabSz="4389219"/>
              <a:r>
                <a:rPr lang="en-US" sz="2800" dirty="0" smtClean="0">
                  <a:latin typeface="Trebuchet MS" pitchFamily="34" charset="0"/>
                </a:rPr>
                <a:t>We provide a series of online tutorials that will guide you through the poster design process and answer your poster production questions. To view our template tutorials, go online to </a:t>
              </a:r>
              <a:r>
                <a:rPr lang="en-US" sz="2800" b="1" dirty="0" smtClean="0">
                  <a:solidFill>
                    <a:srgbClr val="FFC000"/>
                  </a:solidFill>
                  <a:latin typeface="Trebuchet MS" pitchFamily="34" charset="0"/>
                </a:rPr>
                <a:t>PosterPresentations.com</a:t>
              </a:r>
              <a:r>
                <a:rPr lang="en-US" sz="2800" b="1" dirty="0" smtClean="0">
                  <a:solidFill>
                    <a:schemeClr val="bg1"/>
                  </a:solidFill>
                  <a:latin typeface="Trebuchet MS" pitchFamily="34" charset="0"/>
                </a:rPr>
                <a:t> </a:t>
              </a:r>
              <a:r>
                <a:rPr lang="en-US" sz="2800" dirty="0" smtClean="0">
                  <a:solidFill>
                    <a:schemeClr val="bg1"/>
                  </a:solidFill>
                  <a:latin typeface="Trebuchet MS" pitchFamily="34" charset="0"/>
                </a:rPr>
                <a:t>and click on HELP DESK.</a:t>
              </a:r>
            </a:p>
            <a:p>
              <a:pPr defTabSz="4389219"/>
              <a:endParaRPr lang="en-US" sz="2800" dirty="0" smtClean="0">
                <a:latin typeface="Trebuchet MS" pitchFamily="34" charset="0"/>
              </a:endParaRPr>
            </a:p>
            <a:p>
              <a:pPr defTabSz="4389219"/>
              <a:r>
                <a:rPr lang="en-US" sz="2800" dirty="0" smtClean="0">
                  <a:solidFill>
                    <a:schemeClr val="bg1"/>
                  </a:solidFill>
                  <a:latin typeface="Trebuchet MS" pitchFamily="34" charset="0"/>
                </a:rPr>
                <a:t>When</a:t>
              </a:r>
              <a:r>
                <a:rPr lang="en-US" sz="2800" baseline="0" dirty="0" smtClean="0">
                  <a:solidFill>
                    <a:schemeClr val="bg1"/>
                  </a:solidFill>
                  <a:latin typeface="Trebuchet MS" pitchFamily="34" charset="0"/>
                </a:rPr>
                <a:t> you are ready to print your poster</a:t>
              </a:r>
              <a:r>
                <a:rPr lang="en-US" sz="2800" dirty="0" smtClean="0">
                  <a:solidFill>
                    <a:schemeClr val="bg1"/>
                  </a:solidFill>
                  <a:latin typeface="Trebuchet MS" pitchFamily="34" charset="0"/>
                </a:rPr>
                <a:t>,</a:t>
              </a:r>
              <a:r>
                <a:rPr lang="en-US" sz="2800" baseline="0" dirty="0" smtClean="0">
                  <a:solidFill>
                    <a:schemeClr val="bg1"/>
                  </a:solidFill>
                  <a:latin typeface="Trebuchet MS" pitchFamily="34" charset="0"/>
                </a:rPr>
                <a:t> go online to </a:t>
              </a:r>
              <a:r>
                <a:rPr lang="en-US" sz="2800" b="0" dirty="0" smtClean="0">
                  <a:solidFill>
                    <a:schemeClr val="bg1"/>
                  </a:solidFill>
                  <a:latin typeface="Trebuchet MS" pitchFamily="34" charset="0"/>
                </a:rPr>
                <a:t>PosterPresentations.com</a:t>
              </a:r>
              <a:r>
                <a:rPr lang="en-US" sz="2800" dirty="0" smtClean="0">
                  <a:solidFill>
                    <a:schemeClr val="bg1"/>
                  </a:solidFill>
                  <a:latin typeface="Trebuchet MS" pitchFamily="34" charset="0"/>
                </a:rPr>
                <a:t/>
              </a:r>
              <a:br>
                <a:rPr lang="en-US" sz="2800" dirty="0" smtClean="0">
                  <a:solidFill>
                    <a:schemeClr val="bg1"/>
                  </a:solidFill>
                  <a:latin typeface="Trebuchet MS" pitchFamily="34" charset="0"/>
                </a:rPr>
              </a:br>
              <a:endParaRPr lang="en-US" sz="2800" dirty="0" smtClean="0">
                <a:solidFill>
                  <a:schemeClr val="bg1"/>
                </a:solidFill>
                <a:latin typeface="Trebuchet MS" pitchFamily="34" charset="0"/>
              </a:endParaRPr>
            </a:p>
            <a:p>
              <a:pPr algn="l" defTabSz="3765639"/>
              <a:r>
                <a:rPr lang="en-US" sz="2800" b="0" dirty="0" smtClean="0">
                  <a:solidFill>
                    <a:schemeClr val="bg1"/>
                  </a:solidFill>
                  <a:latin typeface="Trebuchet MS" pitchFamily="34" charset="0"/>
                </a:rPr>
                <a:t>Need</a:t>
              </a:r>
              <a:r>
                <a:rPr lang="en-US" sz="2800" b="0" baseline="0" dirty="0" smtClean="0">
                  <a:solidFill>
                    <a:schemeClr val="bg1"/>
                  </a:solidFill>
                  <a:latin typeface="Trebuchet MS" pitchFamily="34" charset="0"/>
                </a:rPr>
                <a:t> assistance? Call us at </a:t>
              </a:r>
              <a:r>
                <a:rPr lang="en-US" sz="2800" b="0" dirty="0" smtClean="0">
                  <a:solidFill>
                    <a:srgbClr val="FFC000"/>
                  </a:solidFill>
                  <a:latin typeface="Trebuchet MS" pitchFamily="34" charset="0"/>
                </a:rPr>
                <a:t>1.510.649.3001</a:t>
              </a:r>
            </a:p>
            <a:p>
              <a:pPr algn="l" defTabSz="3765639"/>
              <a:endParaRPr lang="en-US" sz="3600" b="1" dirty="0" smtClean="0">
                <a:solidFill>
                  <a:srgbClr val="FFFF00"/>
                </a:solidFill>
                <a:latin typeface="Trebuchet MS" pitchFamily="34" charset="0"/>
              </a:endParaRPr>
            </a:p>
            <a:p>
              <a:pPr algn="ctr"/>
              <a:endParaRPr lang="en-US" sz="2400" b="1" dirty="0" smtClean="0">
                <a:solidFill>
                  <a:schemeClr val="bg1"/>
                </a:solidFill>
                <a:latin typeface="Trebuchet MS" pitchFamily="34" charset="0"/>
              </a:endParaRPr>
            </a:p>
            <a:p>
              <a:pPr algn="ctr"/>
              <a:r>
                <a:rPr lang="en-US" sz="4000" b="1" spc="600" dirty="0" smtClean="0">
                  <a:solidFill>
                    <a:schemeClr val="bg1"/>
                  </a:solidFill>
                  <a:latin typeface="Trebuchet MS" pitchFamily="34" charset="0"/>
                </a:rPr>
                <a:t>QUICK START</a:t>
              </a:r>
            </a:p>
            <a:p>
              <a:pPr algn="ctr"/>
              <a:endParaRPr lang="en-US" sz="3200" b="1" baseline="0" dirty="0" smtClean="0">
                <a:solidFill>
                  <a:schemeClr val="bg1"/>
                </a:solidFill>
                <a:latin typeface="Trebuchet MS" pitchFamily="34" charset="0"/>
              </a:endParaRPr>
            </a:p>
            <a:p>
              <a:pPr algn="ctr"/>
              <a:r>
                <a:rPr lang="en-US" sz="3200" b="1" baseline="0" dirty="0" smtClean="0">
                  <a:solidFill>
                    <a:srgbClr val="FFC000"/>
                  </a:solidFill>
                  <a:latin typeface="Trebuchet MS" pitchFamily="34" charset="0"/>
                </a:rPr>
                <a:t>Zoom in and out</a:t>
              </a:r>
            </a:p>
            <a:p>
              <a:pPr marL="1892300" indent="-1892300" algn="l" defTabSz="850900"/>
              <a:r>
                <a:rPr lang="en-US" sz="2400" b="0" baseline="0" dirty="0" smtClean="0">
                  <a:solidFill>
                    <a:schemeClr val="bg1"/>
                  </a:solidFill>
                  <a:latin typeface="Trebuchet MS" pitchFamily="34" charset="0"/>
                </a:rPr>
                <a:t>	</a:t>
              </a:r>
              <a:r>
                <a:rPr lang="en-US" sz="2400" b="0" baseline="0" dirty="0" smtClean="0">
                  <a:solidFill>
                    <a:schemeClr val="bg1">
                      <a:lumMod val="75000"/>
                    </a:schemeClr>
                  </a:solidFill>
                  <a:latin typeface="Trebuchet MS" pitchFamily="34" charset="0"/>
                </a:rPr>
                <a:t>As you work on your poster zoom in and out to the level that is more comfortable to you. </a:t>
              </a:r>
            </a:p>
            <a:p>
              <a:pPr marL="1892300" indent="-1892300" algn="l" defTabSz="850900"/>
              <a:r>
                <a:rPr lang="en-US" sz="2400" b="1" baseline="0" dirty="0" smtClean="0">
                  <a:solidFill>
                    <a:schemeClr val="bg1">
                      <a:lumMod val="75000"/>
                    </a:schemeClr>
                  </a:solidFill>
                  <a:latin typeface="Trebuchet MS" pitchFamily="34" charset="0"/>
                </a:rPr>
                <a:t>	</a:t>
              </a:r>
              <a:r>
                <a:rPr lang="en-US" sz="2400" b="0" baseline="0" dirty="0" smtClean="0">
                  <a:solidFill>
                    <a:schemeClr val="bg1">
                      <a:lumMod val="75000"/>
                    </a:schemeClr>
                  </a:solidFill>
                  <a:latin typeface="Trebuchet MS" pitchFamily="34" charset="0"/>
                </a:rPr>
                <a:t>Go to VIEW &gt; ZOOM.</a:t>
              </a:r>
            </a:p>
            <a:p>
              <a:pPr algn="l"/>
              <a:endParaRPr lang="en-US" sz="2800" b="0" baseline="0" dirty="0" smtClean="0">
                <a:solidFill>
                  <a:schemeClr val="bg1"/>
                </a:solidFill>
                <a:latin typeface="Trebuchet MS" pitchFamily="34" charset="0"/>
              </a:endParaRPr>
            </a:p>
            <a:p>
              <a:pPr algn="ctr"/>
              <a:r>
                <a:rPr lang="en-US" sz="3200" b="1" baseline="0" dirty="0" smtClean="0">
                  <a:solidFill>
                    <a:srgbClr val="FFC000"/>
                  </a:solidFill>
                  <a:latin typeface="Trebuchet MS" pitchFamily="34" charset="0"/>
                </a:rPr>
                <a:t>Title, Authors, and Affiliations</a:t>
              </a:r>
            </a:p>
            <a:p>
              <a:pPr algn="l"/>
              <a:r>
                <a:rPr lang="en-US" sz="2400" b="0" baseline="0" dirty="0" smtClean="0">
                  <a:solidFill>
                    <a:schemeClr val="bg1">
                      <a:lumMod val="75000"/>
                    </a:schemeClr>
                  </a:solidFill>
                  <a:latin typeface="Trebuchet MS" pitchFamily="34" charset="0"/>
                </a:rPr>
                <a:t>Start designing your poster by adding the title, the names of the authors, and the affiliated institutions. </a:t>
              </a:r>
              <a:r>
                <a:rPr lang="en-US" sz="2400" b="0" spc="0" baseline="0" dirty="0" smtClean="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2400" b="0" spc="0" baseline="0" dirty="0" smtClean="0">
                <a:solidFill>
                  <a:schemeClr val="bg1">
                    <a:lumMod val="75000"/>
                  </a:schemeClr>
                </a:solidFill>
                <a:latin typeface="Trebuchet MS" pitchFamily="34" charset="0"/>
              </a:endParaRPr>
            </a:p>
            <a:p>
              <a:pPr algn="l"/>
              <a:r>
                <a:rPr lang="en-US" sz="2400" b="1" spc="300" baseline="0" dirty="0" smtClean="0">
                  <a:solidFill>
                    <a:srgbClr val="FFC000"/>
                  </a:solidFill>
                  <a:latin typeface="Trebuchet MS" pitchFamily="34" charset="0"/>
                </a:rPr>
                <a:t>TIP</a:t>
              </a:r>
              <a:r>
                <a:rPr lang="en-US" sz="2400" b="1" baseline="0" dirty="0" smtClean="0">
                  <a:solidFill>
                    <a:srgbClr val="FFC000"/>
                  </a:solidFill>
                  <a:latin typeface="Trebuchet MS" pitchFamily="34" charset="0"/>
                </a:rPr>
                <a:t>: </a:t>
              </a:r>
              <a:r>
                <a:rPr lang="en-US" sz="2400" b="0" baseline="0" dirty="0" smtClean="0">
                  <a:solidFill>
                    <a:schemeClr val="bg1">
                      <a:lumMod val="75000"/>
                    </a:schemeClr>
                  </a:solidFill>
                  <a:latin typeface="Trebuchet MS" pitchFamily="34" charset="0"/>
                </a:rPr>
                <a:t>The font size of your title should be bigger than your name(s) and institution name(s).</a:t>
              </a:r>
            </a:p>
            <a:p>
              <a:pPr algn="l"/>
              <a:r>
                <a:rPr lang="en-US" sz="2800" b="1" baseline="0" dirty="0" smtClean="0">
                  <a:solidFill>
                    <a:schemeClr val="bg1"/>
                  </a:solidFill>
                  <a:latin typeface="Trebuchet MS" pitchFamily="34" charset="0"/>
                </a:rPr>
                <a:t/>
              </a:r>
              <a:br>
                <a:rPr lang="en-US" sz="2800" b="1" baseline="0" dirty="0" smtClean="0">
                  <a:solidFill>
                    <a:schemeClr val="bg1"/>
                  </a:solidFill>
                  <a:latin typeface="Trebuchet MS" pitchFamily="34" charset="0"/>
                </a:rPr>
              </a:br>
              <a:endParaRPr lang="en-US" sz="2800" b="1" dirty="0" smtClean="0">
                <a:solidFill>
                  <a:schemeClr val="bg1"/>
                </a:solidFill>
                <a:latin typeface="Trebuchet MS" pitchFamily="34" charset="0"/>
              </a:endParaRPr>
            </a:p>
            <a:p>
              <a:pPr algn="ctr"/>
              <a:endParaRPr lang="en-US" sz="2800" b="1" dirty="0" smtClean="0">
                <a:solidFill>
                  <a:srgbClr val="FFC000"/>
                </a:solidFill>
                <a:latin typeface="Trebuchet MS" pitchFamily="34" charset="0"/>
              </a:endParaRPr>
            </a:p>
            <a:p>
              <a:pPr algn="ctr"/>
              <a:endParaRPr lang="en-US" sz="2800" b="1" dirty="0" smtClean="0">
                <a:solidFill>
                  <a:srgbClr val="FFC000"/>
                </a:solidFill>
                <a:latin typeface="Trebuchet MS" pitchFamily="34" charset="0"/>
              </a:endParaRPr>
            </a:p>
            <a:p>
              <a:pPr algn="ctr"/>
              <a:r>
                <a:rPr lang="en-US" sz="3200" b="1" dirty="0" smtClean="0">
                  <a:solidFill>
                    <a:srgbClr val="FFC000"/>
                  </a:solidFill>
                  <a:latin typeface="Trebuchet MS" pitchFamily="34" charset="0"/>
                </a:rPr>
                <a:t>Adding Logos</a:t>
              </a:r>
              <a:r>
                <a:rPr lang="en-US" sz="3200" b="1" baseline="0" dirty="0" smtClean="0">
                  <a:solidFill>
                    <a:srgbClr val="FFC000"/>
                  </a:solidFill>
                  <a:latin typeface="Trebuchet MS" pitchFamily="34" charset="0"/>
                </a:rPr>
                <a:t> / Seals</a:t>
              </a:r>
            </a:p>
            <a:p>
              <a:pPr algn="l"/>
              <a:r>
                <a:rPr lang="en-US" sz="2400" b="0" baseline="0" dirty="0" smtClean="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2400" b="0" spc="300" baseline="0" dirty="0" smtClean="0">
                <a:solidFill>
                  <a:schemeClr val="bg1">
                    <a:lumMod val="75000"/>
                  </a:schemeClr>
                </a:solidFill>
                <a:latin typeface="Trebuchet MS" pitchFamily="34" charset="0"/>
              </a:endParaRPr>
            </a:p>
            <a:p>
              <a:pPr algn="l"/>
              <a:r>
                <a:rPr lang="en-US" sz="2400" b="1" spc="300" baseline="0" dirty="0" smtClean="0">
                  <a:solidFill>
                    <a:srgbClr val="FFC000"/>
                  </a:solidFill>
                  <a:latin typeface="Trebuchet MS" pitchFamily="34" charset="0"/>
                </a:rPr>
                <a:t>TIP:</a:t>
              </a:r>
              <a:r>
                <a:rPr lang="en-US" sz="2400" b="1" spc="0" baseline="0" dirty="0" smtClean="0">
                  <a:solidFill>
                    <a:srgbClr val="FFC000"/>
                  </a:solidFill>
                  <a:latin typeface="Trebuchet MS" pitchFamily="34" charset="0"/>
                </a:rPr>
                <a:t> </a:t>
              </a:r>
              <a:r>
                <a:rPr lang="en-US" sz="2400" b="0" baseline="0" dirty="0" smtClean="0">
                  <a:solidFill>
                    <a:schemeClr val="bg1">
                      <a:lumMod val="75000"/>
                    </a:schemeClr>
                  </a:solidFill>
                  <a:latin typeface="Trebuchet MS" pitchFamily="34" charset="0"/>
                </a:rPr>
                <a:t>See if your school’s logo is available on our free poster templates page.</a:t>
              </a:r>
            </a:p>
            <a:p>
              <a:pPr algn="l"/>
              <a:endParaRPr lang="en-US" sz="2400" b="0" baseline="0" dirty="0" smtClean="0">
                <a:latin typeface="Trebuchet MS" pitchFamily="34" charset="0"/>
              </a:endParaRPr>
            </a:p>
            <a:p>
              <a:pPr algn="ctr"/>
              <a:r>
                <a:rPr lang="en-US" sz="3200" b="1" baseline="0" dirty="0" smtClean="0">
                  <a:solidFill>
                    <a:srgbClr val="FFC000"/>
                  </a:solidFill>
                  <a:latin typeface="Trebuchet MS" pitchFamily="34" charset="0"/>
                </a:rPr>
                <a:t>Photographs / Graphics</a:t>
              </a:r>
            </a:p>
            <a:p>
              <a:pPr algn="l" defTabSz="977900"/>
              <a:r>
                <a:rPr lang="en-US" sz="2400" b="0" baseline="0" dirty="0" smtClean="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2400" b="0" spc="0" baseline="0" dirty="0" smtClean="0">
                  <a:solidFill>
                    <a:schemeClr val="bg1">
                      <a:lumMod val="75000"/>
                    </a:schemeClr>
                  </a:solidFill>
                  <a:latin typeface="Trebuchet MS" pitchFamily="34" charset="0"/>
                </a:rPr>
                <a:t>disproportionally.</a:t>
              </a:r>
            </a:p>
            <a:p>
              <a:pPr algn="l" defTabSz="977900"/>
              <a:endParaRPr lang="en-US" sz="2400" b="0" baseline="0" dirty="0" smtClean="0">
                <a:latin typeface="Trebuchet MS" pitchFamily="34" charset="0"/>
              </a:endParaRPr>
            </a:p>
            <a:p>
              <a:pPr algn="ctr"/>
              <a:endParaRPr lang="en-US" sz="2800" b="1" baseline="0" dirty="0" smtClean="0">
                <a:solidFill>
                  <a:srgbClr val="FFC000"/>
                </a:solidFill>
                <a:latin typeface="Trebuchet MS" pitchFamily="34" charset="0"/>
              </a:endParaRPr>
            </a:p>
            <a:p>
              <a:pPr algn="ctr"/>
              <a:endParaRPr lang="en-US" sz="2800" b="1" baseline="0" dirty="0" smtClean="0">
                <a:solidFill>
                  <a:srgbClr val="FFC000"/>
                </a:solidFill>
                <a:latin typeface="Trebuchet MS" pitchFamily="34" charset="0"/>
              </a:endParaRPr>
            </a:p>
            <a:p>
              <a:pPr algn="ctr"/>
              <a:endParaRPr lang="en-US" sz="2800" b="1" baseline="0" dirty="0" smtClean="0">
                <a:solidFill>
                  <a:srgbClr val="FFC000"/>
                </a:solidFill>
                <a:latin typeface="Trebuchet MS" pitchFamily="34" charset="0"/>
              </a:endParaRPr>
            </a:p>
            <a:p>
              <a:pPr algn="ctr"/>
              <a:endParaRPr lang="en-US" sz="2800" b="1" baseline="0" dirty="0" smtClean="0">
                <a:solidFill>
                  <a:srgbClr val="FFC000"/>
                </a:solidFill>
                <a:latin typeface="Trebuchet MS" pitchFamily="34" charset="0"/>
              </a:endParaRPr>
            </a:p>
            <a:p>
              <a:pPr algn="ctr"/>
              <a:endParaRPr lang="en-US" sz="2800" b="1" baseline="0" dirty="0" smtClean="0">
                <a:solidFill>
                  <a:srgbClr val="FFC000"/>
                </a:solidFill>
                <a:latin typeface="Trebuchet MS" pitchFamily="34" charset="0"/>
              </a:endParaRPr>
            </a:p>
            <a:p>
              <a:pPr algn="ctr"/>
              <a:endParaRPr lang="en-US" sz="2800" b="1" baseline="0" dirty="0" smtClean="0">
                <a:solidFill>
                  <a:srgbClr val="FFC000"/>
                </a:solidFill>
                <a:latin typeface="Trebuchet MS" pitchFamily="34" charset="0"/>
              </a:endParaRPr>
            </a:p>
            <a:p>
              <a:pPr algn="ctr"/>
              <a:r>
                <a:rPr lang="en-US" sz="3200" b="1" baseline="0" dirty="0" smtClean="0">
                  <a:solidFill>
                    <a:srgbClr val="FFC000"/>
                  </a:solidFill>
                  <a:latin typeface="Trebuchet MS" pitchFamily="34" charset="0"/>
                </a:rPr>
                <a:t>Image Quality Check</a:t>
              </a:r>
            </a:p>
            <a:p>
              <a:pPr lvl="0" algn="l" defTabSz="977900"/>
              <a:r>
                <a:rPr lang="en-US" sz="2400" b="0" baseline="0" dirty="0" smtClean="0">
                  <a:solidFill>
                    <a:schemeClr val="bg1">
                      <a:lumMod val="75000"/>
                    </a:schemeClr>
                  </a:solidFill>
                  <a:latin typeface="Trebuchet MS" pitchFamily="34" charset="0"/>
                </a:rPr>
                <a:t>Zoom in and look at your images at 100% magnification. If they look good they will print well. </a:t>
              </a:r>
              <a:endParaRPr lang="en-US" sz="2800" b="0" dirty="0" smtClean="0">
                <a:latin typeface="Trebuchet MS" pitchFamily="34" charset="0"/>
              </a:endParaRPr>
            </a:p>
          </p:txBody>
        </p:sp>
        <p:cxnSp>
          <p:nvCxnSpPr>
            <p:cNvPr id="56" name="Straight Connector 55"/>
            <p:cNvCxnSpPr/>
            <p:nvPr/>
          </p:nvCxnSpPr>
          <p:spPr>
            <a:xfrm>
              <a:off x="-11225189" y="8422500"/>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57" name="Picture 56"/>
            <p:cNvPicPr>
              <a:picLocks noChangeAspect="1"/>
            </p:cNvPicPr>
            <p:nvPr userDrawn="1"/>
          </p:nvPicPr>
          <p:blipFill>
            <a:blip r:embed="rId11"/>
            <a:stretch>
              <a:fillRect/>
            </a:stretch>
          </p:blipFill>
          <p:spPr>
            <a:xfrm>
              <a:off x="-10740740" y="10261718"/>
              <a:ext cx="1597666" cy="1201935"/>
            </a:xfrm>
            <a:prstGeom prst="rect">
              <a:avLst/>
            </a:prstGeom>
          </p:spPr>
        </p:pic>
        <p:pic>
          <p:nvPicPr>
            <p:cNvPr id="58" name="Picture 57"/>
            <p:cNvPicPr>
              <a:picLocks noChangeAspect="1"/>
            </p:cNvPicPr>
            <p:nvPr userDrawn="1"/>
          </p:nvPicPr>
          <p:blipFill>
            <a:blip r:embed="rId12"/>
            <a:stretch>
              <a:fillRect/>
            </a:stretch>
          </p:blipFill>
          <p:spPr>
            <a:xfrm>
              <a:off x="-10732765" y="15696927"/>
              <a:ext cx="9986808" cy="1053596"/>
            </a:xfrm>
            <a:prstGeom prst="rect">
              <a:avLst/>
            </a:prstGeom>
          </p:spPr>
        </p:pic>
        <p:grpSp>
          <p:nvGrpSpPr>
            <p:cNvPr id="59" name="Group 58"/>
            <p:cNvGrpSpPr/>
            <p:nvPr userDrawn="1"/>
          </p:nvGrpSpPr>
          <p:grpSpPr>
            <a:xfrm>
              <a:off x="-9744993" y="23540957"/>
              <a:ext cx="7531182" cy="2120439"/>
              <a:chOff x="-4470427" y="11016658"/>
              <a:chExt cx="3470785" cy="974220"/>
            </a:xfrm>
          </p:grpSpPr>
          <p:grpSp>
            <p:nvGrpSpPr>
              <p:cNvPr id="65" name="Group 64"/>
              <p:cNvGrpSpPr/>
              <p:nvPr userDrawn="1"/>
            </p:nvGrpSpPr>
            <p:grpSpPr>
              <a:xfrm>
                <a:off x="-2783495" y="11060886"/>
                <a:ext cx="624431" cy="893535"/>
                <a:chOff x="-3958697" y="11117435"/>
                <a:chExt cx="779338" cy="1280430"/>
              </a:xfrm>
            </p:grpSpPr>
            <p:pic>
              <p:nvPicPr>
                <p:cNvPr id="71" name="Picture 70"/>
                <p:cNvPicPr>
                  <a:picLocks noChangeAspect="1"/>
                </p:cNvPicPr>
                <p:nvPr userDrawn="1"/>
              </p:nvPicPr>
              <p:blipFill>
                <a:blip r:embed="rId13"/>
                <a:stretch>
                  <a:fillRect/>
                </a:stretch>
              </p:blipFill>
              <p:spPr>
                <a:xfrm>
                  <a:off x="-3948160" y="11117435"/>
                  <a:ext cx="768801" cy="1090857"/>
                </a:xfrm>
                <a:prstGeom prst="rect">
                  <a:avLst/>
                </a:prstGeom>
              </p:spPr>
            </p:pic>
            <p:sp>
              <p:nvSpPr>
                <p:cNvPr id="72" name="TextBox 71"/>
                <p:cNvSpPr txBox="1"/>
                <p:nvPr userDrawn="1"/>
              </p:nvSpPr>
              <p:spPr>
                <a:xfrm>
                  <a:off x="-3958697" y="12114178"/>
                  <a:ext cx="779337" cy="283687"/>
                </a:xfrm>
                <a:prstGeom prst="rect">
                  <a:avLst/>
                </a:prstGeom>
                <a:solidFill>
                  <a:schemeClr val="accent1"/>
                </a:solidFill>
                <a:ln>
                  <a:noFill/>
                </a:ln>
              </p:spPr>
              <p:txBody>
                <a:bodyPr wrap="square" lIns="91440" tIns="91440" rIns="91440" bIns="91440" rtlCol="0">
                  <a:spAutoFit/>
                </a:bodyPr>
                <a:lstStyle/>
                <a:p>
                  <a:pPr algn="ctr"/>
                  <a:r>
                    <a:rPr lang="en-US" sz="1600" b="1" dirty="0" smtClean="0">
                      <a:solidFill>
                        <a:schemeClr val="tx1"/>
                      </a:solidFill>
                    </a:rPr>
                    <a:t>ORIGINAL</a:t>
                  </a:r>
                  <a:endParaRPr lang="en-US" sz="1600" b="1" dirty="0">
                    <a:solidFill>
                      <a:schemeClr val="tx1"/>
                    </a:solidFill>
                  </a:endParaRPr>
                </a:p>
              </p:txBody>
            </p:sp>
          </p:grpSp>
          <p:grpSp>
            <p:nvGrpSpPr>
              <p:cNvPr id="66" name="Group 65"/>
              <p:cNvGrpSpPr/>
              <p:nvPr userDrawn="1"/>
            </p:nvGrpSpPr>
            <p:grpSpPr>
              <a:xfrm>
                <a:off x="-2033159" y="11060889"/>
                <a:ext cx="1033517" cy="893529"/>
                <a:chOff x="-2921738" y="11200127"/>
                <a:chExt cx="1420279" cy="1227904"/>
              </a:xfrm>
            </p:grpSpPr>
            <p:pic>
              <p:nvPicPr>
                <p:cNvPr id="69" name="Picture 68"/>
                <p:cNvPicPr>
                  <a:picLocks noChangeAspect="1"/>
                </p:cNvPicPr>
                <p:nvPr userDrawn="1"/>
              </p:nvPicPr>
              <p:blipFill>
                <a:blip r:embed="rId13"/>
                <a:stretch>
                  <a:fillRect/>
                </a:stretch>
              </p:blipFill>
              <p:spPr>
                <a:xfrm>
                  <a:off x="-2921738" y="11200127"/>
                  <a:ext cx="1420279" cy="1029694"/>
                </a:xfrm>
                <a:prstGeom prst="rect">
                  <a:avLst/>
                </a:prstGeom>
              </p:spPr>
            </p:pic>
            <p:sp>
              <p:nvSpPr>
                <p:cNvPr id="70" name="TextBox 69"/>
                <p:cNvSpPr txBox="1"/>
                <p:nvPr userDrawn="1"/>
              </p:nvSpPr>
              <p:spPr>
                <a:xfrm>
                  <a:off x="-2918991" y="12175418"/>
                  <a:ext cx="1417532" cy="252613"/>
                </a:xfrm>
                <a:prstGeom prst="rect">
                  <a:avLst/>
                </a:prstGeom>
                <a:solidFill>
                  <a:srgbClr val="FF0000"/>
                </a:solidFill>
              </p:spPr>
              <p:txBody>
                <a:bodyPr wrap="square" lIns="457200" tIns="91440" rIns="457200" bIns="91440" rtlCol="0">
                  <a:spAutoFit/>
                </a:bodyPr>
                <a:lstStyle/>
                <a:p>
                  <a:pPr algn="ctr"/>
                  <a:r>
                    <a:rPr lang="en-US" sz="1400" b="1" dirty="0" smtClean="0">
                      <a:solidFill>
                        <a:schemeClr val="bg1"/>
                      </a:solidFill>
                    </a:rPr>
                    <a:t>DISTORTED</a:t>
                  </a:r>
                  <a:endParaRPr lang="en-US" sz="700" b="1" dirty="0">
                    <a:solidFill>
                      <a:schemeClr val="bg1"/>
                    </a:solidFill>
                  </a:endParaRPr>
                </a:p>
              </p:txBody>
            </p:sp>
          </p:grpSp>
          <p:pic>
            <p:nvPicPr>
              <p:cNvPr id="67" name="Picture 66"/>
              <p:cNvPicPr>
                <a:picLocks noChangeAspect="1"/>
              </p:cNvPicPr>
              <p:nvPr userDrawn="1"/>
            </p:nvPicPr>
            <p:blipFill>
              <a:blip r:embed="rId14"/>
              <a:stretch>
                <a:fillRect/>
              </a:stretch>
            </p:blipFill>
            <p:spPr>
              <a:xfrm>
                <a:off x="-4470427" y="11016658"/>
                <a:ext cx="1098742" cy="847761"/>
              </a:xfrm>
              <a:prstGeom prst="rect">
                <a:avLst/>
              </a:prstGeom>
            </p:spPr>
          </p:pic>
          <p:sp>
            <p:nvSpPr>
              <p:cNvPr id="68" name="TextBox 67"/>
              <p:cNvSpPr txBox="1"/>
              <p:nvPr userDrawn="1"/>
            </p:nvSpPr>
            <p:spPr>
              <a:xfrm>
                <a:off x="-4440600" y="11665645"/>
                <a:ext cx="1035685" cy="325233"/>
              </a:xfrm>
              <a:prstGeom prst="rect">
                <a:avLst/>
              </a:prstGeom>
              <a:noFill/>
            </p:spPr>
            <p:txBody>
              <a:bodyPr wrap="square" lIns="457200" tIns="457200" rIns="457200" bIns="0" rtlCol="0">
                <a:spAutoFit/>
              </a:bodyPr>
              <a:lstStyle/>
              <a:p>
                <a:pPr algn="ctr"/>
                <a:r>
                  <a:rPr lang="en-US" sz="1600" dirty="0" smtClean="0">
                    <a:solidFill>
                      <a:schemeClr val="bg1"/>
                    </a:solidFill>
                  </a:rPr>
                  <a:t>Corner</a:t>
                </a:r>
                <a:r>
                  <a:rPr lang="en-US" sz="1600" baseline="0" dirty="0" smtClean="0">
                    <a:solidFill>
                      <a:schemeClr val="bg1"/>
                    </a:solidFill>
                  </a:rPr>
                  <a:t> handles</a:t>
                </a:r>
                <a:endParaRPr lang="en-US" sz="1600" dirty="0">
                  <a:solidFill>
                    <a:schemeClr val="bg1"/>
                  </a:solidFill>
                </a:endParaRPr>
              </a:p>
            </p:txBody>
          </p:sp>
        </p:grpSp>
        <p:grpSp>
          <p:nvGrpSpPr>
            <p:cNvPr id="60" name="Group 59"/>
            <p:cNvGrpSpPr/>
            <p:nvPr userDrawn="1"/>
          </p:nvGrpSpPr>
          <p:grpSpPr>
            <a:xfrm>
              <a:off x="-10398793" y="27751410"/>
              <a:ext cx="9323012" cy="2453251"/>
              <a:chOff x="-4754996" y="12734136"/>
              <a:chExt cx="4296559" cy="1127128"/>
            </a:xfrm>
          </p:grpSpPr>
          <p:graphicFrame>
            <p:nvGraphicFramePr>
              <p:cNvPr id="61" name="Object 60"/>
              <p:cNvGraphicFramePr>
                <a:graphicFrameLocks noChangeAspect="1"/>
              </p:cNvGraphicFramePr>
              <p:nvPr userDrawn="1">
                <p:extLst>
                  <p:ext uri="{D42A27DB-BD31-4B8C-83A1-F6EECF244321}">
                    <p14:modId xmlns:p14="http://schemas.microsoft.com/office/powerpoint/2010/main" val="1199812768"/>
                  </p:ext>
                </p:extLst>
              </p:nvPr>
            </p:nvGraphicFramePr>
            <p:xfrm>
              <a:off x="-4533347" y="12734142"/>
              <a:ext cx="1828800" cy="1117600"/>
            </p:xfrm>
            <a:graphic>
              <a:graphicData uri="http://schemas.openxmlformats.org/presentationml/2006/ole">
                <mc:AlternateContent xmlns:mc="http://schemas.openxmlformats.org/markup-compatibility/2006">
                  <mc:Choice xmlns:v="urn:schemas-microsoft-com:vml" Requires="v">
                    <p:oleObj spid="_x0000_s2182" name="Image" r:id="rId15" imgW="1828440" imgH="1117440" progId="Photoshop.Image.13">
                      <p:embed/>
                    </p:oleObj>
                  </mc:Choice>
                  <mc:Fallback>
                    <p:oleObj name="Image" r:id="rId15" imgW="1828440" imgH="1117440" progId="Photoshop.Image.13">
                      <p:embed/>
                      <p:pic>
                        <p:nvPicPr>
                          <p:cNvPr id="0" name=""/>
                          <p:cNvPicPr/>
                          <p:nvPr/>
                        </p:nvPicPr>
                        <p:blipFill>
                          <a:blip r:embed="rId16"/>
                          <a:stretch>
                            <a:fillRect/>
                          </a:stretch>
                        </p:blipFill>
                        <p:spPr>
                          <a:xfrm>
                            <a:off x="-4533347" y="12734142"/>
                            <a:ext cx="1828800" cy="1117600"/>
                          </a:xfrm>
                          <a:prstGeom prst="rect">
                            <a:avLst/>
                          </a:prstGeom>
                        </p:spPr>
                      </p:pic>
                    </p:oleObj>
                  </mc:Fallback>
                </mc:AlternateContent>
              </a:graphicData>
            </a:graphic>
          </p:graphicFrame>
          <p:graphicFrame>
            <p:nvGraphicFramePr>
              <p:cNvPr id="62" name="Object 61"/>
              <p:cNvGraphicFramePr>
                <a:graphicFrameLocks noChangeAspect="1"/>
              </p:cNvGraphicFramePr>
              <p:nvPr userDrawn="1">
                <p:extLst>
                  <p:ext uri="{D42A27DB-BD31-4B8C-83A1-F6EECF244321}">
                    <p14:modId xmlns:p14="http://schemas.microsoft.com/office/powerpoint/2010/main" val="4096349677"/>
                  </p:ext>
                </p:extLst>
              </p:nvPr>
            </p:nvGraphicFramePr>
            <p:xfrm>
              <a:off x="-2456641" y="12737835"/>
              <a:ext cx="1828800" cy="1117600"/>
            </p:xfrm>
            <a:graphic>
              <a:graphicData uri="http://schemas.openxmlformats.org/presentationml/2006/ole">
                <mc:AlternateContent xmlns:mc="http://schemas.openxmlformats.org/markup-compatibility/2006">
                  <mc:Choice xmlns:v="urn:schemas-microsoft-com:vml" Requires="v">
                    <p:oleObj spid="_x0000_s2183" name="Image" r:id="rId17" imgW="1828440" imgH="1117440" progId="Photoshop.Image.13">
                      <p:embed/>
                    </p:oleObj>
                  </mc:Choice>
                  <mc:Fallback>
                    <p:oleObj name="Image" r:id="rId17" imgW="1828440" imgH="1117440" progId="Photoshop.Image.13">
                      <p:embed/>
                      <p:pic>
                        <p:nvPicPr>
                          <p:cNvPr id="0" name=""/>
                          <p:cNvPicPr/>
                          <p:nvPr/>
                        </p:nvPicPr>
                        <p:blipFill>
                          <a:blip r:embed="rId18"/>
                          <a:stretch>
                            <a:fillRect/>
                          </a:stretch>
                        </p:blipFill>
                        <p:spPr>
                          <a:xfrm>
                            <a:off x="-2456641" y="12737835"/>
                            <a:ext cx="1828800" cy="1117600"/>
                          </a:xfrm>
                          <a:prstGeom prst="rect">
                            <a:avLst/>
                          </a:prstGeom>
                        </p:spPr>
                      </p:pic>
                    </p:oleObj>
                  </mc:Fallback>
                </mc:AlternateContent>
              </a:graphicData>
            </a:graphic>
          </p:graphicFrame>
          <p:sp>
            <p:nvSpPr>
              <p:cNvPr id="63" name="TextBox 62"/>
              <p:cNvSpPr txBox="1"/>
              <p:nvPr userDrawn="1"/>
            </p:nvSpPr>
            <p:spPr>
              <a:xfrm rot="16200000">
                <a:off x="-5235785" y="13214925"/>
                <a:ext cx="1117601" cy="156024"/>
              </a:xfrm>
              <a:prstGeom prst="rect">
                <a:avLst/>
              </a:prstGeom>
              <a:noFill/>
            </p:spPr>
            <p:txBody>
              <a:bodyPr wrap="square" lIns="91440" tIns="91440" rIns="91440" bIns="0" rtlCol="0">
                <a:spAutoFit/>
              </a:bodyPr>
              <a:lstStyle/>
              <a:p>
                <a:pPr algn="ctr"/>
                <a:r>
                  <a:rPr lang="en-US" sz="1600" dirty="0" smtClean="0">
                    <a:solidFill>
                      <a:srgbClr val="92D050"/>
                    </a:solidFill>
                  </a:rPr>
                  <a:t>Good</a:t>
                </a:r>
                <a:r>
                  <a:rPr lang="en-US" sz="1600" baseline="0" dirty="0" smtClean="0">
                    <a:solidFill>
                      <a:srgbClr val="92D050"/>
                    </a:solidFill>
                  </a:rPr>
                  <a:t> </a:t>
                </a:r>
                <a:r>
                  <a:rPr lang="en-US" sz="1600" baseline="0" dirty="0" smtClean="0">
                    <a:solidFill>
                      <a:schemeClr val="bg1"/>
                    </a:solidFill>
                  </a:rPr>
                  <a:t>printing quality</a:t>
                </a:r>
                <a:endParaRPr lang="en-US" sz="1600" dirty="0">
                  <a:solidFill>
                    <a:schemeClr val="bg1"/>
                  </a:solidFill>
                </a:endParaRPr>
              </a:p>
            </p:txBody>
          </p:sp>
          <p:sp>
            <p:nvSpPr>
              <p:cNvPr id="64" name="TextBox 63"/>
              <p:cNvSpPr txBox="1"/>
              <p:nvPr userDrawn="1"/>
            </p:nvSpPr>
            <p:spPr>
              <a:xfrm rot="16200000">
                <a:off x="-1095250" y="13224452"/>
                <a:ext cx="1117601" cy="156024"/>
              </a:xfrm>
              <a:prstGeom prst="rect">
                <a:avLst/>
              </a:prstGeom>
              <a:noFill/>
            </p:spPr>
            <p:txBody>
              <a:bodyPr wrap="square" lIns="91440" tIns="91440" rIns="91440" bIns="0" rtlCol="0">
                <a:spAutoFit/>
              </a:bodyPr>
              <a:lstStyle/>
              <a:p>
                <a:pPr algn="ctr"/>
                <a:r>
                  <a:rPr lang="en-US" sz="1600" dirty="0" smtClean="0">
                    <a:solidFill>
                      <a:srgbClr val="FF0000"/>
                    </a:solidFill>
                  </a:rPr>
                  <a:t>Bad </a:t>
                </a:r>
                <a:r>
                  <a:rPr lang="en-US" sz="1600" dirty="0" smtClean="0">
                    <a:solidFill>
                      <a:schemeClr val="bg1"/>
                    </a:solidFill>
                  </a:rPr>
                  <a:t>printing quality</a:t>
                </a:r>
                <a:endParaRPr lang="en-US" sz="1600" dirty="0">
                  <a:solidFill>
                    <a:schemeClr val="bg1"/>
                  </a:solidFill>
                </a:endParaRPr>
              </a:p>
            </p:txBody>
          </p:sp>
        </p:grpSp>
      </p:grpSp>
      <p:sp>
        <p:nvSpPr>
          <p:cNvPr id="39" name="Rectangle 38"/>
          <p:cNvSpPr/>
          <p:nvPr userDrawn="1"/>
        </p:nvSpPr>
        <p:spPr>
          <a:xfrm>
            <a:off x="0" y="-55065"/>
            <a:ext cx="43891200" cy="1042617"/>
          </a:xfrm>
          <a:prstGeom prst="rect">
            <a:avLst/>
          </a:prstGeom>
          <a:gradFill flip="none" rotWithShape="1">
            <a:gsLst>
              <a:gs pos="0">
                <a:schemeClr val="accent1">
                  <a:tint val="66000"/>
                  <a:satMod val="16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ed Rectangle 40"/>
          <p:cNvSpPr/>
          <p:nvPr userDrawn="1"/>
        </p:nvSpPr>
        <p:spPr>
          <a:xfrm>
            <a:off x="29382628" y="5392017"/>
            <a:ext cx="13577436" cy="26757874"/>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41"/>
          <p:cNvSpPr/>
          <p:nvPr userDrawn="1"/>
        </p:nvSpPr>
        <p:spPr>
          <a:xfrm>
            <a:off x="15156882" y="5370818"/>
            <a:ext cx="13577436" cy="26779073"/>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ed Rectangle 42"/>
          <p:cNvSpPr/>
          <p:nvPr userDrawn="1"/>
        </p:nvSpPr>
        <p:spPr>
          <a:xfrm>
            <a:off x="931136" y="5413216"/>
            <a:ext cx="13577436" cy="26736675"/>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p:cNvSpPr/>
          <p:nvPr userDrawn="1"/>
        </p:nvSpPr>
        <p:spPr>
          <a:xfrm>
            <a:off x="6096" y="4742487"/>
            <a:ext cx="43891200" cy="274521"/>
          </a:xfrm>
          <a:prstGeom prst="rect">
            <a:avLst/>
          </a:prstGeom>
          <a:gradFill>
            <a:gsLst>
              <a:gs pos="100000">
                <a:srgbClr val="DAE9F6"/>
              </a:gs>
              <a:gs pos="0">
                <a:schemeClr val="accent1">
                  <a:tint val="66000"/>
                  <a:satMod val="160000"/>
                </a:schemeClr>
              </a:gs>
              <a:gs pos="51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p:cNvSpPr txBox="1"/>
          <p:nvPr userDrawn="1"/>
        </p:nvSpPr>
        <p:spPr>
          <a:xfrm>
            <a:off x="44483668" y="31169782"/>
            <a:ext cx="7629577" cy="1399638"/>
          </a:xfrm>
          <a:prstGeom prst="rect">
            <a:avLst/>
          </a:prstGeom>
          <a:noFill/>
        </p:spPr>
        <p:txBody>
          <a:bodyPr wrap="square" lIns="65304" tIns="32651" rIns="65304" bIns="32651" rtlCol="0">
            <a:spAutoFit/>
          </a:bodyPr>
          <a:lstStyle/>
          <a:p>
            <a:pPr marL="400050" indent="-400050">
              <a:lnSpc>
                <a:spcPts val="2600"/>
              </a:lnSpc>
            </a:pPr>
            <a:r>
              <a:rPr lang="en-US" sz="2800" dirty="0" smtClean="0">
                <a:solidFill>
                  <a:schemeClr val="bg1"/>
                </a:solidFill>
              </a:rPr>
              <a:t>© 2015</a:t>
            </a:r>
            <a:r>
              <a:rPr lang="en-US" sz="2800" baseline="0" dirty="0" smtClean="0">
                <a:solidFill>
                  <a:schemeClr val="bg1"/>
                </a:solidFill>
              </a:rPr>
              <a:t> </a:t>
            </a:r>
            <a:r>
              <a:rPr lang="en-US" sz="2800" dirty="0" smtClean="0">
                <a:solidFill>
                  <a:schemeClr val="bg1"/>
                </a:solidFill>
              </a:rPr>
              <a:t>PosterPresentations.com</a:t>
            </a:r>
            <a:br>
              <a:rPr lang="en-US" sz="2800" dirty="0" smtClean="0">
                <a:solidFill>
                  <a:schemeClr val="bg1"/>
                </a:solidFill>
              </a:rPr>
            </a:br>
            <a:r>
              <a:rPr lang="en-US" sz="2400" dirty="0" smtClean="0">
                <a:solidFill>
                  <a:schemeClr val="bg1"/>
                </a:solidFill>
              </a:rPr>
              <a:t>2117 Fourth Street ,</a:t>
            </a:r>
            <a:r>
              <a:rPr lang="en-US" sz="2400" baseline="0" dirty="0" smtClean="0">
                <a:solidFill>
                  <a:schemeClr val="bg1"/>
                </a:solidFill>
              </a:rPr>
              <a:t> Unit C</a:t>
            </a:r>
          </a:p>
          <a:p>
            <a:pPr marL="400050" indent="-400050">
              <a:lnSpc>
                <a:spcPts val="2600"/>
              </a:lnSpc>
            </a:pPr>
            <a:r>
              <a:rPr lang="en-US" sz="2400" baseline="0" dirty="0" smtClean="0">
                <a:solidFill>
                  <a:schemeClr val="bg1"/>
                </a:solidFill>
              </a:rPr>
              <a:t>	Berkeley CA </a:t>
            </a:r>
            <a:r>
              <a:rPr lang="en-US" sz="2000" baseline="0" dirty="0" smtClean="0">
                <a:solidFill>
                  <a:schemeClr val="bg1"/>
                </a:solidFill>
              </a:rPr>
              <a:t>94710</a:t>
            </a:r>
            <a:endParaRPr lang="en-US" sz="2400" baseline="0" dirty="0" smtClean="0">
              <a:solidFill>
                <a:schemeClr val="bg1"/>
              </a:solidFill>
            </a:endParaRPr>
          </a:p>
          <a:p>
            <a:pPr marL="400050" indent="-400050">
              <a:lnSpc>
                <a:spcPts val="2600"/>
              </a:lnSpc>
            </a:pPr>
            <a:r>
              <a:rPr lang="en-US" sz="2400" b="1" baseline="0" dirty="0" smtClean="0">
                <a:solidFill>
                  <a:srgbClr val="FFFF00"/>
                </a:solidFill>
              </a:rPr>
              <a:t>	posterpresenter@gmail.com</a:t>
            </a:r>
            <a:endParaRPr lang="en-US" sz="2800" b="1" dirty="0">
              <a:solidFill>
                <a:srgbClr val="FFFF00"/>
              </a:solidFill>
            </a:endParaRPr>
          </a:p>
        </p:txBody>
      </p:sp>
    </p:spTree>
  </p:cSld>
  <p:clrMap bg1="lt1" tx1="dk1" bg2="lt2" tx2="dk2" accent1="accent1" accent2="accent2" accent3="accent3" accent4="accent4" accent5="accent5" accent6="accent6" hlink="hlink" folHlink="folHlink"/>
  <p:sldLayoutIdLst>
    <p:sldLayoutId id="2147483658" r:id="rId1"/>
  </p:sldLayoutIdLst>
  <p:timing>
    <p:tnLst>
      <p:par>
        <p:cTn id="1" dur="indefinite" restart="never" nodeType="tmRoot"/>
      </p:par>
    </p:tnLst>
  </p:timing>
  <p:txStyles>
    <p:titleStyle>
      <a:lvl1pPr algn="ctr" defTabSz="4388900" rtl="0" eaLnBrk="1" latinLnBrk="0" hangingPunct="1">
        <a:spcBef>
          <a:spcPct val="0"/>
        </a:spcBef>
        <a:buNone/>
        <a:defRPr sz="8800" kern="1200">
          <a:solidFill>
            <a:schemeClr val="bg1"/>
          </a:solidFill>
          <a:latin typeface="Trebuchet MS" pitchFamily="34" charset="0"/>
          <a:ea typeface="+mj-ea"/>
          <a:cs typeface="+mj-cs"/>
        </a:defRPr>
      </a:lvl1pPr>
    </p:titleStyle>
    <p:bodyStyle>
      <a:lvl1pPr marL="1645838" indent="-1645838" algn="l" defTabSz="438890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5982" indent="-1371531" algn="l" defTabSz="4388900"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6126" indent="-1097226" algn="l" defTabSz="4388900" rtl="0" eaLnBrk="1" latinLnBrk="0" hangingPunct="1">
        <a:spcBef>
          <a:spcPct val="20000"/>
        </a:spcBef>
        <a:buFont typeface="Arial" pitchFamily="34" charset="0"/>
        <a:buChar char="•"/>
        <a:defRPr sz="11600" kern="1200">
          <a:solidFill>
            <a:schemeClr val="tx1"/>
          </a:solidFill>
          <a:latin typeface="+mn-lt"/>
          <a:ea typeface="+mn-ea"/>
          <a:cs typeface="+mn-cs"/>
        </a:defRPr>
      </a:lvl3pPr>
      <a:lvl4pPr marL="76805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0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484177" y="32232601"/>
            <a:ext cx="2514600" cy="336819"/>
          </a:xfrm>
          <a:prstGeom prst="rect">
            <a:avLst/>
          </a:prstGeom>
          <a:noFill/>
          <a:ln w="9525">
            <a:noFill/>
            <a:miter lim="800000"/>
            <a:headEnd/>
            <a:tailEnd/>
          </a:ln>
          <a:effectLst/>
        </p:spPr>
        <p:txBody>
          <a:bodyPr lIns="91263" tIns="45623" rIns="91263" bIns="45623">
            <a:spAutoFit/>
          </a:bodyPr>
          <a:lstStyle/>
          <a:p>
            <a:pPr eaLnBrk="0" hangingPunct="0">
              <a:lnSpc>
                <a:spcPct val="65000"/>
              </a:lnSpc>
              <a:spcBef>
                <a:spcPct val="50000"/>
              </a:spcBef>
              <a:defRPr/>
            </a:pPr>
            <a:r>
              <a:rPr lang="en-US" sz="500" b="1" dirty="0" smtClean="0">
                <a:solidFill>
                  <a:schemeClr val="bg1">
                    <a:lumMod val="75000"/>
                  </a:schemeClr>
                </a:solidFill>
                <a:latin typeface="Arial" charset="0"/>
              </a:rPr>
              <a:t>RESEARCH POSTER PRESENTATION </a:t>
            </a:r>
            <a:r>
              <a:rPr lang="en-US" sz="500" b="1" dirty="0">
                <a:solidFill>
                  <a:schemeClr val="bg1">
                    <a:lumMod val="75000"/>
                  </a:schemeClr>
                </a:solidFill>
                <a:latin typeface="Arial" charset="0"/>
              </a:rPr>
              <a:t>DESIGN © </a:t>
            </a:r>
            <a:r>
              <a:rPr lang="en-US" sz="500" b="1" dirty="0" smtClean="0">
                <a:solidFill>
                  <a:schemeClr val="bg1">
                    <a:lumMod val="75000"/>
                  </a:schemeClr>
                </a:solidFill>
                <a:latin typeface="Arial" charset="0"/>
              </a:rPr>
              <a:t>2012</a:t>
            </a:r>
            <a:endParaRPr lang="en-US" sz="500" b="1" dirty="0">
              <a:solidFill>
                <a:schemeClr val="bg1">
                  <a:lumMod val="75000"/>
                </a:schemeClr>
              </a:solidFill>
              <a:latin typeface="Arial" charset="0"/>
            </a:endParaRPr>
          </a:p>
          <a:p>
            <a:pPr eaLnBrk="0" hangingPunct="0">
              <a:lnSpc>
                <a:spcPct val="65000"/>
              </a:lnSpc>
              <a:spcBef>
                <a:spcPct val="50000"/>
              </a:spcBef>
              <a:defRPr/>
            </a:pPr>
            <a:r>
              <a:rPr lang="en-US" sz="1100" b="1" dirty="0">
                <a:solidFill>
                  <a:schemeClr val="bg1">
                    <a:lumMod val="75000"/>
                  </a:schemeClr>
                </a:solidFill>
                <a:latin typeface="Arial" charset="0"/>
              </a:rPr>
              <a:t>www.PosterPresentations.com</a:t>
            </a:r>
          </a:p>
        </p:txBody>
      </p:sp>
      <p:grpSp>
        <p:nvGrpSpPr>
          <p:cNvPr id="43" name="Group 42"/>
          <p:cNvGrpSpPr/>
          <p:nvPr userDrawn="1"/>
        </p:nvGrpSpPr>
        <p:grpSpPr>
          <a:xfrm>
            <a:off x="44157839" y="-55065"/>
            <a:ext cx="11062139" cy="32973465"/>
            <a:chOff x="44157839" y="-55065"/>
            <a:chExt cx="11062139" cy="32973465"/>
          </a:xfrm>
        </p:grpSpPr>
        <p:sp>
          <p:nvSpPr>
            <p:cNvPr id="44" name="Rectangle 43"/>
            <p:cNvSpPr/>
            <p:nvPr userDrawn="1"/>
          </p:nvSpPr>
          <p:spPr>
            <a:xfrm>
              <a:off x="44157839" y="-55065"/>
              <a:ext cx="11062139" cy="32973465"/>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000" b="1" spc="600" dirty="0" smtClean="0">
                  <a:solidFill>
                    <a:schemeClr val="bg1"/>
                  </a:solidFill>
                  <a:latin typeface="Trebuchet MS" pitchFamily="34" charset="0"/>
                </a:rPr>
                <a:t>QUICK START (cont.)</a:t>
              </a:r>
            </a:p>
            <a:p>
              <a:pPr algn="ctr"/>
              <a:endParaRPr lang="en-US" sz="3600" b="1" baseline="0" dirty="0" smtClean="0">
                <a:solidFill>
                  <a:schemeClr val="bg1"/>
                </a:solidFill>
                <a:latin typeface="Trebuchet MS" pitchFamily="34" charset="0"/>
              </a:endParaRPr>
            </a:p>
            <a:p>
              <a:pPr algn="ctr"/>
              <a:r>
                <a:rPr lang="en-US" sz="3200" b="1" baseline="0" dirty="0" smtClean="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2400" b="0" baseline="0" dirty="0" smtClean="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2400" b="0" spc="0" baseline="0" dirty="0" smtClean="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r>
                <a:rPr lang="en-US" sz="2400" b="0" baseline="0" dirty="0" smtClean="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2400" b="0" baseline="0" dirty="0" smtClean="0">
                <a:solidFill>
                  <a:schemeClr val="bg1">
                    <a:lumMod val="75000"/>
                  </a:schemeClr>
                </a:solidFill>
                <a:latin typeface="Trebuchet MS" pitchFamily="34" charset="0"/>
              </a:endParaRPr>
            </a:p>
            <a:p>
              <a:pPr algn="ctr"/>
              <a:r>
                <a:rPr lang="en-US" sz="3200" b="1" baseline="0" dirty="0" smtClean="0">
                  <a:solidFill>
                    <a:srgbClr val="FFC000"/>
                  </a:solidFill>
                  <a:latin typeface="Trebuchet MS" pitchFamily="34" charset="0"/>
                </a:rPr>
                <a:t>How to add Text</a:t>
              </a:r>
            </a:p>
            <a:p>
              <a:pPr marL="3265488" lvl="2" indent="0" algn="l" defTabSz="114300"/>
              <a:r>
                <a:rPr lang="en-US" sz="2400" b="0" baseline="0" dirty="0" smtClean="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24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2400" b="0" baseline="0" dirty="0" smtClean="0">
                  <a:solidFill>
                    <a:schemeClr val="bg1">
                      <a:lumMod val="75000"/>
                    </a:schemeClr>
                  </a:solidFill>
                  <a:latin typeface="Trebuchet MS" pitchFamily="34" charset="0"/>
                </a:rPr>
                <a:t> </a:t>
              </a:r>
              <a:r>
                <a:rPr kumimoji="0" lang="en-US" sz="3200" b="1" i="0" u="none" strike="noStrike" kern="1200" cap="none" spc="0" normalizeH="0" baseline="0" noProof="0" dirty="0" smtClean="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2400" b="0" baseline="0" dirty="0" smtClean="0">
                <a:solidFill>
                  <a:schemeClr val="bg1">
                    <a:lumMod val="75000"/>
                  </a:schemeClr>
                </a:solidFill>
                <a:latin typeface="Trebuchet MS" pitchFamily="34" charset="0"/>
              </a:endParaRPr>
            </a:p>
            <a:p>
              <a:pPr marL="1518341" lvl="2" indent="0" algn="l" defTabSz="114300"/>
              <a:endParaRPr lang="en-US" sz="2400" b="0" baseline="0" dirty="0" smtClean="0">
                <a:solidFill>
                  <a:schemeClr val="bg1">
                    <a:lumMod val="75000"/>
                  </a:schemeClr>
                </a:solidFill>
                <a:latin typeface="Trebuchet MS" pitchFamily="34" charset="0"/>
              </a:endParaRPr>
            </a:p>
            <a:p>
              <a:pPr algn="ctr"/>
              <a:r>
                <a:rPr lang="en-US" sz="3200" b="1" baseline="0" dirty="0" smtClean="0">
                  <a:solidFill>
                    <a:srgbClr val="FFC000"/>
                  </a:solidFill>
                  <a:latin typeface="Trebuchet MS" pitchFamily="34" charset="0"/>
                </a:rPr>
                <a:t>How to add Tables</a:t>
              </a:r>
            </a:p>
            <a:p>
              <a:pPr marL="1730375" lvl="1" indent="0" algn="l" defTabSz="114300"/>
              <a:r>
                <a:rPr lang="en-US" sz="2400" b="0" baseline="0" dirty="0" smtClean="0">
                  <a:solidFill>
                    <a:schemeClr val="bg1">
                      <a:lumMod val="75000"/>
                    </a:schemeClr>
                  </a:solidFill>
                  <a:latin typeface="Trebuchet MS" pitchFamily="34" charset="0"/>
                </a:rPr>
                <a:t>To add a table from scratch go to the INSERT menu and </a:t>
              </a:r>
              <a:br>
                <a:rPr lang="en-US" sz="2400" b="0" baseline="0" dirty="0" smtClean="0">
                  <a:solidFill>
                    <a:schemeClr val="bg1">
                      <a:lumMod val="75000"/>
                    </a:schemeClr>
                  </a:solidFill>
                  <a:latin typeface="Trebuchet MS" pitchFamily="34" charset="0"/>
                </a:rPr>
              </a:br>
              <a:r>
                <a:rPr lang="en-US" sz="2400" b="0" baseline="0" dirty="0" smtClean="0">
                  <a:solidFill>
                    <a:schemeClr val="bg1">
                      <a:lumMod val="75000"/>
                    </a:schemeClr>
                  </a:solidFill>
                  <a:latin typeface="Trebuchet MS" pitchFamily="34" charset="0"/>
                </a:rPr>
                <a:t>click on TABLE. A drop-down box will help you select rows and columns. </a:t>
              </a:r>
            </a:p>
            <a:p>
              <a:pPr marL="0" lvl="0" indent="0" algn="l" defTabSz="114300"/>
              <a:r>
                <a:rPr lang="en-US" sz="2400" b="0" baseline="0" dirty="0" smtClean="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24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smtClean="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C000"/>
                  </a:solidFill>
                  <a:effectLst/>
                  <a:uLnTx/>
                  <a:uFillTx/>
                  <a:latin typeface="Trebuchet MS" pitchFamily="34" charset="0"/>
                </a:rPr>
                <a:t>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smtClean="0">
                <a:ln>
                  <a:noFill/>
                </a:ln>
                <a:solidFill>
                  <a:prstClr val="white">
                    <a:lumMod val="75000"/>
                  </a:prstClr>
                </a:solidFill>
                <a:effectLst/>
                <a:uLnTx/>
                <a:uFillTx/>
                <a:latin typeface="Trebuchet MS" pitchFamily="34" charset="0"/>
              </a:endParaRPr>
            </a:p>
          </p:txBody>
        </p:sp>
        <p:graphicFrame>
          <p:nvGraphicFramePr>
            <p:cNvPr id="45" name="Object 44"/>
            <p:cNvGraphicFramePr>
              <a:graphicFrameLocks noChangeAspect="1"/>
            </p:cNvGraphicFramePr>
            <p:nvPr userDrawn="1">
              <p:extLst>
                <p:ext uri="{D42A27DB-BD31-4B8C-83A1-F6EECF244321}">
                  <p14:modId xmlns:p14="http://schemas.microsoft.com/office/powerpoint/2010/main" val="262704017"/>
                </p:ext>
              </p:extLst>
            </p:nvPr>
          </p:nvGraphicFramePr>
          <p:xfrm>
            <a:off x="46915679" y="3349444"/>
            <a:ext cx="5586150" cy="2063772"/>
          </p:xfrm>
          <a:graphic>
            <a:graphicData uri="http://schemas.openxmlformats.org/presentationml/2006/ole">
              <mc:AlternateContent xmlns:mc="http://schemas.openxmlformats.org/markup-compatibility/2006">
                <mc:Choice xmlns:v="urn:schemas-microsoft-com:vml" Requires="v">
                  <p:oleObj spid="_x0000_s3204" name="Image" r:id="rId4" imgW="4571280" imgH="1688760" progId="Photoshop.Image.13">
                    <p:embed/>
                  </p:oleObj>
                </mc:Choice>
                <mc:Fallback>
                  <p:oleObj name="Image" r:id="rId4" imgW="4571280" imgH="1688760" progId="Photoshop.Image.13">
                    <p:embed/>
                    <p:pic>
                      <p:nvPicPr>
                        <p:cNvPr id="0" name=""/>
                        <p:cNvPicPr/>
                        <p:nvPr/>
                      </p:nvPicPr>
                      <p:blipFill>
                        <a:blip r:embed="rId5"/>
                        <a:stretch>
                          <a:fillRect/>
                        </a:stretch>
                      </p:blipFill>
                      <p:spPr>
                        <a:xfrm>
                          <a:off x="46915679" y="3349444"/>
                          <a:ext cx="5586150" cy="2063772"/>
                        </a:xfrm>
                        <a:prstGeom prst="rect">
                          <a:avLst/>
                        </a:prstGeom>
                      </p:spPr>
                    </p:pic>
                  </p:oleObj>
                </mc:Fallback>
              </mc:AlternateContent>
            </a:graphicData>
          </a:graphic>
        </p:graphicFrame>
        <p:pic>
          <p:nvPicPr>
            <p:cNvPr id="46" name="Picture 45"/>
            <p:cNvPicPr>
              <a:picLocks noChangeAspect="1"/>
            </p:cNvPicPr>
            <p:nvPr userDrawn="1"/>
          </p:nvPicPr>
          <p:blipFill>
            <a:blip r:embed="rId6"/>
            <a:stretch>
              <a:fillRect/>
            </a:stretch>
          </p:blipFill>
          <p:spPr>
            <a:xfrm>
              <a:off x="44621819" y="7740040"/>
              <a:ext cx="2969584" cy="1370577"/>
            </a:xfrm>
            <a:prstGeom prst="rect">
              <a:avLst/>
            </a:prstGeom>
            <a:ln>
              <a:noFill/>
            </a:ln>
          </p:spPr>
        </p:pic>
        <p:graphicFrame>
          <p:nvGraphicFramePr>
            <p:cNvPr id="47" name="Object 46"/>
            <p:cNvGraphicFramePr>
              <a:graphicFrameLocks noChangeAspect="1"/>
            </p:cNvGraphicFramePr>
            <p:nvPr userDrawn="1">
              <p:extLst>
                <p:ext uri="{D42A27DB-BD31-4B8C-83A1-F6EECF244321}">
                  <p14:modId xmlns:p14="http://schemas.microsoft.com/office/powerpoint/2010/main" val="2040245264"/>
                </p:ext>
              </p:extLst>
            </p:nvPr>
          </p:nvGraphicFramePr>
          <p:xfrm>
            <a:off x="44629619" y="12347263"/>
            <a:ext cx="1482266" cy="992162"/>
          </p:xfrm>
          <a:graphic>
            <a:graphicData uri="http://schemas.openxmlformats.org/presentationml/2006/ole">
              <mc:AlternateContent xmlns:mc="http://schemas.openxmlformats.org/markup-compatibility/2006">
                <mc:Choice xmlns:v="urn:schemas-microsoft-com:vml" Requires="v">
                  <p:oleObj spid="_x0000_s3205" name="Image" r:id="rId7" imgW="1574280" imgH="1053720" progId="Photoshop.Image.13">
                    <p:embed/>
                  </p:oleObj>
                </mc:Choice>
                <mc:Fallback>
                  <p:oleObj name="Image" r:id="rId7" imgW="1574280" imgH="1053720" progId="Photoshop.Image.13">
                    <p:embed/>
                    <p:pic>
                      <p:nvPicPr>
                        <p:cNvPr id="0" name=""/>
                        <p:cNvPicPr/>
                        <p:nvPr/>
                      </p:nvPicPr>
                      <p:blipFill>
                        <a:blip r:embed="rId8"/>
                        <a:stretch>
                          <a:fillRect/>
                        </a:stretch>
                      </p:blipFill>
                      <p:spPr>
                        <a:xfrm>
                          <a:off x="44629619" y="12347263"/>
                          <a:ext cx="1482266" cy="992162"/>
                        </a:xfrm>
                        <a:prstGeom prst="rect">
                          <a:avLst/>
                        </a:prstGeom>
                      </p:spPr>
                    </p:pic>
                  </p:oleObj>
                </mc:Fallback>
              </mc:AlternateContent>
            </a:graphicData>
          </a:graphic>
        </p:graphicFrame>
        <p:grpSp>
          <p:nvGrpSpPr>
            <p:cNvPr id="48" name="Group 47"/>
            <p:cNvGrpSpPr/>
            <p:nvPr userDrawn="1"/>
          </p:nvGrpSpPr>
          <p:grpSpPr>
            <a:xfrm>
              <a:off x="44487207" y="29414560"/>
              <a:ext cx="10354213" cy="1265612"/>
              <a:chOff x="44200453" y="28362386"/>
              <a:chExt cx="9771399" cy="1090622"/>
            </a:xfrm>
          </p:grpSpPr>
          <p:sp>
            <p:nvSpPr>
              <p:cNvPr id="50" name="Rounded Rectangle 49"/>
              <p:cNvSpPr/>
              <p:nvPr userDrawn="1"/>
            </p:nvSpPr>
            <p:spPr>
              <a:xfrm>
                <a:off x="44200453" y="28362386"/>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Picture 7" descr="http://t2.gstatic.com/images?q=tbn:ANd9GcR4APHC6TT9w54M2zn_pvCiBxUNcspYPoVxirLRphBoJabfSvu7zw">
                <a:hlinkClick r:id="rId9"/>
              </p:cNvPr>
              <p:cNvPicPr>
                <a:picLocks noChangeAspect="1" noChangeArrowheads="1"/>
              </p:cNvPicPr>
              <p:nvPr userDrawn="1"/>
            </p:nvPicPr>
            <p:blipFill>
              <a:blip r:embed="rId10" cstate="print"/>
              <a:srcRect/>
              <a:stretch>
                <a:fillRect/>
              </a:stretch>
            </p:blipFill>
            <p:spPr bwMode="auto">
              <a:xfrm>
                <a:off x="44326393" y="28460718"/>
                <a:ext cx="914401" cy="914399"/>
              </a:xfrm>
              <a:prstGeom prst="rect">
                <a:avLst/>
              </a:prstGeom>
              <a:noFill/>
              <a:ln>
                <a:noFill/>
              </a:ln>
            </p:spPr>
          </p:pic>
          <p:sp>
            <p:nvSpPr>
              <p:cNvPr id="52" name="TextBox 51"/>
              <p:cNvSpPr txBox="1"/>
              <p:nvPr userDrawn="1"/>
            </p:nvSpPr>
            <p:spPr>
              <a:xfrm>
                <a:off x="45300663" y="28552305"/>
                <a:ext cx="8671189" cy="716099"/>
              </a:xfrm>
              <a:prstGeom prst="rect">
                <a:avLst/>
              </a:prstGeom>
              <a:noFill/>
              <a:ln>
                <a:noFill/>
              </a:ln>
            </p:spPr>
            <p:txBody>
              <a:bodyPr wrap="square" rtlCol="0">
                <a:spAutoFit/>
              </a:bodyPr>
              <a:lstStyle/>
              <a:p>
                <a:r>
                  <a:rPr lang="en-US" sz="2400" dirty="0" smtClean="0">
                    <a:solidFill>
                      <a:schemeClr val="tx2"/>
                    </a:solidFill>
                    <a:latin typeface="Trebuchet MS" pitchFamily="34" charset="0"/>
                  </a:rPr>
                  <a:t>Student</a:t>
                </a:r>
                <a:r>
                  <a:rPr lang="en-US" sz="2400" baseline="0" dirty="0" smtClean="0">
                    <a:solidFill>
                      <a:schemeClr val="tx2"/>
                    </a:solidFill>
                    <a:latin typeface="Trebuchet MS" pitchFamily="34" charset="0"/>
                  </a:rPr>
                  <a:t> discounts are available on our </a:t>
                </a:r>
                <a:r>
                  <a:rPr lang="en-US" sz="2400" baseline="0" dirty="0" err="1" smtClean="0">
                    <a:solidFill>
                      <a:schemeClr val="tx2"/>
                    </a:solidFill>
                    <a:latin typeface="Trebuchet MS" pitchFamily="34" charset="0"/>
                  </a:rPr>
                  <a:t>Facebook</a:t>
                </a:r>
                <a:r>
                  <a:rPr lang="en-US" sz="2400" baseline="0" dirty="0" smtClean="0">
                    <a:solidFill>
                      <a:schemeClr val="tx2"/>
                    </a:solidFill>
                    <a:latin typeface="Trebuchet MS" pitchFamily="34" charset="0"/>
                  </a:rPr>
                  <a:t> page.</a:t>
                </a:r>
                <a:br>
                  <a:rPr lang="en-US" sz="2400" baseline="0" dirty="0" smtClean="0">
                    <a:solidFill>
                      <a:schemeClr val="tx2"/>
                    </a:solidFill>
                    <a:latin typeface="Trebuchet MS" pitchFamily="34" charset="0"/>
                  </a:rPr>
                </a:br>
                <a:r>
                  <a:rPr lang="en-US" sz="2400" baseline="0" dirty="0" smtClean="0">
                    <a:solidFill>
                      <a:schemeClr val="tx2"/>
                    </a:solidFill>
                    <a:latin typeface="Trebuchet MS" pitchFamily="34" charset="0"/>
                  </a:rPr>
                  <a:t>Go to </a:t>
                </a:r>
                <a:r>
                  <a:rPr lang="en-US" sz="2400" u="sng" baseline="0" dirty="0" smtClean="0">
                    <a:solidFill>
                      <a:schemeClr val="tx2"/>
                    </a:solidFill>
                    <a:latin typeface="Trebuchet MS" pitchFamily="34" charset="0"/>
                  </a:rPr>
                  <a:t>PosterPresentations.com</a:t>
                </a:r>
                <a:r>
                  <a:rPr lang="en-US" sz="2400" baseline="0" dirty="0" smtClean="0">
                    <a:solidFill>
                      <a:schemeClr val="tx2"/>
                    </a:solidFill>
                    <a:latin typeface="Trebuchet MS" pitchFamily="34" charset="0"/>
                  </a:rPr>
                  <a:t> and click on the FB icon. </a:t>
                </a:r>
                <a:endParaRPr lang="en-US" sz="2400" dirty="0">
                  <a:solidFill>
                    <a:schemeClr val="tx2"/>
                  </a:solidFill>
                  <a:latin typeface="Trebuchet MS" pitchFamily="34" charset="0"/>
                </a:endParaRPr>
              </a:p>
            </p:txBody>
          </p:sp>
        </p:grpSp>
      </p:grpSp>
      <p:grpSp>
        <p:nvGrpSpPr>
          <p:cNvPr id="53" name="Group 52"/>
          <p:cNvGrpSpPr/>
          <p:nvPr userDrawn="1"/>
        </p:nvGrpSpPr>
        <p:grpSpPr>
          <a:xfrm>
            <a:off x="-11225189" y="-1"/>
            <a:ext cx="11018865" cy="32918401"/>
            <a:chOff x="-11225189" y="-1"/>
            <a:chExt cx="11018865" cy="32918401"/>
          </a:xfrm>
        </p:grpSpPr>
        <p:sp>
          <p:nvSpPr>
            <p:cNvPr id="54" name="Rectangle 53"/>
            <p:cNvSpPr/>
            <p:nvPr/>
          </p:nvSpPr>
          <p:spPr>
            <a:xfrm>
              <a:off x="-11216136" y="-1"/>
              <a:ext cx="11009812" cy="3291840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3200" b="1" spc="0" dirty="0" smtClean="0">
                  <a:solidFill>
                    <a:srgbClr val="FF0000"/>
                  </a:solidFill>
                  <a:latin typeface="Trebuchet MS" pitchFamily="34" charset="0"/>
                </a:rPr>
                <a:t>(—THIS SIDEBAR DOES NOT PRINT—)</a:t>
              </a:r>
              <a:endParaRPr lang="en-US" sz="3200" b="1" spc="600" dirty="0" smtClean="0">
                <a:solidFill>
                  <a:schemeClr val="bg1"/>
                </a:solidFill>
                <a:latin typeface="Trebuchet MS" pitchFamily="34" charset="0"/>
              </a:endParaRPr>
            </a:p>
            <a:p>
              <a:pPr algn="ctr"/>
              <a:r>
                <a:rPr lang="en-US" sz="4000" b="1" spc="600" dirty="0" smtClean="0">
                  <a:solidFill>
                    <a:schemeClr val="bg1"/>
                  </a:solidFill>
                  <a:latin typeface="Trebuchet MS" pitchFamily="34" charset="0"/>
                </a:rPr>
                <a:t>DESIGN</a:t>
              </a:r>
              <a:r>
                <a:rPr lang="en-US" sz="4000" b="1" spc="600" baseline="0" dirty="0" smtClean="0">
                  <a:solidFill>
                    <a:schemeClr val="bg1"/>
                  </a:solidFill>
                  <a:latin typeface="Trebuchet MS" pitchFamily="34" charset="0"/>
                </a:rPr>
                <a:t> </a:t>
              </a:r>
              <a:r>
                <a:rPr lang="en-US" sz="4000" b="1" spc="600" dirty="0" smtClean="0">
                  <a:solidFill>
                    <a:schemeClr val="bg1"/>
                  </a:solidFill>
                  <a:latin typeface="Trebuchet MS" pitchFamily="34" charset="0"/>
                </a:rPr>
                <a:t>GUIDE</a:t>
              </a:r>
            </a:p>
            <a:p>
              <a:pPr algn="ctr"/>
              <a:endParaRPr lang="en-US" sz="2800" b="1" dirty="0" smtClean="0">
                <a:latin typeface="Trebuchet MS" pitchFamily="34" charset="0"/>
              </a:endParaRPr>
            </a:p>
            <a:p>
              <a:pPr defTabSz="3765639"/>
              <a:r>
                <a:rPr lang="en-US" sz="2800" i="0" dirty="0" smtClean="0">
                  <a:latin typeface="Trebuchet MS" pitchFamily="34" charset="0"/>
                </a:rPr>
                <a:t>This PowerPoint</a:t>
              </a:r>
              <a:r>
                <a:rPr lang="en-US" sz="2800" i="0" baseline="0" dirty="0" smtClean="0">
                  <a:latin typeface="Trebuchet MS" pitchFamily="34" charset="0"/>
                </a:rPr>
                <a:t> </a:t>
              </a:r>
              <a:r>
                <a:rPr lang="en-US" sz="2800" i="0" dirty="0" smtClean="0">
                  <a:latin typeface="Trebuchet MS" pitchFamily="34" charset="0"/>
                </a:rPr>
                <a:t>2007 template produces</a:t>
              </a:r>
              <a:r>
                <a:rPr lang="en-US" sz="2800" i="0" baseline="0" dirty="0" smtClean="0">
                  <a:latin typeface="Trebuchet MS" pitchFamily="34" charset="0"/>
                </a:rPr>
                <a:t> </a:t>
              </a:r>
              <a:r>
                <a:rPr lang="en-US" sz="2800" i="0" dirty="0" smtClean="0">
                  <a:latin typeface="Trebuchet MS" pitchFamily="34" charset="0"/>
                </a:rPr>
                <a:t>a 36”x48” presentation poster. </a:t>
              </a:r>
              <a:r>
                <a:rPr lang="en-US" sz="2800" dirty="0" smtClean="0">
                  <a:latin typeface="Trebuchet MS" pitchFamily="34" charset="0"/>
                </a:rPr>
                <a:t>You</a:t>
              </a:r>
              <a:r>
                <a:rPr lang="en-US" sz="2800" baseline="0" dirty="0" smtClean="0">
                  <a:latin typeface="Trebuchet MS" pitchFamily="34" charset="0"/>
                </a:rPr>
                <a:t> can u</a:t>
              </a:r>
              <a:r>
                <a:rPr lang="en-US" sz="2800" dirty="0" smtClean="0">
                  <a:latin typeface="Trebuchet MS" pitchFamily="34" charset="0"/>
                </a:rPr>
                <a:t>se</a:t>
              </a:r>
              <a:r>
                <a:rPr lang="en-US" sz="2800" baseline="0" dirty="0" smtClean="0">
                  <a:latin typeface="Trebuchet MS" pitchFamily="34" charset="0"/>
                </a:rPr>
                <a:t> it to create your research poster and </a:t>
              </a:r>
              <a:r>
                <a:rPr lang="en-US" sz="2800" dirty="0" smtClean="0">
                  <a:latin typeface="Trebuchet MS" pitchFamily="34" charset="0"/>
                </a:rPr>
                <a:t>save valuable time placing titles, subtitles,</a:t>
              </a:r>
              <a:r>
                <a:rPr lang="en-US" sz="2800" baseline="0" dirty="0" smtClean="0">
                  <a:latin typeface="Trebuchet MS" pitchFamily="34" charset="0"/>
                </a:rPr>
                <a:t> text, and graphics</a:t>
              </a:r>
              <a:r>
                <a:rPr lang="en-US" sz="2800" dirty="0" smtClean="0">
                  <a:latin typeface="Trebuchet MS" pitchFamily="34" charset="0"/>
                </a:rPr>
                <a:t>. </a:t>
              </a:r>
            </a:p>
            <a:p>
              <a:pPr defTabSz="3765639"/>
              <a:endParaRPr lang="en-US" sz="2800" dirty="0" smtClean="0">
                <a:latin typeface="Trebuchet MS" pitchFamily="34" charset="0"/>
              </a:endParaRPr>
            </a:p>
            <a:p>
              <a:pPr defTabSz="4389219"/>
              <a:r>
                <a:rPr lang="en-US" sz="2800" dirty="0" smtClean="0">
                  <a:latin typeface="Trebuchet MS" pitchFamily="34" charset="0"/>
                </a:rPr>
                <a:t>We provide a series of online tutorials that will guide you through the poster design process and answer your poster production questions. To view our template tutorials, go online to </a:t>
              </a:r>
              <a:r>
                <a:rPr lang="en-US" sz="2800" b="1" dirty="0" smtClean="0">
                  <a:solidFill>
                    <a:srgbClr val="FFC000"/>
                  </a:solidFill>
                  <a:latin typeface="Trebuchet MS" pitchFamily="34" charset="0"/>
                </a:rPr>
                <a:t>PosterPresentations.com</a:t>
              </a:r>
              <a:r>
                <a:rPr lang="en-US" sz="2800" b="1" dirty="0" smtClean="0">
                  <a:solidFill>
                    <a:schemeClr val="bg1"/>
                  </a:solidFill>
                  <a:latin typeface="Trebuchet MS" pitchFamily="34" charset="0"/>
                </a:rPr>
                <a:t> </a:t>
              </a:r>
              <a:r>
                <a:rPr lang="en-US" sz="2800" dirty="0" smtClean="0">
                  <a:solidFill>
                    <a:schemeClr val="bg1"/>
                  </a:solidFill>
                  <a:latin typeface="Trebuchet MS" pitchFamily="34" charset="0"/>
                </a:rPr>
                <a:t>and click on HELP DESK.</a:t>
              </a:r>
            </a:p>
            <a:p>
              <a:pPr defTabSz="4389219"/>
              <a:endParaRPr lang="en-US" sz="2800" dirty="0" smtClean="0">
                <a:latin typeface="Trebuchet MS" pitchFamily="34" charset="0"/>
              </a:endParaRPr>
            </a:p>
            <a:p>
              <a:pPr defTabSz="4389219"/>
              <a:r>
                <a:rPr lang="en-US" sz="2800" dirty="0" smtClean="0">
                  <a:solidFill>
                    <a:schemeClr val="bg1"/>
                  </a:solidFill>
                  <a:latin typeface="Trebuchet MS" pitchFamily="34" charset="0"/>
                </a:rPr>
                <a:t>When</a:t>
              </a:r>
              <a:r>
                <a:rPr lang="en-US" sz="2800" baseline="0" dirty="0" smtClean="0">
                  <a:solidFill>
                    <a:schemeClr val="bg1"/>
                  </a:solidFill>
                  <a:latin typeface="Trebuchet MS" pitchFamily="34" charset="0"/>
                </a:rPr>
                <a:t> you are ready to print your poster</a:t>
              </a:r>
              <a:r>
                <a:rPr lang="en-US" sz="2800" dirty="0" smtClean="0">
                  <a:solidFill>
                    <a:schemeClr val="bg1"/>
                  </a:solidFill>
                  <a:latin typeface="Trebuchet MS" pitchFamily="34" charset="0"/>
                </a:rPr>
                <a:t>,</a:t>
              </a:r>
              <a:r>
                <a:rPr lang="en-US" sz="2800" baseline="0" dirty="0" smtClean="0">
                  <a:solidFill>
                    <a:schemeClr val="bg1"/>
                  </a:solidFill>
                  <a:latin typeface="Trebuchet MS" pitchFamily="34" charset="0"/>
                </a:rPr>
                <a:t> go online to </a:t>
              </a:r>
              <a:r>
                <a:rPr lang="en-US" sz="2800" b="0" dirty="0" smtClean="0">
                  <a:solidFill>
                    <a:schemeClr val="bg1"/>
                  </a:solidFill>
                  <a:latin typeface="Trebuchet MS" pitchFamily="34" charset="0"/>
                </a:rPr>
                <a:t>PosterPresentations.com</a:t>
              </a:r>
              <a:r>
                <a:rPr lang="en-US" sz="2800" dirty="0" smtClean="0">
                  <a:solidFill>
                    <a:schemeClr val="bg1"/>
                  </a:solidFill>
                  <a:latin typeface="Trebuchet MS" pitchFamily="34" charset="0"/>
                </a:rPr>
                <a:t/>
              </a:r>
              <a:br>
                <a:rPr lang="en-US" sz="2800" dirty="0" smtClean="0">
                  <a:solidFill>
                    <a:schemeClr val="bg1"/>
                  </a:solidFill>
                  <a:latin typeface="Trebuchet MS" pitchFamily="34" charset="0"/>
                </a:rPr>
              </a:br>
              <a:endParaRPr lang="en-US" sz="2800" dirty="0" smtClean="0">
                <a:solidFill>
                  <a:schemeClr val="bg1"/>
                </a:solidFill>
                <a:latin typeface="Trebuchet MS" pitchFamily="34" charset="0"/>
              </a:endParaRPr>
            </a:p>
            <a:p>
              <a:pPr algn="l" defTabSz="3765639"/>
              <a:r>
                <a:rPr lang="en-US" sz="2800" b="0" dirty="0" smtClean="0">
                  <a:solidFill>
                    <a:schemeClr val="bg1"/>
                  </a:solidFill>
                  <a:latin typeface="Trebuchet MS" pitchFamily="34" charset="0"/>
                </a:rPr>
                <a:t>Need</a:t>
              </a:r>
              <a:r>
                <a:rPr lang="en-US" sz="2800" b="0" baseline="0" dirty="0" smtClean="0">
                  <a:solidFill>
                    <a:schemeClr val="bg1"/>
                  </a:solidFill>
                  <a:latin typeface="Trebuchet MS" pitchFamily="34" charset="0"/>
                </a:rPr>
                <a:t> assistance? Call us at </a:t>
              </a:r>
              <a:r>
                <a:rPr lang="en-US" sz="2800" b="0" dirty="0" smtClean="0">
                  <a:solidFill>
                    <a:srgbClr val="FFC000"/>
                  </a:solidFill>
                  <a:latin typeface="Trebuchet MS" pitchFamily="34" charset="0"/>
                </a:rPr>
                <a:t>1.510.649.3001</a:t>
              </a:r>
            </a:p>
            <a:p>
              <a:pPr algn="l" defTabSz="3765639"/>
              <a:endParaRPr lang="en-US" sz="3600" b="1" dirty="0" smtClean="0">
                <a:solidFill>
                  <a:srgbClr val="FFFF00"/>
                </a:solidFill>
                <a:latin typeface="Trebuchet MS" pitchFamily="34" charset="0"/>
              </a:endParaRPr>
            </a:p>
            <a:p>
              <a:pPr algn="ctr"/>
              <a:endParaRPr lang="en-US" sz="2400" b="1" dirty="0" smtClean="0">
                <a:solidFill>
                  <a:schemeClr val="bg1"/>
                </a:solidFill>
                <a:latin typeface="Trebuchet MS" pitchFamily="34" charset="0"/>
              </a:endParaRPr>
            </a:p>
            <a:p>
              <a:pPr algn="ctr"/>
              <a:r>
                <a:rPr lang="en-US" sz="4000" b="1" spc="600" dirty="0" smtClean="0">
                  <a:solidFill>
                    <a:schemeClr val="bg1"/>
                  </a:solidFill>
                  <a:latin typeface="Trebuchet MS" pitchFamily="34" charset="0"/>
                </a:rPr>
                <a:t>QUICK START</a:t>
              </a:r>
            </a:p>
            <a:p>
              <a:pPr algn="ctr"/>
              <a:endParaRPr lang="en-US" sz="3200" b="1" baseline="0" dirty="0" smtClean="0">
                <a:solidFill>
                  <a:schemeClr val="bg1"/>
                </a:solidFill>
                <a:latin typeface="Trebuchet MS" pitchFamily="34" charset="0"/>
              </a:endParaRPr>
            </a:p>
            <a:p>
              <a:pPr algn="ctr"/>
              <a:r>
                <a:rPr lang="en-US" sz="3200" b="1" baseline="0" dirty="0" smtClean="0">
                  <a:solidFill>
                    <a:srgbClr val="FFC000"/>
                  </a:solidFill>
                  <a:latin typeface="Trebuchet MS" pitchFamily="34" charset="0"/>
                </a:rPr>
                <a:t>Zoom in and out</a:t>
              </a:r>
            </a:p>
            <a:p>
              <a:pPr marL="1892300" indent="-1892300" algn="l" defTabSz="850900"/>
              <a:r>
                <a:rPr lang="en-US" sz="2400" b="0" baseline="0" dirty="0" smtClean="0">
                  <a:solidFill>
                    <a:schemeClr val="bg1"/>
                  </a:solidFill>
                  <a:latin typeface="Trebuchet MS" pitchFamily="34" charset="0"/>
                </a:rPr>
                <a:t>	</a:t>
              </a:r>
              <a:r>
                <a:rPr lang="en-US" sz="2400" b="0" baseline="0" dirty="0" smtClean="0">
                  <a:solidFill>
                    <a:schemeClr val="bg1">
                      <a:lumMod val="75000"/>
                    </a:schemeClr>
                  </a:solidFill>
                  <a:latin typeface="Trebuchet MS" pitchFamily="34" charset="0"/>
                </a:rPr>
                <a:t>As you work on your poster zoom in and out to the level that is more comfortable to you. </a:t>
              </a:r>
            </a:p>
            <a:p>
              <a:pPr marL="1892300" indent="-1892300" algn="l" defTabSz="850900"/>
              <a:r>
                <a:rPr lang="en-US" sz="2400" b="1" baseline="0" dirty="0" smtClean="0">
                  <a:solidFill>
                    <a:schemeClr val="bg1">
                      <a:lumMod val="75000"/>
                    </a:schemeClr>
                  </a:solidFill>
                  <a:latin typeface="Trebuchet MS" pitchFamily="34" charset="0"/>
                </a:rPr>
                <a:t>	</a:t>
              </a:r>
              <a:r>
                <a:rPr lang="en-US" sz="2400" b="0" baseline="0" dirty="0" smtClean="0">
                  <a:solidFill>
                    <a:schemeClr val="bg1">
                      <a:lumMod val="75000"/>
                    </a:schemeClr>
                  </a:solidFill>
                  <a:latin typeface="Trebuchet MS" pitchFamily="34" charset="0"/>
                </a:rPr>
                <a:t>Go to VIEW &gt; ZOOM.</a:t>
              </a:r>
            </a:p>
            <a:p>
              <a:pPr algn="l"/>
              <a:endParaRPr lang="en-US" sz="2800" b="0" baseline="0" dirty="0" smtClean="0">
                <a:solidFill>
                  <a:schemeClr val="bg1"/>
                </a:solidFill>
                <a:latin typeface="Trebuchet MS" pitchFamily="34" charset="0"/>
              </a:endParaRPr>
            </a:p>
            <a:p>
              <a:pPr algn="ctr"/>
              <a:r>
                <a:rPr lang="en-US" sz="3200" b="1" baseline="0" dirty="0" smtClean="0">
                  <a:solidFill>
                    <a:srgbClr val="FFC000"/>
                  </a:solidFill>
                  <a:latin typeface="Trebuchet MS" pitchFamily="34" charset="0"/>
                </a:rPr>
                <a:t>Title, Authors, and Affiliations</a:t>
              </a:r>
            </a:p>
            <a:p>
              <a:pPr algn="l"/>
              <a:r>
                <a:rPr lang="en-US" sz="2400" b="0" baseline="0" dirty="0" smtClean="0">
                  <a:solidFill>
                    <a:schemeClr val="bg1">
                      <a:lumMod val="75000"/>
                    </a:schemeClr>
                  </a:solidFill>
                  <a:latin typeface="Trebuchet MS" pitchFamily="34" charset="0"/>
                </a:rPr>
                <a:t>Start designing your poster by adding the title, the names of the authors, and the affiliated institutions. </a:t>
              </a:r>
              <a:r>
                <a:rPr lang="en-US" sz="2400" b="0" spc="0" baseline="0" dirty="0" smtClean="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2400" b="0" spc="0" baseline="0" dirty="0" smtClean="0">
                <a:solidFill>
                  <a:schemeClr val="bg1">
                    <a:lumMod val="75000"/>
                  </a:schemeClr>
                </a:solidFill>
                <a:latin typeface="Trebuchet MS" pitchFamily="34" charset="0"/>
              </a:endParaRPr>
            </a:p>
            <a:p>
              <a:pPr algn="l"/>
              <a:r>
                <a:rPr lang="en-US" sz="2400" b="1" spc="300" baseline="0" dirty="0" smtClean="0">
                  <a:solidFill>
                    <a:srgbClr val="FFC000"/>
                  </a:solidFill>
                  <a:latin typeface="Trebuchet MS" pitchFamily="34" charset="0"/>
                </a:rPr>
                <a:t>TIP</a:t>
              </a:r>
              <a:r>
                <a:rPr lang="en-US" sz="2400" b="1" baseline="0" dirty="0" smtClean="0">
                  <a:solidFill>
                    <a:srgbClr val="FFC000"/>
                  </a:solidFill>
                  <a:latin typeface="Trebuchet MS" pitchFamily="34" charset="0"/>
                </a:rPr>
                <a:t>: </a:t>
              </a:r>
              <a:r>
                <a:rPr lang="en-US" sz="2400" b="0" baseline="0" dirty="0" smtClean="0">
                  <a:solidFill>
                    <a:schemeClr val="bg1">
                      <a:lumMod val="75000"/>
                    </a:schemeClr>
                  </a:solidFill>
                  <a:latin typeface="Trebuchet MS" pitchFamily="34" charset="0"/>
                </a:rPr>
                <a:t>The font size of your title should be bigger than your name(s) and institution name(s).</a:t>
              </a:r>
            </a:p>
            <a:p>
              <a:pPr algn="l"/>
              <a:r>
                <a:rPr lang="en-US" sz="2800" b="1" baseline="0" dirty="0" smtClean="0">
                  <a:solidFill>
                    <a:schemeClr val="bg1"/>
                  </a:solidFill>
                  <a:latin typeface="Trebuchet MS" pitchFamily="34" charset="0"/>
                </a:rPr>
                <a:t/>
              </a:r>
              <a:br>
                <a:rPr lang="en-US" sz="2800" b="1" baseline="0" dirty="0" smtClean="0">
                  <a:solidFill>
                    <a:schemeClr val="bg1"/>
                  </a:solidFill>
                  <a:latin typeface="Trebuchet MS" pitchFamily="34" charset="0"/>
                </a:rPr>
              </a:br>
              <a:endParaRPr lang="en-US" sz="2800" b="1" dirty="0" smtClean="0">
                <a:solidFill>
                  <a:schemeClr val="bg1"/>
                </a:solidFill>
                <a:latin typeface="Trebuchet MS" pitchFamily="34" charset="0"/>
              </a:endParaRPr>
            </a:p>
            <a:p>
              <a:pPr algn="ctr"/>
              <a:endParaRPr lang="en-US" sz="2800" b="1" dirty="0" smtClean="0">
                <a:solidFill>
                  <a:srgbClr val="FFC000"/>
                </a:solidFill>
                <a:latin typeface="Trebuchet MS" pitchFamily="34" charset="0"/>
              </a:endParaRPr>
            </a:p>
            <a:p>
              <a:pPr algn="ctr"/>
              <a:endParaRPr lang="en-US" sz="2800" b="1" dirty="0" smtClean="0">
                <a:solidFill>
                  <a:srgbClr val="FFC000"/>
                </a:solidFill>
                <a:latin typeface="Trebuchet MS" pitchFamily="34" charset="0"/>
              </a:endParaRPr>
            </a:p>
            <a:p>
              <a:pPr algn="ctr"/>
              <a:r>
                <a:rPr lang="en-US" sz="3200" b="1" dirty="0" smtClean="0">
                  <a:solidFill>
                    <a:srgbClr val="FFC000"/>
                  </a:solidFill>
                  <a:latin typeface="Trebuchet MS" pitchFamily="34" charset="0"/>
                </a:rPr>
                <a:t>Adding Logos</a:t>
              </a:r>
              <a:r>
                <a:rPr lang="en-US" sz="3200" b="1" baseline="0" dirty="0" smtClean="0">
                  <a:solidFill>
                    <a:srgbClr val="FFC000"/>
                  </a:solidFill>
                  <a:latin typeface="Trebuchet MS" pitchFamily="34" charset="0"/>
                </a:rPr>
                <a:t> / Seals</a:t>
              </a:r>
            </a:p>
            <a:p>
              <a:pPr algn="l"/>
              <a:r>
                <a:rPr lang="en-US" sz="2400" b="0" baseline="0" dirty="0" smtClean="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2400" b="0" spc="300" baseline="0" dirty="0" smtClean="0">
                <a:solidFill>
                  <a:schemeClr val="bg1">
                    <a:lumMod val="75000"/>
                  </a:schemeClr>
                </a:solidFill>
                <a:latin typeface="Trebuchet MS" pitchFamily="34" charset="0"/>
              </a:endParaRPr>
            </a:p>
            <a:p>
              <a:pPr algn="l"/>
              <a:r>
                <a:rPr lang="en-US" sz="2400" b="1" spc="300" baseline="0" dirty="0" smtClean="0">
                  <a:solidFill>
                    <a:srgbClr val="FFC000"/>
                  </a:solidFill>
                  <a:latin typeface="Trebuchet MS" pitchFamily="34" charset="0"/>
                </a:rPr>
                <a:t>TIP:</a:t>
              </a:r>
              <a:r>
                <a:rPr lang="en-US" sz="2400" b="1" spc="0" baseline="0" dirty="0" smtClean="0">
                  <a:solidFill>
                    <a:srgbClr val="FFC000"/>
                  </a:solidFill>
                  <a:latin typeface="Trebuchet MS" pitchFamily="34" charset="0"/>
                </a:rPr>
                <a:t> </a:t>
              </a:r>
              <a:r>
                <a:rPr lang="en-US" sz="2400" b="0" baseline="0" dirty="0" smtClean="0">
                  <a:solidFill>
                    <a:schemeClr val="bg1">
                      <a:lumMod val="75000"/>
                    </a:schemeClr>
                  </a:solidFill>
                  <a:latin typeface="Trebuchet MS" pitchFamily="34" charset="0"/>
                </a:rPr>
                <a:t>See if your school’s logo is available on our free poster templates page.</a:t>
              </a:r>
            </a:p>
            <a:p>
              <a:pPr algn="l"/>
              <a:endParaRPr lang="en-US" sz="2400" b="0" baseline="0" dirty="0" smtClean="0">
                <a:latin typeface="Trebuchet MS" pitchFamily="34" charset="0"/>
              </a:endParaRPr>
            </a:p>
            <a:p>
              <a:pPr algn="ctr"/>
              <a:r>
                <a:rPr lang="en-US" sz="3200" b="1" baseline="0" dirty="0" smtClean="0">
                  <a:solidFill>
                    <a:srgbClr val="FFC000"/>
                  </a:solidFill>
                  <a:latin typeface="Trebuchet MS" pitchFamily="34" charset="0"/>
                </a:rPr>
                <a:t>Photographs / Graphics</a:t>
              </a:r>
            </a:p>
            <a:p>
              <a:pPr algn="l" defTabSz="977900"/>
              <a:r>
                <a:rPr lang="en-US" sz="2400" b="0" baseline="0" dirty="0" smtClean="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2400" b="0" spc="0" baseline="0" dirty="0" smtClean="0">
                  <a:solidFill>
                    <a:schemeClr val="bg1">
                      <a:lumMod val="75000"/>
                    </a:schemeClr>
                  </a:solidFill>
                  <a:latin typeface="Trebuchet MS" pitchFamily="34" charset="0"/>
                </a:rPr>
                <a:t>disproportionally.</a:t>
              </a:r>
            </a:p>
            <a:p>
              <a:pPr algn="l" defTabSz="977900"/>
              <a:endParaRPr lang="en-US" sz="2400" b="0" baseline="0" dirty="0" smtClean="0">
                <a:latin typeface="Trebuchet MS" pitchFamily="34" charset="0"/>
              </a:endParaRPr>
            </a:p>
            <a:p>
              <a:pPr algn="ctr"/>
              <a:endParaRPr lang="en-US" sz="2800" b="1" baseline="0" dirty="0" smtClean="0">
                <a:solidFill>
                  <a:srgbClr val="FFC000"/>
                </a:solidFill>
                <a:latin typeface="Trebuchet MS" pitchFamily="34" charset="0"/>
              </a:endParaRPr>
            </a:p>
            <a:p>
              <a:pPr algn="ctr"/>
              <a:endParaRPr lang="en-US" sz="2800" b="1" baseline="0" dirty="0" smtClean="0">
                <a:solidFill>
                  <a:srgbClr val="FFC000"/>
                </a:solidFill>
                <a:latin typeface="Trebuchet MS" pitchFamily="34" charset="0"/>
              </a:endParaRPr>
            </a:p>
            <a:p>
              <a:pPr algn="ctr"/>
              <a:endParaRPr lang="en-US" sz="2800" b="1" baseline="0" dirty="0" smtClean="0">
                <a:solidFill>
                  <a:srgbClr val="FFC000"/>
                </a:solidFill>
                <a:latin typeface="Trebuchet MS" pitchFamily="34" charset="0"/>
              </a:endParaRPr>
            </a:p>
            <a:p>
              <a:pPr algn="ctr"/>
              <a:endParaRPr lang="en-US" sz="2800" b="1" baseline="0" dirty="0" smtClean="0">
                <a:solidFill>
                  <a:srgbClr val="FFC000"/>
                </a:solidFill>
                <a:latin typeface="Trebuchet MS" pitchFamily="34" charset="0"/>
              </a:endParaRPr>
            </a:p>
            <a:p>
              <a:pPr algn="ctr"/>
              <a:endParaRPr lang="en-US" sz="2800" b="1" baseline="0" dirty="0" smtClean="0">
                <a:solidFill>
                  <a:srgbClr val="FFC000"/>
                </a:solidFill>
                <a:latin typeface="Trebuchet MS" pitchFamily="34" charset="0"/>
              </a:endParaRPr>
            </a:p>
            <a:p>
              <a:pPr algn="ctr"/>
              <a:endParaRPr lang="en-US" sz="2800" b="1" baseline="0" dirty="0" smtClean="0">
                <a:solidFill>
                  <a:srgbClr val="FFC000"/>
                </a:solidFill>
                <a:latin typeface="Trebuchet MS" pitchFamily="34" charset="0"/>
              </a:endParaRPr>
            </a:p>
            <a:p>
              <a:pPr algn="ctr"/>
              <a:r>
                <a:rPr lang="en-US" sz="3200" b="1" baseline="0" dirty="0" smtClean="0">
                  <a:solidFill>
                    <a:srgbClr val="FFC000"/>
                  </a:solidFill>
                  <a:latin typeface="Trebuchet MS" pitchFamily="34" charset="0"/>
                </a:rPr>
                <a:t>Image Quality Check</a:t>
              </a:r>
            </a:p>
            <a:p>
              <a:pPr lvl="0" algn="l" defTabSz="977900"/>
              <a:r>
                <a:rPr lang="en-US" sz="2400" b="0" baseline="0" dirty="0" smtClean="0">
                  <a:solidFill>
                    <a:schemeClr val="bg1">
                      <a:lumMod val="75000"/>
                    </a:schemeClr>
                  </a:solidFill>
                  <a:latin typeface="Trebuchet MS" pitchFamily="34" charset="0"/>
                </a:rPr>
                <a:t>Zoom in and look at your images at 100% magnification. If they look good they will print well. </a:t>
              </a:r>
              <a:endParaRPr lang="en-US" sz="2800" b="0" dirty="0" smtClean="0">
                <a:latin typeface="Trebuchet MS" pitchFamily="34" charset="0"/>
              </a:endParaRPr>
            </a:p>
          </p:txBody>
        </p:sp>
        <p:cxnSp>
          <p:nvCxnSpPr>
            <p:cNvPr id="55" name="Straight Connector 54"/>
            <p:cNvCxnSpPr/>
            <p:nvPr/>
          </p:nvCxnSpPr>
          <p:spPr>
            <a:xfrm>
              <a:off x="-11225189" y="8422500"/>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56" name="Picture 55"/>
            <p:cNvPicPr>
              <a:picLocks noChangeAspect="1"/>
            </p:cNvPicPr>
            <p:nvPr userDrawn="1"/>
          </p:nvPicPr>
          <p:blipFill>
            <a:blip r:embed="rId11"/>
            <a:stretch>
              <a:fillRect/>
            </a:stretch>
          </p:blipFill>
          <p:spPr>
            <a:xfrm>
              <a:off x="-10740740" y="10261718"/>
              <a:ext cx="1597666" cy="1201935"/>
            </a:xfrm>
            <a:prstGeom prst="rect">
              <a:avLst/>
            </a:prstGeom>
          </p:spPr>
        </p:pic>
        <p:pic>
          <p:nvPicPr>
            <p:cNvPr id="57" name="Picture 56"/>
            <p:cNvPicPr>
              <a:picLocks noChangeAspect="1"/>
            </p:cNvPicPr>
            <p:nvPr userDrawn="1"/>
          </p:nvPicPr>
          <p:blipFill>
            <a:blip r:embed="rId12"/>
            <a:stretch>
              <a:fillRect/>
            </a:stretch>
          </p:blipFill>
          <p:spPr>
            <a:xfrm>
              <a:off x="-10732765" y="15696927"/>
              <a:ext cx="9986808" cy="1053596"/>
            </a:xfrm>
            <a:prstGeom prst="rect">
              <a:avLst/>
            </a:prstGeom>
          </p:spPr>
        </p:pic>
        <p:grpSp>
          <p:nvGrpSpPr>
            <p:cNvPr id="58" name="Group 57"/>
            <p:cNvGrpSpPr/>
            <p:nvPr userDrawn="1"/>
          </p:nvGrpSpPr>
          <p:grpSpPr>
            <a:xfrm>
              <a:off x="-9744993" y="23540957"/>
              <a:ext cx="7531182" cy="2120439"/>
              <a:chOff x="-4470427" y="11016658"/>
              <a:chExt cx="3470785" cy="974220"/>
            </a:xfrm>
          </p:grpSpPr>
          <p:grpSp>
            <p:nvGrpSpPr>
              <p:cNvPr id="64" name="Group 63"/>
              <p:cNvGrpSpPr/>
              <p:nvPr userDrawn="1"/>
            </p:nvGrpSpPr>
            <p:grpSpPr>
              <a:xfrm>
                <a:off x="-2783495" y="11060886"/>
                <a:ext cx="624431" cy="893535"/>
                <a:chOff x="-3958697" y="11117435"/>
                <a:chExt cx="779338" cy="1280430"/>
              </a:xfrm>
            </p:grpSpPr>
            <p:pic>
              <p:nvPicPr>
                <p:cNvPr id="70" name="Picture 69"/>
                <p:cNvPicPr>
                  <a:picLocks noChangeAspect="1"/>
                </p:cNvPicPr>
                <p:nvPr userDrawn="1"/>
              </p:nvPicPr>
              <p:blipFill>
                <a:blip r:embed="rId13"/>
                <a:stretch>
                  <a:fillRect/>
                </a:stretch>
              </p:blipFill>
              <p:spPr>
                <a:xfrm>
                  <a:off x="-3948160" y="11117435"/>
                  <a:ext cx="768801" cy="1090857"/>
                </a:xfrm>
                <a:prstGeom prst="rect">
                  <a:avLst/>
                </a:prstGeom>
              </p:spPr>
            </p:pic>
            <p:sp>
              <p:nvSpPr>
                <p:cNvPr id="71" name="TextBox 70"/>
                <p:cNvSpPr txBox="1"/>
                <p:nvPr userDrawn="1"/>
              </p:nvSpPr>
              <p:spPr>
                <a:xfrm>
                  <a:off x="-3958697" y="12114178"/>
                  <a:ext cx="779337" cy="283687"/>
                </a:xfrm>
                <a:prstGeom prst="rect">
                  <a:avLst/>
                </a:prstGeom>
                <a:solidFill>
                  <a:schemeClr val="accent1"/>
                </a:solidFill>
                <a:ln>
                  <a:noFill/>
                </a:ln>
              </p:spPr>
              <p:txBody>
                <a:bodyPr wrap="square" lIns="91440" tIns="91440" rIns="91440" bIns="91440" rtlCol="0">
                  <a:spAutoFit/>
                </a:bodyPr>
                <a:lstStyle/>
                <a:p>
                  <a:pPr algn="ctr"/>
                  <a:r>
                    <a:rPr lang="en-US" sz="1600" b="1" dirty="0" smtClean="0">
                      <a:solidFill>
                        <a:schemeClr val="tx1"/>
                      </a:solidFill>
                    </a:rPr>
                    <a:t>ORIGINAL</a:t>
                  </a:r>
                  <a:endParaRPr lang="en-US" sz="1600" b="1" dirty="0">
                    <a:solidFill>
                      <a:schemeClr val="tx1"/>
                    </a:solidFill>
                  </a:endParaRPr>
                </a:p>
              </p:txBody>
            </p:sp>
          </p:grpSp>
          <p:grpSp>
            <p:nvGrpSpPr>
              <p:cNvPr id="65" name="Group 64"/>
              <p:cNvGrpSpPr/>
              <p:nvPr userDrawn="1"/>
            </p:nvGrpSpPr>
            <p:grpSpPr>
              <a:xfrm>
                <a:off x="-2033159" y="11060889"/>
                <a:ext cx="1033517" cy="893529"/>
                <a:chOff x="-2921738" y="11200127"/>
                <a:chExt cx="1420279" cy="1227904"/>
              </a:xfrm>
            </p:grpSpPr>
            <p:pic>
              <p:nvPicPr>
                <p:cNvPr id="68" name="Picture 67"/>
                <p:cNvPicPr>
                  <a:picLocks noChangeAspect="1"/>
                </p:cNvPicPr>
                <p:nvPr userDrawn="1"/>
              </p:nvPicPr>
              <p:blipFill>
                <a:blip r:embed="rId13"/>
                <a:stretch>
                  <a:fillRect/>
                </a:stretch>
              </p:blipFill>
              <p:spPr>
                <a:xfrm>
                  <a:off x="-2921738" y="11200127"/>
                  <a:ext cx="1420279" cy="1029694"/>
                </a:xfrm>
                <a:prstGeom prst="rect">
                  <a:avLst/>
                </a:prstGeom>
              </p:spPr>
            </p:pic>
            <p:sp>
              <p:nvSpPr>
                <p:cNvPr id="69" name="TextBox 68"/>
                <p:cNvSpPr txBox="1"/>
                <p:nvPr userDrawn="1"/>
              </p:nvSpPr>
              <p:spPr>
                <a:xfrm>
                  <a:off x="-2918991" y="12175418"/>
                  <a:ext cx="1417532" cy="252613"/>
                </a:xfrm>
                <a:prstGeom prst="rect">
                  <a:avLst/>
                </a:prstGeom>
                <a:solidFill>
                  <a:srgbClr val="FF0000"/>
                </a:solidFill>
              </p:spPr>
              <p:txBody>
                <a:bodyPr wrap="square" lIns="457200" tIns="91440" rIns="457200" bIns="91440" rtlCol="0">
                  <a:spAutoFit/>
                </a:bodyPr>
                <a:lstStyle/>
                <a:p>
                  <a:pPr algn="ctr"/>
                  <a:r>
                    <a:rPr lang="en-US" sz="1400" b="1" dirty="0" smtClean="0">
                      <a:solidFill>
                        <a:schemeClr val="bg1"/>
                      </a:solidFill>
                    </a:rPr>
                    <a:t>DISTORTED</a:t>
                  </a:r>
                  <a:endParaRPr lang="en-US" sz="700" b="1" dirty="0">
                    <a:solidFill>
                      <a:schemeClr val="bg1"/>
                    </a:solidFill>
                  </a:endParaRPr>
                </a:p>
              </p:txBody>
            </p:sp>
          </p:grpSp>
          <p:pic>
            <p:nvPicPr>
              <p:cNvPr id="66" name="Picture 65"/>
              <p:cNvPicPr>
                <a:picLocks noChangeAspect="1"/>
              </p:cNvPicPr>
              <p:nvPr userDrawn="1"/>
            </p:nvPicPr>
            <p:blipFill>
              <a:blip r:embed="rId14"/>
              <a:stretch>
                <a:fillRect/>
              </a:stretch>
            </p:blipFill>
            <p:spPr>
              <a:xfrm>
                <a:off x="-4470427" y="11016658"/>
                <a:ext cx="1098742" cy="847761"/>
              </a:xfrm>
              <a:prstGeom prst="rect">
                <a:avLst/>
              </a:prstGeom>
            </p:spPr>
          </p:pic>
          <p:sp>
            <p:nvSpPr>
              <p:cNvPr id="67" name="TextBox 66"/>
              <p:cNvSpPr txBox="1"/>
              <p:nvPr userDrawn="1"/>
            </p:nvSpPr>
            <p:spPr>
              <a:xfrm>
                <a:off x="-4440600" y="11665645"/>
                <a:ext cx="1035685" cy="325233"/>
              </a:xfrm>
              <a:prstGeom prst="rect">
                <a:avLst/>
              </a:prstGeom>
              <a:noFill/>
            </p:spPr>
            <p:txBody>
              <a:bodyPr wrap="square" lIns="457200" tIns="457200" rIns="457200" bIns="0" rtlCol="0">
                <a:spAutoFit/>
              </a:bodyPr>
              <a:lstStyle/>
              <a:p>
                <a:pPr algn="ctr"/>
                <a:r>
                  <a:rPr lang="en-US" sz="1600" dirty="0" smtClean="0">
                    <a:solidFill>
                      <a:schemeClr val="bg1"/>
                    </a:solidFill>
                  </a:rPr>
                  <a:t>Corner</a:t>
                </a:r>
                <a:r>
                  <a:rPr lang="en-US" sz="1600" baseline="0" dirty="0" smtClean="0">
                    <a:solidFill>
                      <a:schemeClr val="bg1"/>
                    </a:solidFill>
                  </a:rPr>
                  <a:t> handles</a:t>
                </a:r>
                <a:endParaRPr lang="en-US" sz="1600" dirty="0">
                  <a:solidFill>
                    <a:schemeClr val="bg1"/>
                  </a:solidFill>
                </a:endParaRPr>
              </a:p>
            </p:txBody>
          </p:sp>
        </p:grpSp>
        <p:grpSp>
          <p:nvGrpSpPr>
            <p:cNvPr id="59" name="Group 58"/>
            <p:cNvGrpSpPr/>
            <p:nvPr userDrawn="1"/>
          </p:nvGrpSpPr>
          <p:grpSpPr>
            <a:xfrm>
              <a:off x="-10398793" y="27751410"/>
              <a:ext cx="9323012" cy="2453251"/>
              <a:chOff x="-4754996" y="12734136"/>
              <a:chExt cx="4296559" cy="1127128"/>
            </a:xfrm>
          </p:grpSpPr>
          <p:graphicFrame>
            <p:nvGraphicFramePr>
              <p:cNvPr id="60" name="Object 59"/>
              <p:cNvGraphicFramePr>
                <a:graphicFrameLocks noChangeAspect="1"/>
              </p:cNvGraphicFramePr>
              <p:nvPr userDrawn="1">
                <p:extLst>
                  <p:ext uri="{D42A27DB-BD31-4B8C-83A1-F6EECF244321}">
                    <p14:modId xmlns:p14="http://schemas.microsoft.com/office/powerpoint/2010/main" val="1199812768"/>
                  </p:ext>
                </p:extLst>
              </p:nvPr>
            </p:nvGraphicFramePr>
            <p:xfrm>
              <a:off x="-4533347" y="12734142"/>
              <a:ext cx="1828800" cy="1117600"/>
            </p:xfrm>
            <a:graphic>
              <a:graphicData uri="http://schemas.openxmlformats.org/presentationml/2006/ole">
                <mc:AlternateContent xmlns:mc="http://schemas.openxmlformats.org/markup-compatibility/2006">
                  <mc:Choice xmlns:v="urn:schemas-microsoft-com:vml" Requires="v">
                    <p:oleObj spid="_x0000_s3206" name="Image" r:id="rId15" imgW="1828440" imgH="1117440" progId="Photoshop.Image.13">
                      <p:embed/>
                    </p:oleObj>
                  </mc:Choice>
                  <mc:Fallback>
                    <p:oleObj name="Image" r:id="rId15" imgW="1828440" imgH="1117440" progId="Photoshop.Image.13">
                      <p:embed/>
                      <p:pic>
                        <p:nvPicPr>
                          <p:cNvPr id="0" name=""/>
                          <p:cNvPicPr/>
                          <p:nvPr/>
                        </p:nvPicPr>
                        <p:blipFill>
                          <a:blip r:embed="rId16"/>
                          <a:stretch>
                            <a:fillRect/>
                          </a:stretch>
                        </p:blipFill>
                        <p:spPr>
                          <a:xfrm>
                            <a:off x="-4533347" y="12734142"/>
                            <a:ext cx="1828800" cy="1117600"/>
                          </a:xfrm>
                          <a:prstGeom prst="rect">
                            <a:avLst/>
                          </a:prstGeom>
                        </p:spPr>
                      </p:pic>
                    </p:oleObj>
                  </mc:Fallback>
                </mc:AlternateContent>
              </a:graphicData>
            </a:graphic>
          </p:graphicFrame>
          <p:graphicFrame>
            <p:nvGraphicFramePr>
              <p:cNvPr id="61" name="Object 60"/>
              <p:cNvGraphicFramePr>
                <a:graphicFrameLocks noChangeAspect="1"/>
              </p:cNvGraphicFramePr>
              <p:nvPr userDrawn="1">
                <p:extLst>
                  <p:ext uri="{D42A27DB-BD31-4B8C-83A1-F6EECF244321}">
                    <p14:modId xmlns:p14="http://schemas.microsoft.com/office/powerpoint/2010/main" val="4096349677"/>
                  </p:ext>
                </p:extLst>
              </p:nvPr>
            </p:nvGraphicFramePr>
            <p:xfrm>
              <a:off x="-2456641" y="12737835"/>
              <a:ext cx="1828800" cy="1117600"/>
            </p:xfrm>
            <a:graphic>
              <a:graphicData uri="http://schemas.openxmlformats.org/presentationml/2006/ole">
                <mc:AlternateContent xmlns:mc="http://schemas.openxmlformats.org/markup-compatibility/2006">
                  <mc:Choice xmlns:v="urn:schemas-microsoft-com:vml" Requires="v">
                    <p:oleObj spid="_x0000_s3207" name="Image" r:id="rId17" imgW="1828440" imgH="1117440" progId="Photoshop.Image.13">
                      <p:embed/>
                    </p:oleObj>
                  </mc:Choice>
                  <mc:Fallback>
                    <p:oleObj name="Image" r:id="rId17" imgW="1828440" imgH="1117440" progId="Photoshop.Image.13">
                      <p:embed/>
                      <p:pic>
                        <p:nvPicPr>
                          <p:cNvPr id="0" name=""/>
                          <p:cNvPicPr/>
                          <p:nvPr/>
                        </p:nvPicPr>
                        <p:blipFill>
                          <a:blip r:embed="rId18"/>
                          <a:stretch>
                            <a:fillRect/>
                          </a:stretch>
                        </p:blipFill>
                        <p:spPr>
                          <a:xfrm>
                            <a:off x="-2456641" y="12737835"/>
                            <a:ext cx="1828800" cy="1117600"/>
                          </a:xfrm>
                          <a:prstGeom prst="rect">
                            <a:avLst/>
                          </a:prstGeom>
                        </p:spPr>
                      </p:pic>
                    </p:oleObj>
                  </mc:Fallback>
                </mc:AlternateContent>
              </a:graphicData>
            </a:graphic>
          </p:graphicFrame>
          <p:sp>
            <p:nvSpPr>
              <p:cNvPr id="62" name="TextBox 61"/>
              <p:cNvSpPr txBox="1"/>
              <p:nvPr userDrawn="1"/>
            </p:nvSpPr>
            <p:spPr>
              <a:xfrm rot="16200000">
                <a:off x="-5235785" y="13214925"/>
                <a:ext cx="1117601" cy="156024"/>
              </a:xfrm>
              <a:prstGeom prst="rect">
                <a:avLst/>
              </a:prstGeom>
              <a:noFill/>
            </p:spPr>
            <p:txBody>
              <a:bodyPr wrap="square" lIns="91440" tIns="91440" rIns="91440" bIns="0" rtlCol="0">
                <a:spAutoFit/>
              </a:bodyPr>
              <a:lstStyle/>
              <a:p>
                <a:pPr algn="ctr"/>
                <a:r>
                  <a:rPr lang="en-US" sz="1600" dirty="0" smtClean="0">
                    <a:solidFill>
                      <a:srgbClr val="92D050"/>
                    </a:solidFill>
                  </a:rPr>
                  <a:t>Good</a:t>
                </a:r>
                <a:r>
                  <a:rPr lang="en-US" sz="1600" baseline="0" dirty="0" smtClean="0">
                    <a:solidFill>
                      <a:srgbClr val="92D050"/>
                    </a:solidFill>
                  </a:rPr>
                  <a:t> </a:t>
                </a:r>
                <a:r>
                  <a:rPr lang="en-US" sz="1600" baseline="0" dirty="0" smtClean="0">
                    <a:solidFill>
                      <a:schemeClr val="bg1"/>
                    </a:solidFill>
                  </a:rPr>
                  <a:t>printing quality</a:t>
                </a:r>
                <a:endParaRPr lang="en-US" sz="1600" dirty="0">
                  <a:solidFill>
                    <a:schemeClr val="bg1"/>
                  </a:solidFill>
                </a:endParaRPr>
              </a:p>
            </p:txBody>
          </p:sp>
          <p:sp>
            <p:nvSpPr>
              <p:cNvPr id="63" name="TextBox 62"/>
              <p:cNvSpPr txBox="1"/>
              <p:nvPr userDrawn="1"/>
            </p:nvSpPr>
            <p:spPr>
              <a:xfrm rot="16200000">
                <a:off x="-1095250" y="13224452"/>
                <a:ext cx="1117601" cy="156024"/>
              </a:xfrm>
              <a:prstGeom prst="rect">
                <a:avLst/>
              </a:prstGeom>
              <a:noFill/>
            </p:spPr>
            <p:txBody>
              <a:bodyPr wrap="square" lIns="91440" tIns="91440" rIns="91440" bIns="0" rtlCol="0">
                <a:spAutoFit/>
              </a:bodyPr>
              <a:lstStyle/>
              <a:p>
                <a:pPr algn="ctr"/>
                <a:r>
                  <a:rPr lang="en-US" sz="1600" dirty="0" smtClean="0">
                    <a:solidFill>
                      <a:srgbClr val="FF0000"/>
                    </a:solidFill>
                  </a:rPr>
                  <a:t>Bad </a:t>
                </a:r>
                <a:r>
                  <a:rPr lang="en-US" sz="1600" dirty="0" smtClean="0">
                    <a:solidFill>
                      <a:schemeClr val="bg1"/>
                    </a:solidFill>
                  </a:rPr>
                  <a:t>printing quality</a:t>
                </a:r>
                <a:endParaRPr lang="en-US" sz="1600" dirty="0">
                  <a:solidFill>
                    <a:schemeClr val="bg1"/>
                  </a:solidFill>
                </a:endParaRPr>
              </a:p>
            </p:txBody>
          </p:sp>
        </p:grpSp>
      </p:grpSp>
      <p:sp>
        <p:nvSpPr>
          <p:cNvPr id="37" name="Rectangle 36"/>
          <p:cNvSpPr/>
          <p:nvPr userDrawn="1"/>
        </p:nvSpPr>
        <p:spPr>
          <a:xfrm rot="10800000">
            <a:off x="-6419" y="31869601"/>
            <a:ext cx="43891200" cy="1042617"/>
          </a:xfrm>
          <a:prstGeom prst="rect">
            <a:avLst/>
          </a:prstGeom>
          <a:gradFill flip="none" rotWithShape="1">
            <a:gsLst>
              <a:gs pos="0">
                <a:schemeClr val="accent1">
                  <a:tint val="66000"/>
                  <a:satMod val="16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0" y="-55065"/>
            <a:ext cx="43891200" cy="1042617"/>
          </a:xfrm>
          <a:prstGeom prst="rect">
            <a:avLst/>
          </a:prstGeom>
          <a:gradFill flip="none" rotWithShape="1">
            <a:gsLst>
              <a:gs pos="0">
                <a:schemeClr val="accent1">
                  <a:tint val="66000"/>
                  <a:satMod val="16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6096" y="4742487"/>
            <a:ext cx="43891200" cy="274521"/>
          </a:xfrm>
          <a:prstGeom prst="rect">
            <a:avLst/>
          </a:prstGeom>
          <a:gradFill>
            <a:gsLst>
              <a:gs pos="100000">
                <a:srgbClr val="DAE9F6"/>
              </a:gs>
              <a:gs pos="0">
                <a:schemeClr val="accent1">
                  <a:tint val="66000"/>
                  <a:satMod val="160000"/>
                </a:schemeClr>
              </a:gs>
              <a:gs pos="51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userDrawn="1"/>
        </p:nvSpPr>
        <p:spPr>
          <a:xfrm>
            <a:off x="44487207" y="31298534"/>
            <a:ext cx="7629577" cy="1399638"/>
          </a:xfrm>
          <a:prstGeom prst="rect">
            <a:avLst/>
          </a:prstGeom>
          <a:noFill/>
        </p:spPr>
        <p:txBody>
          <a:bodyPr wrap="square" lIns="65304" tIns="32651" rIns="65304" bIns="32651" rtlCol="0">
            <a:spAutoFit/>
          </a:bodyPr>
          <a:lstStyle/>
          <a:p>
            <a:pPr marL="400050" indent="-400050">
              <a:lnSpc>
                <a:spcPts val="2600"/>
              </a:lnSpc>
            </a:pPr>
            <a:r>
              <a:rPr lang="en-US" sz="2800" dirty="0" smtClean="0">
                <a:solidFill>
                  <a:schemeClr val="bg1"/>
                </a:solidFill>
              </a:rPr>
              <a:t>© 2015</a:t>
            </a:r>
            <a:r>
              <a:rPr lang="en-US" sz="2800" baseline="0" dirty="0" smtClean="0">
                <a:solidFill>
                  <a:schemeClr val="bg1"/>
                </a:solidFill>
              </a:rPr>
              <a:t> </a:t>
            </a:r>
            <a:r>
              <a:rPr lang="en-US" sz="2800" dirty="0" smtClean="0">
                <a:solidFill>
                  <a:schemeClr val="bg1"/>
                </a:solidFill>
              </a:rPr>
              <a:t>PosterPresentations.com</a:t>
            </a:r>
            <a:br>
              <a:rPr lang="en-US" sz="2800" dirty="0" smtClean="0">
                <a:solidFill>
                  <a:schemeClr val="bg1"/>
                </a:solidFill>
              </a:rPr>
            </a:br>
            <a:r>
              <a:rPr lang="en-US" sz="2400" dirty="0" smtClean="0">
                <a:solidFill>
                  <a:schemeClr val="bg1"/>
                </a:solidFill>
              </a:rPr>
              <a:t>2117 Fourth Street ,</a:t>
            </a:r>
            <a:r>
              <a:rPr lang="en-US" sz="2400" baseline="0" dirty="0" smtClean="0">
                <a:solidFill>
                  <a:schemeClr val="bg1"/>
                </a:solidFill>
              </a:rPr>
              <a:t> Unit C</a:t>
            </a:r>
          </a:p>
          <a:p>
            <a:pPr marL="400050" indent="-400050">
              <a:lnSpc>
                <a:spcPts val="2600"/>
              </a:lnSpc>
            </a:pPr>
            <a:r>
              <a:rPr lang="en-US" sz="2400" baseline="0" dirty="0" smtClean="0">
                <a:solidFill>
                  <a:schemeClr val="bg1"/>
                </a:solidFill>
              </a:rPr>
              <a:t>	Berkeley CA </a:t>
            </a:r>
            <a:r>
              <a:rPr lang="en-US" sz="2000" baseline="0" dirty="0" smtClean="0">
                <a:solidFill>
                  <a:schemeClr val="bg1"/>
                </a:solidFill>
              </a:rPr>
              <a:t>94710</a:t>
            </a:r>
            <a:endParaRPr lang="en-US" sz="2400" baseline="0" dirty="0" smtClean="0">
              <a:solidFill>
                <a:schemeClr val="bg1"/>
              </a:solidFill>
            </a:endParaRPr>
          </a:p>
          <a:p>
            <a:pPr marL="400050" indent="-400050">
              <a:lnSpc>
                <a:spcPts val="2600"/>
              </a:lnSpc>
            </a:pPr>
            <a:r>
              <a:rPr lang="en-US" sz="2400" b="1" baseline="0" dirty="0" smtClean="0">
                <a:solidFill>
                  <a:srgbClr val="FFFF00"/>
                </a:solidFill>
              </a:rPr>
              <a:t>	posterpresenter@gmail.com</a:t>
            </a:r>
            <a:endParaRPr lang="en-US" sz="2800" b="1" dirty="0">
              <a:solidFill>
                <a:srgbClr val="FFFF00"/>
              </a:solidFill>
            </a:endParaRPr>
          </a:p>
        </p:txBody>
      </p:sp>
      <p:sp>
        <p:nvSpPr>
          <p:cNvPr id="40" name="Text Box 14"/>
          <p:cNvSpPr txBox="1">
            <a:spLocks noChangeArrowheads="1"/>
          </p:cNvSpPr>
          <p:nvPr userDrawn="1"/>
        </p:nvSpPr>
        <p:spPr bwMode="auto">
          <a:xfrm>
            <a:off x="1484177" y="32306273"/>
            <a:ext cx="2514600" cy="336819"/>
          </a:xfrm>
          <a:prstGeom prst="rect">
            <a:avLst/>
          </a:prstGeom>
          <a:noFill/>
          <a:ln w="9525">
            <a:noFill/>
            <a:miter lim="800000"/>
            <a:headEnd/>
            <a:tailEnd/>
          </a:ln>
          <a:effectLst/>
        </p:spPr>
        <p:txBody>
          <a:bodyPr lIns="91263" tIns="45623" rIns="91263" bIns="45623">
            <a:spAutoFit/>
          </a:bodyPr>
          <a:lstStyle/>
          <a:p>
            <a:pPr eaLnBrk="0" hangingPunct="0">
              <a:lnSpc>
                <a:spcPct val="65000"/>
              </a:lnSpc>
              <a:spcBef>
                <a:spcPct val="50000"/>
              </a:spcBef>
              <a:defRPr/>
            </a:pPr>
            <a:r>
              <a:rPr lang="en-US" sz="500" b="1" dirty="0" smtClean="0">
                <a:solidFill>
                  <a:schemeClr val="bg1">
                    <a:lumMod val="75000"/>
                  </a:schemeClr>
                </a:solidFill>
                <a:latin typeface="Arial" charset="0"/>
              </a:rPr>
              <a:t>RESEARCH POSTER PRESENTATION </a:t>
            </a:r>
            <a:r>
              <a:rPr lang="en-US" sz="500" b="1" dirty="0">
                <a:solidFill>
                  <a:schemeClr val="bg1">
                    <a:lumMod val="75000"/>
                  </a:schemeClr>
                </a:solidFill>
                <a:latin typeface="Arial" charset="0"/>
              </a:rPr>
              <a:t>DESIGN © </a:t>
            </a:r>
            <a:r>
              <a:rPr lang="en-US" sz="500" b="1" dirty="0" smtClean="0">
                <a:solidFill>
                  <a:schemeClr val="bg1">
                    <a:lumMod val="75000"/>
                  </a:schemeClr>
                </a:solidFill>
                <a:latin typeface="Arial" charset="0"/>
              </a:rPr>
              <a:t>2015</a:t>
            </a:r>
            <a:endParaRPr lang="en-US" sz="500" b="1" dirty="0">
              <a:solidFill>
                <a:schemeClr val="bg1">
                  <a:lumMod val="75000"/>
                </a:schemeClr>
              </a:solidFill>
              <a:latin typeface="Arial" charset="0"/>
            </a:endParaRPr>
          </a:p>
          <a:p>
            <a:pPr eaLnBrk="0" hangingPunct="0">
              <a:lnSpc>
                <a:spcPct val="65000"/>
              </a:lnSpc>
              <a:spcBef>
                <a:spcPct val="50000"/>
              </a:spcBef>
              <a:defRPr/>
            </a:pPr>
            <a:r>
              <a:rPr lang="en-US" sz="1100" b="1" dirty="0">
                <a:solidFill>
                  <a:schemeClr val="bg1">
                    <a:lumMod val="75000"/>
                  </a:schemeClr>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654" r:id="rId1"/>
  </p:sldLayoutIdLst>
  <p:timing>
    <p:tnLst>
      <p:par>
        <p:cTn id="1" dur="indefinite" restart="never" nodeType="tmRoot"/>
      </p:par>
    </p:tnLst>
  </p:timing>
  <p:txStyles>
    <p:titleStyle>
      <a:lvl1pPr algn="ctr" defTabSz="4388900" rtl="0" eaLnBrk="1" latinLnBrk="0" hangingPunct="1">
        <a:spcBef>
          <a:spcPct val="0"/>
        </a:spcBef>
        <a:buNone/>
        <a:defRPr sz="8800" kern="1200">
          <a:solidFill>
            <a:schemeClr val="bg1"/>
          </a:solidFill>
          <a:latin typeface="Trebuchet MS" pitchFamily="34" charset="0"/>
          <a:ea typeface="+mj-ea"/>
          <a:cs typeface="+mj-cs"/>
        </a:defRPr>
      </a:lvl1pPr>
    </p:titleStyle>
    <p:bodyStyle>
      <a:lvl1pPr marL="1645838" indent="-1645838" algn="l" defTabSz="438890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5982" indent="-1371531" algn="l" defTabSz="4388900"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6126" indent="-1097226" algn="l" defTabSz="4388900" rtl="0" eaLnBrk="1" latinLnBrk="0" hangingPunct="1">
        <a:spcBef>
          <a:spcPct val="20000"/>
        </a:spcBef>
        <a:buFont typeface="Arial" pitchFamily="34" charset="0"/>
        <a:buChar char="•"/>
        <a:defRPr sz="11600" kern="1200">
          <a:solidFill>
            <a:schemeClr val="tx1"/>
          </a:solidFill>
          <a:latin typeface="+mn-lt"/>
          <a:ea typeface="+mn-ea"/>
          <a:cs typeface="+mn-cs"/>
        </a:defRPr>
      </a:lvl3pPr>
      <a:lvl4pPr marL="76805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0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6.emf"/><Relationship Id="rId12" Type="http://schemas.openxmlformats.org/officeDocument/2006/relationships/hyperlink" Target="NULL" TargetMode="External"/><Relationship Id="rId13" Type="http://schemas.openxmlformats.org/officeDocument/2006/relationships/hyperlink" Target="http://dx.doi.org/10.1787/9789264204027-en" TargetMode="External"/><Relationship Id="rId14" Type="http://schemas.openxmlformats.org/officeDocument/2006/relationships/image" Target="../media/image17.emf"/><Relationship Id="rId15" Type="http://schemas.openxmlformats.org/officeDocument/2006/relationships/image" Target="../media/image18.emf"/><Relationship Id="rId16" Type="http://schemas.openxmlformats.org/officeDocument/2006/relationships/image" Target="../media/image19.emf"/><Relationship Id="rId17" Type="http://schemas.openxmlformats.org/officeDocument/2006/relationships/image" Target="../media/image20.emf"/><Relationship Id="rId18" Type="http://schemas.openxmlformats.org/officeDocument/2006/relationships/image" Target="../media/image21.emf"/><Relationship Id="rId19" Type="http://schemas.openxmlformats.org/officeDocument/2006/relationships/image" Target="../media/image22.emf"/><Relationship Id="rId1" Type="http://schemas.openxmlformats.org/officeDocument/2006/relationships/vmlDrawing" Target="../drawings/vmlDrawing4.vml"/><Relationship Id="rId2" Type="http://schemas.openxmlformats.org/officeDocument/2006/relationships/slideLayout" Target="../slideLayouts/slideLayout1.xml"/><Relationship Id="rId3" Type="http://schemas.openxmlformats.org/officeDocument/2006/relationships/notesSlide" Target="../notesSlides/notesSlide1.xml"/><Relationship Id="rId4" Type="http://schemas.openxmlformats.org/officeDocument/2006/relationships/image" Target="../media/image13.emf"/><Relationship Id="rId5" Type="http://schemas.openxmlformats.org/officeDocument/2006/relationships/package" Target="../embeddings/Microsoft_Word_Document1.docx"/><Relationship Id="rId6" Type="http://schemas.openxmlformats.org/officeDocument/2006/relationships/image" Target="../media/image11.emf"/><Relationship Id="rId7" Type="http://schemas.openxmlformats.org/officeDocument/2006/relationships/package" Target="../embeddings/Microsoft_Word_Document2.docx"/><Relationship Id="rId8" Type="http://schemas.openxmlformats.org/officeDocument/2006/relationships/image" Target="../media/image12.emf"/><Relationship Id="rId9" Type="http://schemas.openxmlformats.org/officeDocument/2006/relationships/image" Target="../media/image14.emf"/><Relationship Id="rId10" Type="http://schemas.openxmlformats.org/officeDocument/2006/relationships/image" Target="../media/image15.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Text Placeholder 18"/>
          <p:cNvSpPr>
            <a:spLocks noGrp="1"/>
          </p:cNvSpPr>
          <p:nvPr>
            <p:ph type="body" sz="quarter" idx="10"/>
          </p:nvPr>
        </p:nvSpPr>
        <p:spPr>
          <a:xfrm>
            <a:off x="922341" y="6167261"/>
            <a:ext cx="10056813" cy="8679277"/>
          </a:xfrm>
        </p:spPr>
        <p:txBody>
          <a:bodyPr/>
          <a:lstStyle/>
          <a:p>
            <a:pPr indent="504825"/>
            <a:r>
              <a:rPr lang="en-US" sz="2800" dirty="0" err="1" smtClean="0">
                <a:solidFill>
                  <a:schemeClr val="tx1"/>
                </a:solidFill>
                <a:latin typeface="+mn-lt"/>
              </a:rPr>
              <a:t>Programme</a:t>
            </a:r>
            <a:r>
              <a:rPr lang="en-US" sz="2800" dirty="0" smtClean="0">
                <a:solidFill>
                  <a:schemeClr val="tx1"/>
                </a:solidFill>
                <a:latin typeface="+mn-lt"/>
              </a:rPr>
              <a:t> </a:t>
            </a:r>
            <a:r>
              <a:rPr lang="en-US" sz="2800" dirty="0">
                <a:solidFill>
                  <a:schemeClr val="tx1"/>
                </a:solidFill>
                <a:latin typeface="+mn-lt"/>
              </a:rPr>
              <a:t>for the International Assessment of Adult Competencies (PIAAC) indicated that US adults are far behind their international peers in literacy, numeracy, and technology-based problem solving. This study utilized data mining to explore the possible association between PIAAC scores and several constructs. Since the US, Canada, and New Zealand were considered as culturally similar nations, patterns between PIAAC scores and selected constructs were analyzed by a variety of big data analytical methods, including cluster analysis, bootstrap forest, boosted tree, and data visualization. Given that PIAAC used multiple computerized adaptive testing, the consequential plausible values were randomly selected when the ensemble approach was used. Additionally, model comparison was utilized to decide between bagging and boosting in order to select the optimal model for each sample. In these three samples, cultural engagement, readiness to learn, and social trust, respectively emerged as strong predictors on learning outcomes assessed by PIAAC. </a:t>
            </a:r>
          </a:p>
          <a:p>
            <a:endParaRPr lang="en-US" dirty="0">
              <a:solidFill>
                <a:srgbClr val="002060"/>
              </a:solidFill>
            </a:endParaRPr>
          </a:p>
        </p:txBody>
      </p:sp>
      <p:sp>
        <p:nvSpPr>
          <p:cNvPr id="20" name="Text Placeholder 19"/>
          <p:cNvSpPr>
            <a:spLocks noGrp="1"/>
          </p:cNvSpPr>
          <p:nvPr>
            <p:ph type="body" sz="quarter" idx="11"/>
          </p:nvPr>
        </p:nvSpPr>
        <p:spPr>
          <a:xfrm>
            <a:off x="904188" y="5413216"/>
            <a:ext cx="10048875" cy="754045"/>
          </a:xfrm>
        </p:spPr>
        <p:txBody>
          <a:bodyPr/>
          <a:lstStyle/>
          <a:p>
            <a:r>
              <a:rPr lang="en-US" sz="3600" u="none" dirty="0" smtClean="0">
                <a:solidFill>
                  <a:srgbClr val="002060"/>
                </a:solidFill>
              </a:rPr>
              <a:t>Abstract</a:t>
            </a:r>
            <a:endParaRPr lang="en-US" sz="3600" u="none" dirty="0">
              <a:solidFill>
                <a:srgbClr val="002060"/>
              </a:solidFill>
            </a:endParaRPr>
          </a:p>
        </p:txBody>
      </p:sp>
      <p:sp>
        <p:nvSpPr>
          <p:cNvPr id="21" name="Text Placeholder 20"/>
          <p:cNvSpPr>
            <a:spLocks noGrp="1"/>
          </p:cNvSpPr>
          <p:nvPr>
            <p:ph type="body" sz="quarter" idx="20"/>
          </p:nvPr>
        </p:nvSpPr>
        <p:spPr>
          <a:xfrm>
            <a:off x="958061" y="14095952"/>
            <a:ext cx="10050462" cy="754045"/>
          </a:xfrm>
        </p:spPr>
        <p:txBody>
          <a:bodyPr/>
          <a:lstStyle/>
          <a:p>
            <a:r>
              <a:rPr lang="en-US" u="none" dirty="0" smtClean="0">
                <a:solidFill>
                  <a:srgbClr val="002060"/>
                </a:solidFill>
              </a:rPr>
              <a:t>Introduction </a:t>
            </a:r>
            <a:endParaRPr lang="en-US" u="none" dirty="0">
              <a:solidFill>
                <a:srgbClr val="002060"/>
              </a:solidFill>
            </a:endParaRPr>
          </a:p>
        </p:txBody>
      </p:sp>
      <p:sp>
        <p:nvSpPr>
          <p:cNvPr id="22" name="Text Placeholder 21"/>
          <p:cNvSpPr>
            <a:spLocks noGrp="1"/>
          </p:cNvSpPr>
          <p:nvPr>
            <p:ph type="body" sz="quarter" idx="21"/>
          </p:nvPr>
        </p:nvSpPr>
        <p:spPr>
          <a:xfrm>
            <a:off x="11654463" y="13630940"/>
            <a:ext cx="10048874" cy="3908740"/>
          </a:xfrm>
        </p:spPr>
        <p:txBody>
          <a:bodyPr/>
          <a:lstStyle/>
          <a:p>
            <a:r>
              <a:rPr lang="en-US" sz="2800" b="1" dirty="0" smtClean="0">
                <a:solidFill>
                  <a:schemeClr val="tx1"/>
                </a:solidFill>
                <a:latin typeface="+mj-lt"/>
              </a:rPr>
              <a:t>USA, Canada, and New Zealand</a:t>
            </a:r>
            <a:r>
              <a:rPr lang="en-US" sz="2800" dirty="0" smtClean="0">
                <a:solidFill>
                  <a:schemeClr val="tx1"/>
                </a:solidFill>
                <a:latin typeface="+mj-lt"/>
              </a:rPr>
              <a:t> To </a:t>
            </a:r>
            <a:r>
              <a:rPr lang="en-US" sz="2800" dirty="0">
                <a:solidFill>
                  <a:schemeClr val="tx1"/>
                </a:solidFill>
                <a:latin typeface="+mj-lt"/>
              </a:rPr>
              <a:t>address this concern of cultural incompatibility, </a:t>
            </a:r>
            <a:r>
              <a:rPr lang="en-US" sz="2800" dirty="0" smtClean="0">
                <a:solidFill>
                  <a:schemeClr val="tx1"/>
                </a:solidFill>
                <a:latin typeface="+mj-lt"/>
              </a:rPr>
              <a:t>we utilized </a:t>
            </a:r>
            <a:r>
              <a:rPr lang="en-US" sz="2800" dirty="0">
                <a:solidFill>
                  <a:schemeClr val="tx1"/>
                </a:solidFill>
                <a:latin typeface="+mj-lt"/>
              </a:rPr>
              <a:t>variables that reflect cultural norms in the PIAAC data set to run hierarchical cluster analysis. The objective of cluster analyses is to find out which countries are similar to the US in terms of shared patterns of learning behaviors, attitudes toward social trust, cultural engagement and political </a:t>
            </a:r>
            <a:r>
              <a:rPr lang="en-US" sz="2800" dirty="0" smtClean="0">
                <a:solidFill>
                  <a:schemeClr val="tx1"/>
                </a:solidFill>
                <a:latin typeface="+mj-lt"/>
              </a:rPr>
              <a:t>efficacy.  As shown in Table 1, USA has the lower scores in all three categories compared to Canada and New Zealand.</a:t>
            </a:r>
          </a:p>
        </p:txBody>
      </p:sp>
      <p:sp>
        <p:nvSpPr>
          <p:cNvPr id="23" name="Text Placeholder 22"/>
          <p:cNvSpPr>
            <a:spLocks noGrp="1"/>
          </p:cNvSpPr>
          <p:nvPr>
            <p:ph type="body" sz="quarter" idx="22"/>
          </p:nvPr>
        </p:nvSpPr>
        <p:spPr/>
        <p:txBody>
          <a:bodyPr/>
          <a:lstStyle/>
          <a:p>
            <a:r>
              <a:rPr lang="en-US" u="none" dirty="0" smtClean="0">
                <a:solidFill>
                  <a:srgbClr val="002060"/>
                </a:solidFill>
              </a:rPr>
              <a:t>Method</a:t>
            </a:r>
            <a:endParaRPr lang="en-US" u="none" dirty="0">
              <a:solidFill>
                <a:srgbClr val="002060"/>
              </a:solidFill>
            </a:endParaRPr>
          </a:p>
        </p:txBody>
      </p:sp>
      <p:sp>
        <p:nvSpPr>
          <p:cNvPr id="24" name="Text Placeholder 23"/>
          <p:cNvSpPr>
            <a:spLocks noGrp="1"/>
          </p:cNvSpPr>
          <p:nvPr>
            <p:ph type="body" sz="quarter" idx="23"/>
          </p:nvPr>
        </p:nvSpPr>
        <p:spPr>
          <a:xfrm>
            <a:off x="22335331" y="11633761"/>
            <a:ext cx="10048874" cy="2185191"/>
          </a:xfrm>
        </p:spPr>
        <p:txBody>
          <a:bodyPr/>
          <a:lstStyle/>
          <a:p>
            <a:r>
              <a:rPr lang="en-US" sz="2800" dirty="0" smtClean="0">
                <a:solidFill>
                  <a:schemeClr val="tx1"/>
                </a:solidFill>
                <a:latin typeface="+mn-lt"/>
              </a:rPr>
              <a:t>In the </a:t>
            </a:r>
            <a:r>
              <a:rPr lang="en-US" sz="2800" dirty="0">
                <a:solidFill>
                  <a:schemeClr val="tx1"/>
                </a:solidFill>
                <a:latin typeface="+mn-lt"/>
              </a:rPr>
              <a:t>Canadian sample, the top three predictors of learning outcomes were the same as those found in the US, except that in Canada “like learning new things” ranked the second strongest factor while in the US it ranked the third. </a:t>
            </a:r>
          </a:p>
        </p:txBody>
      </p:sp>
      <p:sp>
        <p:nvSpPr>
          <p:cNvPr id="25" name="Text Placeholder 24"/>
          <p:cNvSpPr>
            <a:spLocks noGrp="1"/>
          </p:cNvSpPr>
          <p:nvPr>
            <p:ph type="body" sz="quarter" idx="24"/>
          </p:nvPr>
        </p:nvSpPr>
        <p:spPr/>
        <p:txBody>
          <a:bodyPr/>
          <a:lstStyle/>
          <a:p>
            <a:r>
              <a:rPr lang="en-US" u="none" dirty="0" smtClean="0">
                <a:solidFill>
                  <a:srgbClr val="002060"/>
                </a:solidFill>
              </a:rPr>
              <a:t>Results</a:t>
            </a:r>
            <a:endParaRPr lang="en-US" u="none" dirty="0">
              <a:solidFill>
                <a:srgbClr val="002060"/>
              </a:solidFill>
            </a:endParaRPr>
          </a:p>
        </p:txBody>
      </p:sp>
      <p:sp>
        <p:nvSpPr>
          <p:cNvPr id="26" name="Text Placeholder 25"/>
          <p:cNvSpPr>
            <a:spLocks noGrp="1"/>
          </p:cNvSpPr>
          <p:nvPr>
            <p:ph type="body" sz="quarter" idx="25"/>
          </p:nvPr>
        </p:nvSpPr>
        <p:spPr/>
        <p:txBody>
          <a:bodyPr/>
          <a:lstStyle/>
          <a:p>
            <a:r>
              <a:rPr lang="en-US" u="none" dirty="0" smtClean="0">
                <a:solidFill>
                  <a:srgbClr val="002060"/>
                </a:solidFill>
              </a:rPr>
              <a:t>Conclusion</a:t>
            </a:r>
            <a:endParaRPr lang="en-US" u="none" dirty="0">
              <a:solidFill>
                <a:srgbClr val="002060"/>
              </a:solidFill>
            </a:endParaRPr>
          </a:p>
        </p:txBody>
      </p:sp>
      <p:sp>
        <p:nvSpPr>
          <p:cNvPr id="27" name="Text Placeholder 26"/>
          <p:cNvSpPr>
            <a:spLocks noGrp="1"/>
          </p:cNvSpPr>
          <p:nvPr>
            <p:ph type="body" sz="quarter" idx="26"/>
          </p:nvPr>
        </p:nvSpPr>
        <p:spPr>
          <a:xfrm>
            <a:off x="32914027" y="6378479"/>
            <a:ext cx="10047018" cy="20799518"/>
          </a:xfrm>
        </p:spPr>
        <p:txBody>
          <a:bodyPr/>
          <a:lstStyle/>
          <a:p>
            <a:r>
              <a:rPr lang="en-US" sz="2800" b="1" dirty="0" smtClean="0">
                <a:solidFill>
                  <a:schemeClr val="tx1"/>
                </a:solidFill>
                <a:latin typeface="+mn-lt"/>
              </a:rPr>
              <a:t>Implications for methodology </a:t>
            </a:r>
            <a:r>
              <a:rPr lang="en-US" sz="2800" dirty="0">
                <a:solidFill>
                  <a:schemeClr val="tx1"/>
                </a:solidFill>
                <a:latin typeface="+mn-lt"/>
              </a:rPr>
              <a:t>Large-scale assessments are challenging to researchers because conventional statistical procedures are inappropriate to big data. One obvious shortcoming is that with a huge sample size the statistical power of a parametric test would approach </a:t>
            </a:r>
            <a:r>
              <a:rPr lang="en-US" sz="2800" dirty="0" smtClean="0">
                <a:solidFill>
                  <a:schemeClr val="tx1"/>
                </a:solidFill>
                <a:latin typeface="+mn-lt"/>
              </a:rPr>
              <a:t>nearly 100 percent, leading even trivial </a:t>
            </a:r>
            <a:r>
              <a:rPr lang="en-US" sz="2800" dirty="0">
                <a:solidFill>
                  <a:schemeClr val="tx1"/>
                </a:solidFill>
                <a:latin typeface="+mn-lt"/>
              </a:rPr>
              <a:t>effects </a:t>
            </a:r>
            <a:r>
              <a:rPr lang="en-US" sz="2800" dirty="0" smtClean="0">
                <a:solidFill>
                  <a:schemeClr val="tx1"/>
                </a:solidFill>
                <a:latin typeface="+mn-lt"/>
              </a:rPr>
              <a:t>to be misidentified </a:t>
            </a:r>
            <a:r>
              <a:rPr lang="en-US" sz="2800" dirty="0">
                <a:solidFill>
                  <a:schemeClr val="tx1"/>
                </a:solidFill>
                <a:latin typeface="+mn-lt"/>
              </a:rPr>
              <a:t>as significant. </a:t>
            </a:r>
            <a:r>
              <a:rPr lang="en-US" sz="2800" dirty="0" smtClean="0">
                <a:solidFill>
                  <a:schemeClr val="tx1"/>
                </a:solidFill>
                <a:latin typeface="+mn-lt"/>
              </a:rPr>
              <a:t>Big </a:t>
            </a:r>
            <a:r>
              <a:rPr lang="en-US" sz="2800" dirty="0">
                <a:solidFill>
                  <a:schemeClr val="tx1"/>
                </a:solidFill>
                <a:latin typeface="+mn-lt"/>
              </a:rPr>
              <a:t>data analytics remediates the problem of hypothesis testing by utilizing both model building and data </a:t>
            </a:r>
            <a:r>
              <a:rPr lang="en-US" sz="2800" dirty="0" smtClean="0">
                <a:solidFill>
                  <a:schemeClr val="tx1"/>
                </a:solidFill>
                <a:latin typeface="+mn-lt"/>
              </a:rPr>
              <a:t>visualization. Like </a:t>
            </a:r>
            <a:r>
              <a:rPr lang="en-US" sz="2800" dirty="0">
                <a:solidFill>
                  <a:schemeClr val="tx1"/>
                </a:solidFill>
                <a:latin typeface="+mn-lt"/>
              </a:rPr>
              <a:t>classical procedures, there are pros and cons in different data mining </a:t>
            </a:r>
            <a:r>
              <a:rPr lang="en-US" sz="2800" dirty="0" smtClean="0">
                <a:solidFill>
                  <a:schemeClr val="tx1"/>
                </a:solidFill>
                <a:latin typeface="+mn-lt"/>
              </a:rPr>
              <a:t>techniques. </a:t>
            </a:r>
            <a:r>
              <a:rPr lang="en-US" sz="2800" dirty="0">
                <a:solidFill>
                  <a:schemeClr val="tx1"/>
                </a:solidFill>
                <a:latin typeface="+mn-lt"/>
              </a:rPr>
              <a:t>I</a:t>
            </a:r>
            <a:r>
              <a:rPr lang="en-US" sz="2800" dirty="0" smtClean="0">
                <a:solidFill>
                  <a:schemeClr val="tx1"/>
                </a:solidFill>
                <a:latin typeface="+mn-lt"/>
              </a:rPr>
              <a:t>t </a:t>
            </a:r>
            <a:r>
              <a:rPr lang="en-US" sz="2800" dirty="0">
                <a:solidFill>
                  <a:schemeClr val="tx1"/>
                </a:solidFill>
                <a:latin typeface="+mn-lt"/>
              </a:rPr>
              <a:t>is the conviction of the authors that method choice and model goodness should be assessed on a case-by-case </a:t>
            </a:r>
            <a:r>
              <a:rPr lang="en-US" sz="2800" dirty="0" smtClean="0">
                <a:solidFill>
                  <a:schemeClr val="tx1"/>
                </a:solidFill>
                <a:latin typeface="+mn-lt"/>
              </a:rPr>
              <a:t>basis.</a:t>
            </a:r>
            <a:r>
              <a:rPr lang="en-US" sz="2800" b="1" dirty="0">
                <a:solidFill>
                  <a:schemeClr val="tx1"/>
                </a:solidFill>
                <a:latin typeface="+mn-lt"/>
              </a:rPr>
              <a:t> </a:t>
            </a:r>
            <a:r>
              <a:rPr lang="en-US" sz="2800" dirty="0" smtClean="0">
                <a:solidFill>
                  <a:schemeClr val="tx1"/>
                </a:solidFill>
                <a:latin typeface="+mn-lt"/>
              </a:rPr>
              <a:t>We ran </a:t>
            </a:r>
            <a:r>
              <a:rPr lang="en-US" sz="2800" dirty="0">
                <a:solidFill>
                  <a:schemeClr val="tx1"/>
                </a:solidFill>
                <a:latin typeface="+mn-lt"/>
              </a:rPr>
              <a:t>both bagging and boosting, and then choose the best result according to the criteria of model </a:t>
            </a:r>
            <a:r>
              <a:rPr lang="en-US" sz="2800" dirty="0" smtClean="0">
                <a:solidFill>
                  <a:schemeClr val="tx1"/>
                </a:solidFill>
                <a:latin typeface="+mn-lt"/>
              </a:rPr>
              <a:t>comparison</a:t>
            </a:r>
            <a:endParaRPr lang="en-US" sz="2800" b="1" dirty="0">
              <a:solidFill>
                <a:schemeClr val="tx1"/>
              </a:solidFill>
              <a:latin typeface="+mn-lt"/>
            </a:endParaRPr>
          </a:p>
          <a:p>
            <a:r>
              <a:rPr lang="en-US" sz="2800" b="1" dirty="0" smtClean="0">
                <a:solidFill>
                  <a:schemeClr val="tx1"/>
                </a:solidFill>
                <a:latin typeface="+mn-lt"/>
              </a:rPr>
              <a:t>Implications for education</a:t>
            </a:r>
            <a:r>
              <a:rPr lang="en-US" sz="2800" dirty="0">
                <a:solidFill>
                  <a:schemeClr val="tx1"/>
                </a:solidFill>
                <a:latin typeface="+mn-lt"/>
              </a:rPr>
              <a:t> The PIAAC data indicated three constructs to be strong predictors of test performances in the samples from the US, Canada, and New Zealand: cultural engagement, readiness to learn, and social </a:t>
            </a:r>
            <a:r>
              <a:rPr lang="en-US" sz="2800" dirty="0" smtClean="0">
                <a:solidFill>
                  <a:schemeClr val="tx1"/>
                </a:solidFill>
                <a:latin typeface="+mn-lt"/>
              </a:rPr>
              <a:t>trust. </a:t>
            </a:r>
          </a:p>
          <a:p>
            <a:r>
              <a:rPr lang="en-US" sz="2800" b="1" dirty="0" smtClean="0">
                <a:solidFill>
                  <a:schemeClr val="tx1"/>
                </a:solidFill>
                <a:latin typeface="+mn-lt"/>
              </a:rPr>
              <a:t>1. </a:t>
            </a:r>
            <a:r>
              <a:rPr lang="en-US" sz="2800" b="1" dirty="0">
                <a:solidFill>
                  <a:schemeClr val="tx1"/>
                </a:solidFill>
                <a:latin typeface="+mn-lt"/>
              </a:rPr>
              <a:t>Motivation and readiness to </a:t>
            </a:r>
            <a:r>
              <a:rPr lang="en-US" sz="2800" b="1" dirty="0" smtClean="0">
                <a:solidFill>
                  <a:schemeClr val="tx1"/>
                </a:solidFill>
                <a:latin typeface="+mn-lt"/>
              </a:rPr>
              <a:t>learn: </a:t>
            </a:r>
            <a:r>
              <a:rPr lang="en-US" sz="2800" dirty="0">
                <a:solidFill>
                  <a:schemeClr val="tx1"/>
                </a:solidFill>
                <a:latin typeface="+mn-lt"/>
              </a:rPr>
              <a:t>a</a:t>
            </a:r>
            <a:r>
              <a:rPr lang="en-US" sz="2800" dirty="0" smtClean="0">
                <a:solidFill>
                  <a:schemeClr val="tx1"/>
                </a:solidFill>
                <a:latin typeface="+mn-lt"/>
              </a:rPr>
              <a:t>s </a:t>
            </a:r>
            <a:r>
              <a:rPr lang="en-US" sz="2800" dirty="0">
                <a:solidFill>
                  <a:schemeClr val="tx1"/>
                </a:solidFill>
                <a:latin typeface="+mn-lt"/>
              </a:rPr>
              <a:t>predicted, one’s </a:t>
            </a:r>
            <a:r>
              <a:rPr lang="en-US" sz="2800" dirty="0" smtClean="0">
                <a:solidFill>
                  <a:schemeClr val="tx1"/>
                </a:solidFill>
                <a:latin typeface="+mn-lt"/>
              </a:rPr>
              <a:t>intrinsic motivation </a:t>
            </a:r>
            <a:r>
              <a:rPr lang="en-US" sz="2800" dirty="0">
                <a:solidFill>
                  <a:schemeClr val="tx1"/>
                </a:solidFill>
                <a:latin typeface="+mn-lt"/>
              </a:rPr>
              <a:t>for learning correlated with </a:t>
            </a:r>
            <a:r>
              <a:rPr lang="en-US" sz="2800" dirty="0" smtClean="0">
                <a:solidFill>
                  <a:schemeClr val="tx1"/>
                </a:solidFill>
                <a:latin typeface="+mn-lt"/>
              </a:rPr>
              <a:t>learning outcomes. One’s personal </a:t>
            </a:r>
            <a:r>
              <a:rPr lang="en-US" sz="2800" dirty="0">
                <a:solidFill>
                  <a:schemeClr val="tx1"/>
                </a:solidFill>
                <a:latin typeface="+mn-lt"/>
              </a:rPr>
              <a:t>positive expectation </a:t>
            </a:r>
            <a:r>
              <a:rPr lang="en-US" sz="2800" dirty="0" smtClean="0">
                <a:solidFill>
                  <a:schemeClr val="tx1"/>
                </a:solidFill>
                <a:latin typeface="+mn-lt"/>
              </a:rPr>
              <a:t>and experiences </a:t>
            </a:r>
            <a:r>
              <a:rPr lang="en-US" sz="2800" dirty="0">
                <a:solidFill>
                  <a:schemeClr val="tx1"/>
                </a:solidFill>
                <a:latin typeface="+mn-lt"/>
              </a:rPr>
              <a:t>of learning </a:t>
            </a:r>
            <a:r>
              <a:rPr lang="en-US" sz="2800" dirty="0" smtClean="0">
                <a:solidFill>
                  <a:schemeClr val="tx1"/>
                </a:solidFill>
                <a:latin typeface="+mn-lt"/>
              </a:rPr>
              <a:t>, willingness to seek </a:t>
            </a:r>
            <a:r>
              <a:rPr lang="en-US" sz="2800" dirty="0">
                <a:solidFill>
                  <a:schemeClr val="tx1"/>
                </a:solidFill>
                <a:latin typeface="+mn-lt"/>
              </a:rPr>
              <a:t>additional resources to purposely </a:t>
            </a:r>
            <a:r>
              <a:rPr lang="en-US" sz="2800" dirty="0" smtClean="0">
                <a:solidFill>
                  <a:schemeClr val="tx1"/>
                </a:solidFill>
                <a:latin typeface="+mn-lt"/>
              </a:rPr>
              <a:t>comprehend the subject are forces to direct individual to learn more and better.</a:t>
            </a:r>
          </a:p>
          <a:p>
            <a:r>
              <a:rPr lang="en-US" sz="2800" b="1" dirty="0" smtClean="0">
                <a:solidFill>
                  <a:schemeClr val="tx1"/>
                </a:solidFill>
                <a:latin typeface="+mn-lt"/>
              </a:rPr>
              <a:t>2. Cultural engagement: </a:t>
            </a:r>
            <a:r>
              <a:rPr lang="en-US" sz="2800" dirty="0">
                <a:solidFill>
                  <a:schemeClr val="tx1"/>
                </a:solidFill>
                <a:latin typeface="+mn-lt"/>
              </a:rPr>
              <a:t>o</a:t>
            </a:r>
            <a:r>
              <a:rPr lang="en-US" sz="2800" dirty="0" smtClean="0">
                <a:solidFill>
                  <a:schemeClr val="tx1"/>
                </a:solidFill>
                <a:latin typeface="+mn-lt"/>
              </a:rPr>
              <a:t>ne </a:t>
            </a:r>
            <a:r>
              <a:rPr lang="en-US" sz="2800" dirty="0">
                <a:solidFill>
                  <a:schemeClr val="tx1"/>
                </a:solidFill>
                <a:latin typeface="+mn-lt"/>
              </a:rPr>
              <a:t>plausible explanation </a:t>
            </a:r>
            <a:r>
              <a:rPr lang="en-US" sz="2800" dirty="0" smtClean="0">
                <a:solidFill>
                  <a:schemeClr val="tx1"/>
                </a:solidFill>
                <a:latin typeface="+mn-lt"/>
              </a:rPr>
              <a:t>for its non-linear pattern with learning outcome, is </a:t>
            </a:r>
            <a:r>
              <a:rPr lang="en-US" sz="2800" dirty="0">
                <a:solidFill>
                  <a:schemeClr val="tx1"/>
                </a:solidFill>
                <a:latin typeface="+mn-lt"/>
              </a:rPr>
              <a:t>that without volunteering in the community, one has fewer opportunities to widen the horizon, resulting in a limited learning experience. </a:t>
            </a:r>
            <a:r>
              <a:rPr lang="en-US" sz="2800" dirty="0" smtClean="0">
                <a:solidFill>
                  <a:schemeClr val="tx1"/>
                </a:solidFill>
                <a:latin typeface="+mn-lt"/>
              </a:rPr>
              <a:t>Yet, </a:t>
            </a:r>
            <a:r>
              <a:rPr lang="en-US" sz="2800" dirty="0">
                <a:solidFill>
                  <a:schemeClr val="tx1"/>
                </a:solidFill>
                <a:latin typeface="+mn-lt"/>
              </a:rPr>
              <a:t>spending too much time in volunteering services could also disrupt one’s regular learning schedule.</a:t>
            </a:r>
            <a:endParaRPr lang="en-US" sz="2800" dirty="0" smtClean="0">
              <a:solidFill>
                <a:schemeClr val="tx1"/>
              </a:solidFill>
              <a:latin typeface="+mn-lt"/>
            </a:endParaRPr>
          </a:p>
          <a:p>
            <a:r>
              <a:rPr lang="en-US" sz="2800" b="1" dirty="0" smtClean="0">
                <a:solidFill>
                  <a:schemeClr val="tx1"/>
                </a:solidFill>
                <a:latin typeface="+mn-lt"/>
              </a:rPr>
              <a:t>3. Social trust: </a:t>
            </a:r>
            <a:r>
              <a:rPr lang="en-US" sz="2800" dirty="0" smtClean="0">
                <a:solidFill>
                  <a:schemeClr val="tx1"/>
                </a:solidFill>
                <a:latin typeface="+mn-lt"/>
              </a:rPr>
              <a:t>its non-linear relationship with learning outcome suggests some useful insight: If </a:t>
            </a:r>
            <a:r>
              <a:rPr lang="en-US" sz="2800" dirty="0">
                <a:solidFill>
                  <a:schemeClr val="tx1"/>
                </a:solidFill>
                <a:latin typeface="+mn-lt"/>
              </a:rPr>
              <a:t>one accepts every piece of information given by others without a doubt, this individual is likely to be misinformed or obtain false knowledge. On the contrary, having too many doubts will also result in isolation of knowledge. Thus, having the ability to trust and learn, but also be skeptical at times is more likely to create better learning outcomes. </a:t>
            </a:r>
            <a:endParaRPr lang="en-US" sz="2800" b="1" dirty="0" smtClean="0">
              <a:solidFill>
                <a:schemeClr val="tx1"/>
              </a:solidFill>
              <a:latin typeface="+mn-lt"/>
            </a:endParaRPr>
          </a:p>
          <a:p>
            <a:r>
              <a:rPr lang="en-US" sz="2800" b="1" dirty="0" smtClean="0">
                <a:solidFill>
                  <a:schemeClr val="tx1"/>
                </a:solidFill>
                <a:latin typeface="+mn-lt"/>
              </a:rPr>
              <a:t>4.</a:t>
            </a:r>
            <a:r>
              <a:rPr lang="en-US" sz="2800" dirty="0" smtClean="0">
                <a:solidFill>
                  <a:schemeClr val="tx1"/>
                </a:solidFill>
                <a:latin typeface="+mn-lt"/>
              </a:rPr>
              <a:t> </a:t>
            </a:r>
            <a:r>
              <a:rPr lang="en-US" sz="2800" b="1" dirty="0" smtClean="0">
                <a:solidFill>
                  <a:schemeClr val="tx1"/>
                </a:solidFill>
                <a:latin typeface="+mn-lt"/>
              </a:rPr>
              <a:t>Political efficacy.</a:t>
            </a:r>
            <a:r>
              <a:rPr lang="en-US" sz="2800" dirty="0" smtClean="0">
                <a:solidFill>
                  <a:schemeClr val="tx1"/>
                </a:solidFill>
                <a:latin typeface="+mn-lt"/>
              </a:rPr>
              <a:t> On the other hand, </a:t>
            </a:r>
            <a:r>
              <a:rPr lang="en-US" sz="2800" dirty="0">
                <a:solidFill>
                  <a:schemeClr val="tx1"/>
                </a:solidFill>
                <a:latin typeface="+mn-lt"/>
              </a:rPr>
              <a:t>t</a:t>
            </a:r>
            <a:r>
              <a:rPr lang="en-US" sz="2800" dirty="0" smtClean="0">
                <a:solidFill>
                  <a:schemeClr val="tx1"/>
                </a:solidFill>
                <a:latin typeface="+mn-lt"/>
              </a:rPr>
              <a:t>he </a:t>
            </a:r>
            <a:r>
              <a:rPr lang="en-US" sz="2800" dirty="0">
                <a:solidFill>
                  <a:schemeClr val="tx1"/>
                </a:solidFill>
                <a:latin typeface="+mn-lt"/>
              </a:rPr>
              <a:t>construct of political efficacy did not arise as a crucial predictor of learning </a:t>
            </a:r>
            <a:r>
              <a:rPr lang="en-US" sz="2800" dirty="0" smtClean="0">
                <a:solidFill>
                  <a:schemeClr val="tx1"/>
                </a:solidFill>
                <a:latin typeface="+mn-lt"/>
              </a:rPr>
              <a:t>outcomes. This may be due to wide variations </a:t>
            </a:r>
            <a:r>
              <a:rPr lang="en-US" sz="2800" dirty="0">
                <a:solidFill>
                  <a:schemeClr val="tx1"/>
                </a:solidFill>
                <a:latin typeface="+mn-lt"/>
              </a:rPr>
              <a:t>in the political efficacy dimension across countries</a:t>
            </a:r>
          </a:p>
          <a:p>
            <a:pPr indent="393700"/>
            <a:r>
              <a:rPr lang="en-US" sz="2800" dirty="0" smtClean="0">
                <a:solidFill>
                  <a:schemeClr val="tx1"/>
                </a:solidFill>
                <a:latin typeface="+mn-lt"/>
              </a:rPr>
              <a:t>The </a:t>
            </a:r>
            <a:r>
              <a:rPr lang="en-US" sz="2800" dirty="0">
                <a:solidFill>
                  <a:schemeClr val="tx1"/>
                </a:solidFill>
                <a:latin typeface="+mn-lt"/>
              </a:rPr>
              <a:t>result of PIAAC is valuable </a:t>
            </a:r>
            <a:r>
              <a:rPr lang="en-US" sz="2800" dirty="0" smtClean="0">
                <a:solidFill>
                  <a:schemeClr val="tx1"/>
                </a:solidFill>
                <a:latin typeface="+mn-lt"/>
              </a:rPr>
              <a:t>information </a:t>
            </a:r>
            <a:r>
              <a:rPr lang="en-US" sz="2800" dirty="0">
                <a:solidFill>
                  <a:schemeClr val="tx1"/>
                </a:solidFill>
                <a:latin typeface="+mn-lt"/>
              </a:rPr>
              <a:t>for education leaders because it offers global trends as well as national ability. With this information, </a:t>
            </a:r>
            <a:r>
              <a:rPr lang="en-US" sz="2800" dirty="0" smtClean="0">
                <a:solidFill>
                  <a:schemeClr val="tx1"/>
                </a:solidFill>
                <a:latin typeface="+mn-lt"/>
              </a:rPr>
              <a:t>we hope to contribute to making of educated </a:t>
            </a:r>
            <a:r>
              <a:rPr lang="en-US" sz="2800" dirty="0">
                <a:solidFill>
                  <a:schemeClr val="tx1"/>
                </a:solidFill>
                <a:latin typeface="+mn-lt"/>
              </a:rPr>
              <a:t>and supported decisions concerning adult education in the US. </a:t>
            </a:r>
            <a:endParaRPr lang="en-US" sz="2800" b="1" dirty="0">
              <a:solidFill>
                <a:schemeClr val="tx1"/>
              </a:solidFill>
              <a:latin typeface="+mn-lt"/>
            </a:endParaRPr>
          </a:p>
        </p:txBody>
      </p:sp>
      <p:sp>
        <p:nvSpPr>
          <p:cNvPr id="28" name="Text Placeholder 27"/>
          <p:cNvSpPr>
            <a:spLocks noGrp="1"/>
          </p:cNvSpPr>
          <p:nvPr>
            <p:ph type="body" sz="quarter" idx="27"/>
          </p:nvPr>
        </p:nvSpPr>
        <p:spPr>
          <a:xfrm>
            <a:off x="32908052" y="26635530"/>
            <a:ext cx="10047018" cy="754045"/>
          </a:xfrm>
        </p:spPr>
        <p:txBody>
          <a:bodyPr/>
          <a:lstStyle/>
          <a:p>
            <a:r>
              <a:rPr lang="en-US" u="none" smtClean="0">
                <a:solidFill>
                  <a:srgbClr val="002060"/>
                </a:solidFill>
              </a:rPr>
              <a:t>Selected References</a:t>
            </a:r>
            <a:endParaRPr lang="en-US" u="none" dirty="0">
              <a:solidFill>
                <a:srgbClr val="002060"/>
              </a:solidFill>
            </a:endParaRPr>
          </a:p>
        </p:txBody>
      </p:sp>
      <p:sp>
        <p:nvSpPr>
          <p:cNvPr id="32" name="Text Placeholder 31"/>
          <p:cNvSpPr>
            <a:spLocks noGrp="1"/>
          </p:cNvSpPr>
          <p:nvPr>
            <p:ph type="body" sz="quarter" idx="96"/>
          </p:nvPr>
        </p:nvSpPr>
        <p:spPr>
          <a:xfrm>
            <a:off x="904188" y="14846538"/>
            <a:ext cx="10056813" cy="17983482"/>
          </a:xfrm>
        </p:spPr>
        <p:txBody>
          <a:bodyPr/>
          <a:lstStyle/>
          <a:p>
            <a:pPr indent="404813"/>
            <a:r>
              <a:rPr lang="en-US" sz="2800" dirty="0" smtClean="0">
                <a:solidFill>
                  <a:schemeClr val="tx1"/>
                </a:solidFill>
                <a:latin typeface="+mn-lt"/>
              </a:rPr>
              <a:t>In </a:t>
            </a:r>
            <a:r>
              <a:rPr lang="en-US" sz="2800" dirty="0">
                <a:solidFill>
                  <a:schemeClr val="tx1"/>
                </a:solidFill>
                <a:latin typeface="+mn-lt"/>
              </a:rPr>
              <a:t>a world of increasingly global competition, many nations devote tremendous effort in order to improve the education and skill level of their citizens. However, </a:t>
            </a:r>
            <a:r>
              <a:rPr lang="en-US" sz="2800" dirty="0" err="1">
                <a:solidFill>
                  <a:schemeClr val="tx1"/>
                </a:solidFill>
                <a:latin typeface="+mn-lt"/>
              </a:rPr>
              <a:t>Programme</a:t>
            </a:r>
            <a:r>
              <a:rPr lang="en-US" sz="2800" dirty="0">
                <a:solidFill>
                  <a:schemeClr val="tx1"/>
                </a:solidFill>
                <a:latin typeface="+mn-lt"/>
              </a:rPr>
              <a:t> for the International Assessment of Adult Competencies (PIAAC) conducted by Organization for Economic and Cooperation and Development (OECD) </a:t>
            </a:r>
            <a:r>
              <a:rPr lang="en-US" sz="2800" dirty="0" smtClean="0">
                <a:solidFill>
                  <a:schemeClr val="tx1"/>
                </a:solidFill>
                <a:latin typeface="+mn-lt"/>
              </a:rPr>
              <a:t>reported that adults in U.S display poor performances on most of the test areas when compared to other countries.</a:t>
            </a:r>
          </a:p>
          <a:p>
            <a:pPr indent="404813"/>
            <a:r>
              <a:rPr lang="en-US" sz="2800" dirty="0" smtClean="0">
                <a:solidFill>
                  <a:schemeClr val="tx1"/>
                </a:solidFill>
                <a:latin typeface="+mn-lt"/>
              </a:rPr>
              <a:t>Round </a:t>
            </a:r>
            <a:r>
              <a:rPr lang="en-US" sz="2800" dirty="0">
                <a:solidFill>
                  <a:schemeClr val="tx1"/>
                </a:solidFill>
                <a:latin typeface="+mn-lt"/>
              </a:rPr>
              <a:t>1 </a:t>
            </a:r>
            <a:r>
              <a:rPr lang="en-US" sz="2800" dirty="0" smtClean="0">
                <a:solidFill>
                  <a:schemeClr val="tx1"/>
                </a:solidFill>
                <a:latin typeface="+mn-lt"/>
              </a:rPr>
              <a:t>PIAAC data </a:t>
            </a:r>
            <a:r>
              <a:rPr lang="en-US" sz="2800" dirty="0">
                <a:solidFill>
                  <a:schemeClr val="tx1"/>
                </a:solidFill>
                <a:latin typeface="+mn-lt"/>
              </a:rPr>
              <a:t>were collected from 24 countries during 2011-12. In 2003, Round 1 report was released, showing that young Americans aged 16 to 24 were at the bottom in numeracy and problem-solving in technology-rich environments, whereas in literacy they ranked 17th. When all age groups were put together, the US ranked 16th in literacy, 21st in numeracy, and 14th in </a:t>
            </a:r>
            <a:r>
              <a:rPr lang="en-US" sz="2800" dirty="0" smtClean="0">
                <a:solidFill>
                  <a:schemeClr val="tx1"/>
                </a:solidFill>
                <a:latin typeface="+mn-lt"/>
              </a:rPr>
              <a:t>problem-solving (OECD</a:t>
            </a:r>
            <a:r>
              <a:rPr lang="en-US" sz="2800" dirty="0">
                <a:solidFill>
                  <a:schemeClr val="tx1"/>
                </a:solidFill>
                <a:latin typeface="+mn-lt"/>
              </a:rPr>
              <a:t>, 2013c). </a:t>
            </a:r>
            <a:endParaRPr lang="en-US" sz="2800" dirty="0" smtClean="0">
              <a:solidFill>
                <a:schemeClr val="tx1"/>
              </a:solidFill>
              <a:latin typeface="+mn-lt"/>
            </a:endParaRPr>
          </a:p>
          <a:p>
            <a:pPr indent="468313"/>
            <a:r>
              <a:rPr lang="en-US" sz="2800" dirty="0" smtClean="0">
                <a:solidFill>
                  <a:schemeClr val="tx1"/>
                </a:solidFill>
                <a:latin typeface="+mn-lt"/>
              </a:rPr>
              <a:t>In </a:t>
            </a:r>
            <a:r>
              <a:rPr lang="en-US" sz="2800" dirty="0">
                <a:solidFill>
                  <a:schemeClr val="tx1"/>
                </a:solidFill>
                <a:latin typeface="+mn-lt"/>
              </a:rPr>
              <a:t>addition to test items about literacy, numeracy, and problem-solving in technology-rich environments, PIAAC also includes many survey items that are believed to be related to </a:t>
            </a:r>
            <a:r>
              <a:rPr lang="en-US" sz="2800" dirty="0" smtClean="0">
                <a:solidFill>
                  <a:schemeClr val="tx1"/>
                </a:solidFill>
                <a:latin typeface="+mn-lt"/>
              </a:rPr>
              <a:t>those learning outcomes. </a:t>
            </a:r>
            <a:r>
              <a:rPr lang="en-US" sz="2800" dirty="0">
                <a:solidFill>
                  <a:schemeClr val="tx1"/>
                </a:solidFill>
                <a:latin typeface="+mn-lt"/>
              </a:rPr>
              <a:t>This study focused on </a:t>
            </a:r>
            <a:r>
              <a:rPr lang="en-US" sz="2800" dirty="0" smtClean="0">
                <a:solidFill>
                  <a:schemeClr val="tx1"/>
                </a:solidFill>
                <a:latin typeface="+mn-lt"/>
              </a:rPr>
              <a:t>four factors that were believed to </a:t>
            </a:r>
            <a:r>
              <a:rPr lang="en-US" sz="2800" dirty="0">
                <a:solidFill>
                  <a:schemeClr val="tx1"/>
                </a:solidFill>
                <a:latin typeface="+mn-lt"/>
              </a:rPr>
              <a:t>impact learning </a:t>
            </a:r>
            <a:r>
              <a:rPr lang="en-US" sz="2800" dirty="0" smtClean="0">
                <a:solidFill>
                  <a:schemeClr val="tx1"/>
                </a:solidFill>
                <a:latin typeface="+mn-lt"/>
              </a:rPr>
              <a:t>outcomes.</a:t>
            </a:r>
          </a:p>
          <a:p>
            <a:pPr indent="468313"/>
            <a:r>
              <a:rPr lang="en-US" sz="2800" b="1" dirty="0" smtClean="0">
                <a:solidFill>
                  <a:schemeClr val="tx1"/>
                </a:solidFill>
                <a:latin typeface="+mn-lt"/>
              </a:rPr>
              <a:t> 1. </a:t>
            </a:r>
            <a:r>
              <a:rPr lang="en-US" sz="2800" b="1" dirty="0">
                <a:solidFill>
                  <a:schemeClr val="tx1"/>
                </a:solidFill>
                <a:latin typeface="+mn-lt"/>
              </a:rPr>
              <a:t>Motivation and readiness to </a:t>
            </a:r>
            <a:r>
              <a:rPr lang="en-US" sz="2800" b="1" dirty="0" smtClean="0">
                <a:solidFill>
                  <a:schemeClr val="tx1"/>
                </a:solidFill>
                <a:latin typeface="+mn-lt"/>
              </a:rPr>
              <a:t>learn: </a:t>
            </a:r>
            <a:r>
              <a:rPr lang="en-US" sz="2800" dirty="0" smtClean="0">
                <a:solidFill>
                  <a:schemeClr val="tx1"/>
                </a:solidFill>
                <a:latin typeface="+mn-lt"/>
              </a:rPr>
              <a:t>Learning </a:t>
            </a:r>
            <a:r>
              <a:rPr lang="en-US" sz="2800" dirty="0">
                <a:solidFill>
                  <a:schemeClr val="tx1"/>
                </a:solidFill>
                <a:latin typeface="+mn-lt"/>
              </a:rPr>
              <a:t>is an active process of knowledge construction that requires perception, thinking, problem solving, memory, and behavior on the part of the </a:t>
            </a:r>
            <a:r>
              <a:rPr lang="en-US" sz="2800" dirty="0" smtClean="0">
                <a:solidFill>
                  <a:schemeClr val="tx1"/>
                </a:solidFill>
                <a:latin typeface="+mn-lt"/>
              </a:rPr>
              <a:t>learner. </a:t>
            </a:r>
            <a:endParaRPr lang="en-US" sz="2800" dirty="0">
              <a:solidFill>
                <a:schemeClr val="tx1"/>
              </a:solidFill>
              <a:latin typeface="+mn-lt"/>
            </a:endParaRPr>
          </a:p>
          <a:p>
            <a:pPr indent="468313"/>
            <a:r>
              <a:rPr lang="en-US" sz="2800" b="1" dirty="0" smtClean="0">
                <a:solidFill>
                  <a:schemeClr val="tx1"/>
                </a:solidFill>
                <a:latin typeface="+mn-lt"/>
              </a:rPr>
              <a:t>2. </a:t>
            </a:r>
            <a:r>
              <a:rPr lang="en-US" sz="2800" b="1" dirty="0">
                <a:solidFill>
                  <a:schemeClr val="tx1"/>
                </a:solidFill>
                <a:latin typeface="+mn-lt"/>
              </a:rPr>
              <a:t>Cultural </a:t>
            </a:r>
            <a:r>
              <a:rPr lang="en-US" sz="2800" b="1" dirty="0" smtClean="0">
                <a:solidFill>
                  <a:schemeClr val="tx1"/>
                </a:solidFill>
                <a:latin typeface="+mn-lt"/>
              </a:rPr>
              <a:t>engagement: </a:t>
            </a:r>
            <a:r>
              <a:rPr lang="en-US" sz="2800" dirty="0" smtClean="0">
                <a:solidFill>
                  <a:schemeClr val="tx1"/>
                </a:solidFill>
                <a:latin typeface="+mn-lt"/>
              </a:rPr>
              <a:t>In </a:t>
            </a:r>
            <a:r>
              <a:rPr lang="en-US" sz="2800" dirty="0">
                <a:solidFill>
                  <a:schemeClr val="tx1"/>
                </a:solidFill>
                <a:latin typeface="+mn-lt"/>
              </a:rPr>
              <a:t>PIAAC, the concept of cultural engagement is gaged by volunteering in the </a:t>
            </a:r>
            <a:r>
              <a:rPr lang="en-US" sz="2800" dirty="0" smtClean="0">
                <a:solidFill>
                  <a:schemeClr val="tx1"/>
                </a:solidFill>
                <a:latin typeface="+mn-lt"/>
              </a:rPr>
              <a:t>community, an activities </a:t>
            </a:r>
            <a:r>
              <a:rPr lang="en-US" sz="2800" dirty="0">
                <a:solidFill>
                  <a:schemeClr val="tx1"/>
                </a:solidFill>
                <a:latin typeface="+mn-lt"/>
              </a:rPr>
              <a:t>for building ongoing relationships for the benefit of both the individual and the community</a:t>
            </a:r>
            <a:r>
              <a:rPr lang="en-US" sz="2800" dirty="0" smtClean="0">
                <a:solidFill>
                  <a:schemeClr val="tx1"/>
                </a:solidFill>
                <a:latin typeface="+mn-lt"/>
              </a:rPr>
              <a:t>. </a:t>
            </a:r>
            <a:endParaRPr lang="en-US" sz="2800" dirty="0" smtClean="0">
              <a:solidFill>
                <a:schemeClr val="tx1"/>
              </a:solidFill>
              <a:latin typeface="+mn-lt"/>
            </a:endParaRPr>
          </a:p>
          <a:p>
            <a:pPr indent="468313"/>
            <a:r>
              <a:rPr lang="en-US" sz="2800" b="1" dirty="0" smtClean="0">
                <a:solidFill>
                  <a:schemeClr val="tx1"/>
                </a:solidFill>
                <a:latin typeface="+mn-lt"/>
              </a:rPr>
              <a:t>3</a:t>
            </a:r>
            <a:r>
              <a:rPr lang="en-US" sz="2800" b="1" dirty="0" smtClean="0">
                <a:solidFill>
                  <a:schemeClr val="tx1"/>
                </a:solidFill>
                <a:latin typeface="+mn-lt"/>
              </a:rPr>
              <a:t>. Social Trust</a:t>
            </a:r>
            <a:r>
              <a:rPr lang="en-US" sz="2800" dirty="0" smtClean="0">
                <a:solidFill>
                  <a:schemeClr val="tx1"/>
                </a:solidFill>
                <a:latin typeface="+mn-lt"/>
              </a:rPr>
              <a:t>: </a:t>
            </a:r>
            <a:r>
              <a:rPr lang="en-US" sz="2800" dirty="0">
                <a:solidFill>
                  <a:schemeClr val="tx1"/>
                </a:solidFill>
                <a:latin typeface="+mn-lt"/>
              </a:rPr>
              <a:t>B</a:t>
            </a:r>
            <a:r>
              <a:rPr lang="en-US" sz="2800" dirty="0" smtClean="0">
                <a:solidFill>
                  <a:schemeClr val="tx1"/>
                </a:solidFill>
                <a:latin typeface="+mn-lt"/>
              </a:rPr>
              <a:t>enevolence (i.e. caring for one’s well being)  </a:t>
            </a:r>
            <a:r>
              <a:rPr lang="en-US" sz="2800" dirty="0">
                <a:solidFill>
                  <a:schemeClr val="tx1"/>
                </a:solidFill>
                <a:latin typeface="+mn-lt"/>
              </a:rPr>
              <a:t>and </a:t>
            </a:r>
            <a:r>
              <a:rPr lang="en-US" sz="2800" dirty="0" smtClean="0">
                <a:solidFill>
                  <a:schemeClr val="tx1"/>
                </a:solidFill>
                <a:latin typeface="+mn-lt"/>
              </a:rPr>
              <a:t>competence (i.e. one’s expertise) are components of social trust that determine learning outcomes. Thus</a:t>
            </a:r>
            <a:r>
              <a:rPr lang="en-US" sz="2800" dirty="0">
                <a:solidFill>
                  <a:schemeClr val="tx1"/>
                </a:solidFill>
                <a:latin typeface="+mn-lt"/>
              </a:rPr>
              <a:t>, learning becomes a two-way process in which one party is required to be vulnerable, and the other to be genuine in </a:t>
            </a:r>
            <a:r>
              <a:rPr lang="en-US" sz="2800" dirty="0" smtClean="0">
                <a:solidFill>
                  <a:schemeClr val="tx1"/>
                </a:solidFill>
                <a:latin typeface="+mn-lt"/>
              </a:rPr>
              <a:t>teaching, caring </a:t>
            </a:r>
            <a:r>
              <a:rPr lang="en-US" sz="2800" dirty="0">
                <a:solidFill>
                  <a:schemeClr val="tx1"/>
                </a:solidFill>
                <a:latin typeface="+mn-lt"/>
              </a:rPr>
              <a:t>and also qualified enough to provide</a:t>
            </a:r>
            <a:r>
              <a:rPr lang="en-US" sz="2800" dirty="0" smtClean="0">
                <a:solidFill>
                  <a:schemeClr val="tx1"/>
                </a:solidFill>
                <a:latin typeface="+mn-lt"/>
              </a:rPr>
              <a:t>.</a:t>
            </a:r>
          </a:p>
          <a:p>
            <a:pPr indent="468313"/>
            <a:r>
              <a:rPr lang="en-US" sz="2800" b="1" dirty="0" smtClean="0">
                <a:solidFill>
                  <a:schemeClr val="tx1"/>
                </a:solidFill>
                <a:latin typeface="+mj-lt"/>
              </a:rPr>
              <a:t>4. Political efficacy:</a:t>
            </a:r>
            <a:r>
              <a:rPr lang="en-US" sz="2800" dirty="0" smtClean="0">
                <a:solidFill>
                  <a:schemeClr val="tx1"/>
                </a:solidFill>
                <a:latin typeface="+mj-lt"/>
              </a:rPr>
              <a:t> </a:t>
            </a:r>
            <a:r>
              <a:rPr lang="en-US" sz="2800" dirty="0">
                <a:solidFill>
                  <a:schemeClr val="tx1"/>
                </a:solidFill>
                <a:latin typeface="+mj-lt"/>
              </a:rPr>
              <a:t>An individual’s sense of belief in one’s willingness and ability to influence on governmental authorities and general political processes  has been linked to the educational level.</a:t>
            </a:r>
          </a:p>
          <a:p>
            <a:pPr indent="468313"/>
            <a:endParaRPr lang="en-US" dirty="0">
              <a:solidFill>
                <a:schemeClr val="tx1"/>
              </a:solidFill>
              <a:latin typeface="+mn-lt"/>
            </a:endParaRPr>
          </a:p>
          <a:p>
            <a:pPr indent="468313"/>
            <a:endParaRPr lang="en-US" dirty="0">
              <a:solidFill>
                <a:srgbClr val="002060"/>
              </a:solidFill>
              <a:latin typeface="+mn-lt"/>
            </a:endParaRPr>
          </a:p>
          <a:p>
            <a:pPr indent="468313"/>
            <a:endParaRPr lang="en-US" dirty="0" smtClean="0">
              <a:solidFill>
                <a:srgbClr val="002060"/>
              </a:solidFill>
              <a:latin typeface="+mn-lt"/>
            </a:endParaRPr>
          </a:p>
          <a:p>
            <a:pPr indent="468313"/>
            <a:endParaRPr lang="en-US" dirty="0">
              <a:solidFill>
                <a:srgbClr val="002060"/>
              </a:solidFill>
              <a:latin typeface="+mn-lt"/>
            </a:endParaRPr>
          </a:p>
        </p:txBody>
      </p:sp>
      <p:sp>
        <p:nvSpPr>
          <p:cNvPr id="33" name="Text Placeholder 32"/>
          <p:cNvSpPr>
            <a:spLocks noGrp="1"/>
          </p:cNvSpPr>
          <p:nvPr>
            <p:ph type="body" sz="quarter" idx="150"/>
          </p:nvPr>
        </p:nvSpPr>
        <p:spPr>
          <a:xfrm>
            <a:off x="5932593" y="2926080"/>
            <a:ext cx="31998968" cy="1738027"/>
          </a:xfrm>
        </p:spPr>
        <p:txBody>
          <a:bodyPr>
            <a:normAutofit fontScale="92500" lnSpcReduction="20000"/>
          </a:bodyPr>
          <a:lstStyle/>
          <a:p>
            <a:r>
              <a:rPr lang="en-US" dirty="0" smtClean="0"/>
              <a:t>Emily Brown, Hyun </a:t>
            </a:r>
            <a:r>
              <a:rPr lang="en-US" dirty="0" err="1" smtClean="0"/>
              <a:t>Seo</a:t>
            </a:r>
            <a:r>
              <a:rPr lang="en-US" dirty="0" smtClean="0"/>
              <a:t> Lee, </a:t>
            </a:r>
            <a:r>
              <a:rPr lang="en-US" dirty="0" err="1" smtClean="0"/>
              <a:t>Siyan</a:t>
            </a:r>
            <a:r>
              <a:rPr lang="en-US" dirty="0" smtClean="0"/>
              <a:t> </a:t>
            </a:r>
            <a:r>
              <a:rPr lang="en-US" dirty="0" err="1" smtClean="0"/>
              <a:t>Gan</a:t>
            </a:r>
            <a:r>
              <a:rPr lang="en-US" smtClean="0"/>
              <a:t>, Chong Ho Yu</a:t>
            </a:r>
            <a:endParaRPr lang="en-US" dirty="0" smtClean="0"/>
          </a:p>
          <a:p>
            <a:r>
              <a:rPr lang="en-US" dirty="0" smtClean="0"/>
              <a:t>Azusa </a:t>
            </a:r>
            <a:r>
              <a:rPr lang="en-US" dirty="0"/>
              <a:t>Pacific University</a:t>
            </a:r>
          </a:p>
          <a:p>
            <a:endParaRPr lang="en-US" dirty="0">
              <a:solidFill>
                <a:srgbClr val="002060"/>
              </a:solidFill>
            </a:endParaRPr>
          </a:p>
        </p:txBody>
      </p:sp>
      <p:sp>
        <p:nvSpPr>
          <p:cNvPr id="35" name="Text Placeholder 34"/>
          <p:cNvSpPr>
            <a:spLocks noGrp="1"/>
          </p:cNvSpPr>
          <p:nvPr>
            <p:ph type="body" sz="quarter" idx="153"/>
          </p:nvPr>
        </p:nvSpPr>
        <p:spPr>
          <a:xfrm>
            <a:off x="922341" y="1060173"/>
            <a:ext cx="42056857" cy="1865907"/>
          </a:xfrm>
        </p:spPr>
        <p:txBody>
          <a:bodyPr>
            <a:normAutofit/>
          </a:bodyPr>
          <a:lstStyle/>
          <a:p>
            <a:r>
              <a:rPr lang="en-US" b="0" dirty="0"/>
              <a:t>A cross-cultural comparison of adult skills: The ensemble approach</a:t>
            </a:r>
            <a:endParaRPr lang="en-US"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12357" y="6672950"/>
            <a:ext cx="8217158" cy="567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2412357" y="12287833"/>
            <a:ext cx="8217158" cy="707886"/>
          </a:xfrm>
          <a:prstGeom prst="rect">
            <a:avLst/>
          </a:prstGeom>
          <a:noFill/>
        </p:spPr>
        <p:txBody>
          <a:bodyPr wrap="square" rtlCol="0">
            <a:spAutoFit/>
          </a:bodyPr>
          <a:lstStyle/>
          <a:p>
            <a:r>
              <a:rPr lang="en-US" sz="2000" i="1" dirty="0"/>
              <a:t>Figure </a:t>
            </a:r>
            <a:r>
              <a:rPr lang="en-US" sz="2000" i="1" dirty="0" smtClean="0"/>
              <a:t>1</a:t>
            </a:r>
            <a:r>
              <a:rPr lang="en-US" sz="2000" dirty="0" smtClean="0"/>
              <a:t>. </a:t>
            </a:r>
            <a:r>
              <a:rPr lang="en-US" sz="2000" dirty="0" err="1"/>
              <a:t>Dendrogram</a:t>
            </a:r>
            <a:r>
              <a:rPr lang="en-US" sz="2000" dirty="0"/>
              <a:t> of 18 countries by readiness to learn, cultural engagement, political efficacy, and social trust</a:t>
            </a:r>
            <a:r>
              <a:rPr lang="en-US" sz="2000" dirty="0" smtClean="0"/>
              <a:t>.</a:t>
            </a:r>
            <a:endParaRPr lang="en-US" sz="2000" dirty="0"/>
          </a:p>
        </p:txBody>
      </p:sp>
      <p:grpSp>
        <p:nvGrpSpPr>
          <p:cNvPr id="10" name="그룹 9"/>
          <p:cNvGrpSpPr/>
          <p:nvPr/>
        </p:nvGrpSpPr>
        <p:grpSpPr>
          <a:xfrm>
            <a:off x="11956684" y="17801960"/>
            <a:ext cx="9512666" cy="3268046"/>
            <a:chOff x="11956684" y="14922270"/>
            <a:chExt cx="9512666" cy="3268046"/>
          </a:xfrm>
        </p:grpSpPr>
        <p:graphicFrame>
          <p:nvGraphicFramePr>
            <p:cNvPr id="5" name="개체 4"/>
            <p:cNvGraphicFramePr>
              <a:graphicFrameLocks noChangeAspect="1"/>
            </p:cNvGraphicFramePr>
            <p:nvPr>
              <p:extLst>
                <p:ext uri="{D42A27DB-BD31-4B8C-83A1-F6EECF244321}">
                  <p14:modId xmlns:p14="http://schemas.microsoft.com/office/powerpoint/2010/main" val="3994965303"/>
                </p:ext>
              </p:extLst>
            </p:nvPr>
          </p:nvGraphicFramePr>
          <p:xfrm>
            <a:off x="11963400" y="15332816"/>
            <a:ext cx="9505950" cy="2857500"/>
          </p:xfrm>
          <a:graphic>
            <a:graphicData uri="http://schemas.openxmlformats.org/presentationml/2006/ole">
              <mc:AlternateContent xmlns:mc="http://schemas.openxmlformats.org/markup-compatibility/2006">
                <mc:Choice xmlns:v="urn:schemas-microsoft-com:vml" Requires="v">
                  <p:oleObj spid="_x0000_s4166" name="문서" r:id="rId5" imgW="6097016" imgH="1839353" progId="Word.Document.12">
                    <p:embed/>
                  </p:oleObj>
                </mc:Choice>
                <mc:Fallback>
                  <p:oleObj name="문서" r:id="rId5" imgW="6097016" imgH="1839353" progId="Word.Document.12">
                    <p:embed/>
                    <p:pic>
                      <p:nvPicPr>
                        <p:cNvPr id="0" name=""/>
                        <p:cNvPicPr/>
                        <p:nvPr/>
                      </p:nvPicPr>
                      <p:blipFill>
                        <a:blip r:embed="rId6"/>
                        <a:stretch>
                          <a:fillRect/>
                        </a:stretch>
                      </p:blipFill>
                      <p:spPr>
                        <a:xfrm>
                          <a:off x="11963400" y="15332816"/>
                          <a:ext cx="9505950" cy="2857500"/>
                        </a:xfrm>
                        <a:prstGeom prst="rect">
                          <a:avLst/>
                        </a:prstGeom>
                      </p:spPr>
                    </p:pic>
                  </p:oleObj>
                </mc:Fallback>
              </mc:AlternateContent>
            </a:graphicData>
          </a:graphic>
        </p:graphicFrame>
        <p:sp>
          <p:nvSpPr>
            <p:cNvPr id="6" name="TextBox 5"/>
            <p:cNvSpPr txBox="1"/>
            <p:nvPr/>
          </p:nvSpPr>
          <p:spPr>
            <a:xfrm>
              <a:off x="11956684" y="14922270"/>
              <a:ext cx="8869564" cy="400110"/>
            </a:xfrm>
            <a:prstGeom prst="rect">
              <a:avLst/>
            </a:prstGeom>
            <a:noFill/>
          </p:spPr>
          <p:txBody>
            <a:bodyPr wrap="square" rtlCol="0">
              <a:spAutoFit/>
            </a:bodyPr>
            <a:lstStyle/>
            <a:p>
              <a:r>
                <a:rPr lang="en-US" sz="2000" i="1" dirty="0" smtClean="0"/>
                <a:t>Table 1. Descriptive </a:t>
              </a:r>
              <a:r>
                <a:rPr lang="en-US" sz="2000" i="1" dirty="0"/>
                <a:t>statistics of test scores of the USA, Canada, and New Zealand</a:t>
              </a:r>
              <a:r>
                <a:rPr lang="en-US" sz="2000" dirty="0" smtClean="0"/>
                <a:t>.</a:t>
              </a:r>
              <a:endParaRPr lang="en-US" sz="2000" dirty="0"/>
            </a:p>
          </p:txBody>
        </p:sp>
      </p:grpSp>
      <p:grpSp>
        <p:nvGrpSpPr>
          <p:cNvPr id="9" name="그룹 8"/>
          <p:cNvGrpSpPr/>
          <p:nvPr/>
        </p:nvGrpSpPr>
        <p:grpSpPr>
          <a:xfrm>
            <a:off x="12062278" y="26463841"/>
            <a:ext cx="9120505" cy="4683732"/>
            <a:chOff x="12023413" y="18332507"/>
            <a:chExt cx="9120505" cy="4683732"/>
          </a:xfrm>
        </p:grpSpPr>
        <p:graphicFrame>
          <p:nvGraphicFramePr>
            <p:cNvPr id="7" name="개체 6"/>
            <p:cNvGraphicFramePr>
              <a:graphicFrameLocks noChangeAspect="1"/>
            </p:cNvGraphicFramePr>
            <p:nvPr>
              <p:extLst>
                <p:ext uri="{D42A27DB-BD31-4B8C-83A1-F6EECF244321}">
                  <p14:modId xmlns:p14="http://schemas.microsoft.com/office/powerpoint/2010/main" val="808766859"/>
                </p:ext>
              </p:extLst>
            </p:nvPr>
          </p:nvGraphicFramePr>
          <p:xfrm>
            <a:off x="12023413" y="18732617"/>
            <a:ext cx="9120505" cy="4283622"/>
          </p:xfrm>
          <a:graphic>
            <a:graphicData uri="http://schemas.openxmlformats.org/presentationml/2006/ole">
              <mc:AlternateContent xmlns:mc="http://schemas.openxmlformats.org/markup-compatibility/2006">
                <mc:Choice xmlns:v="urn:schemas-microsoft-com:vml" Requires="v">
                  <p:oleObj spid="_x0000_s4167" name="문서" r:id="rId7" imgW="6097016" imgH="2863580" progId="Word.Document.12">
                    <p:embed/>
                  </p:oleObj>
                </mc:Choice>
                <mc:Fallback>
                  <p:oleObj name="문서" r:id="rId7" imgW="6097016" imgH="2863580" progId="Word.Document.12">
                    <p:embed/>
                    <p:pic>
                      <p:nvPicPr>
                        <p:cNvPr id="0" name=""/>
                        <p:cNvPicPr/>
                        <p:nvPr/>
                      </p:nvPicPr>
                      <p:blipFill>
                        <a:blip r:embed="rId8"/>
                        <a:stretch>
                          <a:fillRect/>
                        </a:stretch>
                      </p:blipFill>
                      <p:spPr>
                        <a:xfrm>
                          <a:off x="12023413" y="18732617"/>
                          <a:ext cx="9120505" cy="4283622"/>
                        </a:xfrm>
                        <a:prstGeom prst="rect">
                          <a:avLst/>
                        </a:prstGeom>
                      </p:spPr>
                    </p:pic>
                  </p:oleObj>
                </mc:Fallback>
              </mc:AlternateContent>
            </a:graphicData>
          </a:graphic>
        </p:graphicFrame>
        <p:sp>
          <p:nvSpPr>
            <p:cNvPr id="8" name="TextBox 7"/>
            <p:cNvSpPr txBox="1"/>
            <p:nvPr/>
          </p:nvSpPr>
          <p:spPr>
            <a:xfrm>
              <a:off x="12023413" y="18332507"/>
              <a:ext cx="5337544" cy="400110"/>
            </a:xfrm>
            <a:prstGeom prst="rect">
              <a:avLst/>
            </a:prstGeom>
            <a:no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Table 2. </a:t>
              </a:r>
              <a:r>
                <a:rPr lang="en-US" sz="2000" i="1" dirty="0"/>
                <a:t>Model comparison</a:t>
              </a:r>
              <a:r>
                <a:rPr lang="en-US" sz="2000" dirty="0" smtClean="0"/>
                <a:t>.</a:t>
              </a:r>
              <a:endParaRPr lang="en-US" sz="2000" dirty="0"/>
            </a:p>
          </p:txBody>
        </p:sp>
      </p:grpSp>
      <p:sp>
        <p:nvSpPr>
          <p:cNvPr id="37" name="Text Placeholder 21"/>
          <p:cNvSpPr>
            <a:spLocks noGrp="1"/>
          </p:cNvSpPr>
          <p:nvPr>
            <p:ph type="body" sz="quarter" idx="21"/>
          </p:nvPr>
        </p:nvSpPr>
        <p:spPr>
          <a:xfrm>
            <a:off x="11587166" y="21341836"/>
            <a:ext cx="10048874" cy="4770515"/>
          </a:xfrm>
        </p:spPr>
        <p:txBody>
          <a:bodyPr/>
          <a:lstStyle/>
          <a:p>
            <a:pPr indent="468313"/>
            <a:r>
              <a:rPr lang="en-US" sz="2800" dirty="0" smtClean="0">
                <a:solidFill>
                  <a:schemeClr val="tx1"/>
                </a:solidFill>
                <a:latin typeface="+mn-lt"/>
              </a:rPr>
              <a:t>For </a:t>
            </a:r>
            <a:r>
              <a:rPr lang="en-US" sz="2800" dirty="0">
                <a:solidFill>
                  <a:schemeClr val="tx1"/>
                </a:solidFill>
                <a:latin typeface="+mn-lt"/>
              </a:rPr>
              <a:t>each of these three countries, variables related to readiness to learn, cultural engagement, political efficacy, and social trust were input into bagging and boosting as predictors of composite learning outcomes, respectively. The bagging and boosting results were evaluated by model comparison criteria and the best one was retained. Therefore, all comparisons were based on the validation results only. Using the criteria of R-square, RASE, and AAE, the boosted tree models were adopted for the US and the New Zealand samples whereas the bagging model was considered the best for the Canadian sample</a:t>
            </a:r>
            <a:r>
              <a:rPr lang="en-US" sz="2800" dirty="0" smtClean="0">
                <a:solidFill>
                  <a:schemeClr val="tx1"/>
                </a:solidFill>
                <a:latin typeface="+mn-lt"/>
              </a:rPr>
              <a:t>.</a:t>
            </a:r>
            <a:endParaRPr lang="en-US" sz="2800" dirty="0">
              <a:solidFill>
                <a:schemeClr val="tx1"/>
              </a:solidFill>
              <a:latin typeface="+mn-lt"/>
            </a:endParaRPr>
          </a:p>
        </p:txBody>
      </p:sp>
      <p:sp>
        <p:nvSpPr>
          <p:cNvPr id="38" name="Text Placeholder 28"/>
          <p:cNvSpPr>
            <a:spLocks noGrp="1"/>
          </p:cNvSpPr>
          <p:nvPr>
            <p:ph type="body" sz="quarter" idx="28"/>
          </p:nvPr>
        </p:nvSpPr>
        <p:spPr>
          <a:xfrm>
            <a:off x="22281354" y="17646466"/>
            <a:ext cx="10052050" cy="1754304"/>
          </a:xfrm>
        </p:spPr>
        <p:txBody>
          <a:bodyPr/>
          <a:lstStyle/>
          <a:p>
            <a:r>
              <a:rPr lang="en-US" sz="2800" dirty="0" smtClean="0">
                <a:solidFill>
                  <a:schemeClr val="tx1"/>
                </a:solidFill>
                <a:latin typeface="+mn-lt"/>
              </a:rPr>
              <a:t>Unlike </a:t>
            </a:r>
            <a:r>
              <a:rPr lang="en-US" sz="2800" dirty="0">
                <a:solidFill>
                  <a:schemeClr val="tx1"/>
                </a:solidFill>
                <a:latin typeface="+mn-lt"/>
              </a:rPr>
              <a:t>their American and Canadian peers, social trust was the most important predictor of learning outcomes while readiness to learn are less </a:t>
            </a:r>
            <a:r>
              <a:rPr lang="en-US" sz="2800" dirty="0" smtClean="0">
                <a:solidFill>
                  <a:schemeClr val="tx1"/>
                </a:solidFill>
                <a:latin typeface="+mn-lt"/>
              </a:rPr>
              <a:t>important</a:t>
            </a:r>
            <a:r>
              <a:rPr lang="en-US" sz="2800" dirty="0">
                <a:solidFill>
                  <a:schemeClr val="tx1"/>
                </a:solidFill>
                <a:latin typeface="+mn-lt"/>
              </a:rPr>
              <a:t> </a:t>
            </a:r>
            <a:r>
              <a:rPr lang="en-US" sz="2800" dirty="0" smtClean="0">
                <a:solidFill>
                  <a:schemeClr val="tx1"/>
                </a:solidFill>
                <a:latin typeface="+mn-lt"/>
              </a:rPr>
              <a:t>in the New Zealand sample.</a:t>
            </a:r>
            <a:endParaRPr lang="en-US" sz="2800" dirty="0">
              <a:solidFill>
                <a:schemeClr val="tx1"/>
              </a:solidFill>
              <a:latin typeface="+mn-lt"/>
            </a:endParaRPr>
          </a:p>
        </p:txBody>
      </p:sp>
      <p:sp>
        <p:nvSpPr>
          <p:cNvPr id="39" name="Text Placeholder 28"/>
          <p:cNvSpPr>
            <a:spLocks noGrp="1"/>
          </p:cNvSpPr>
          <p:nvPr>
            <p:ph type="body" sz="quarter" idx="28"/>
          </p:nvPr>
        </p:nvSpPr>
        <p:spPr>
          <a:xfrm>
            <a:off x="22247224" y="6302794"/>
            <a:ext cx="10052050" cy="2185191"/>
          </a:xfrm>
        </p:spPr>
        <p:txBody>
          <a:bodyPr/>
          <a:lstStyle/>
          <a:p>
            <a:r>
              <a:rPr lang="en-US" sz="2800" dirty="0" smtClean="0">
                <a:solidFill>
                  <a:schemeClr val="tx1"/>
                </a:solidFill>
                <a:latin typeface="+mn-lt"/>
              </a:rPr>
              <a:t>The </a:t>
            </a:r>
            <a:r>
              <a:rPr lang="en-US" sz="2800" dirty="0">
                <a:solidFill>
                  <a:schemeClr val="tx1"/>
                </a:solidFill>
                <a:latin typeface="+mn-lt"/>
              </a:rPr>
              <a:t>top three </a:t>
            </a:r>
            <a:r>
              <a:rPr lang="en-US" sz="2800" dirty="0" smtClean="0">
                <a:solidFill>
                  <a:schemeClr val="tx1"/>
                </a:solidFill>
                <a:latin typeface="+mn-lt"/>
              </a:rPr>
              <a:t>predictors within the USA sample </a:t>
            </a:r>
            <a:r>
              <a:rPr lang="en-US" sz="2800" dirty="0">
                <a:solidFill>
                  <a:schemeClr val="tx1"/>
                </a:solidFill>
                <a:latin typeface="+mn-lt"/>
              </a:rPr>
              <a:t>were cultural engagement (voluntary work for non-profit organizations), social trust (other people take advantage of you), and readiness to learn (like learning new things).</a:t>
            </a:r>
          </a:p>
        </p:txBody>
      </p:sp>
      <p:grpSp>
        <p:nvGrpSpPr>
          <p:cNvPr id="16" name="그룹 15"/>
          <p:cNvGrpSpPr/>
          <p:nvPr/>
        </p:nvGrpSpPr>
        <p:grpSpPr>
          <a:xfrm>
            <a:off x="22287705" y="8537873"/>
            <a:ext cx="10045699" cy="3411597"/>
            <a:chOff x="22256749" y="8876236"/>
            <a:chExt cx="10045699" cy="3411597"/>
          </a:xfrm>
        </p:grpSpPr>
        <p:sp>
          <p:nvSpPr>
            <p:cNvPr id="40" name="TextBox 39"/>
            <p:cNvSpPr txBox="1"/>
            <p:nvPr/>
          </p:nvSpPr>
          <p:spPr>
            <a:xfrm>
              <a:off x="22312313" y="8876236"/>
              <a:ext cx="8869564" cy="400110"/>
            </a:xfrm>
            <a:prstGeom prst="rect">
              <a:avLst/>
            </a:prstGeom>
            <a:noFill/>
          </p:spPr>
          <p:txBody>
            <a:bodyPr wrap="square" rtlCol="0">
              <a:spAutoFit/>
            </a:bodyPr>
            <a:lstStyle/>
            <a:p>
              <a:r>
                <a:rPr lang="en-US" sz="2000" i="1" dirty="0" smtClean="0"/>
                <a:t>Table 3. </a:t>
              </a:r>
              <a:r>
                <a:rPr lang="en-US" sz="2000" i="1" dirty="0"/>
                <a:t>The final boosted tree model for the USA </a:t>
              </a:r>
              <a:r>
                <a:rPr lang="en-US" sz="2000" i="1" dirty="0" smtClean="0"/>
                <a:t>sample</a:t>
              </a:r>
              <a:r>
                <a:rPr lang="en-US" sz="2000" dirty="0" smtClean="0"/>
                <a:t>.</a:t>
              </a:r>
              <a:endParaRPr lang="en-US" sz="2000" dirty="0"/>
            </a:p>
          </p:txBody>
        </p:sp>
        <p:pic>
          <p:nvPicPr>
            <p:cNvPr id="4114" name="Picture 1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2256749" y="9255019"/>
              <a:ext cx="10045699" cy="3032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3" name="그룹 42"/>
          <p:cNvGrpSpPr/>
          <p:nvPr/>
        </p:nvGrpSpPr>
        <p:grpSpPr>
          <a:xfrm>
            <a:off x="22364700" y="13868840"/>
            <a:ext cx="9996487" cy="3777626"/>
            <a:chOff x="22312312" y="14424443"/>
            <a:chExt cx="9996487" cy="3777626"/>
          </a:xfrm>
        </p:grpSpPr>
        <p:grpSp>
          <p:nvGrpSpPr>
            <p:cNvPr id="42" name="그룹 41"/>
            <p:cNvGrpSpPr/>
            <p:nvPr/>
          </p:nvGrpSpPr>
          <p:grpSpPr>
            <a:xfrm>
              <a:off x="22312312" y="14809453"/>
              <a:ext cx="9996487" cy="3392616"/>
              <a:chOff x="22312312" y="14809453"/>
              <a:chExt cx="9996487" cy="3392616"/>
            </a:xfrm>
          </p:grpSpPr>
          <p:pic>
            <p:nvPicPr>
              <p:cNvPr id="4111" name="Picture 1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312312" y="14809453"/>
                <a:ext cx="9996487" cy="3017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직사각형 14"/>
              <p:cNvSpPr/>
              <p:nvPr/>
            </p:nvSpPr>
            <p:spPr>
              <a:xfrm>
                <a:off x="22312312" y="17494183"/>
                <a:ext cx="9990137" cy="707886"/>
              </a:xfrm>
              <a:prstGeom prst="rect">
                <a:avLst/>
              </a:prstGeom>
            </p:spPr>
            <p:txBody>
              <a:bodyPr wrap="square">
                <a:spAutoFit/>
              </a:bodyPr>
              <a:lstStyle/>
              <a:p>
                <a:r>
                  <a:rPr lang="en-US" sz="2000" i="1" dirty="0" smtClean="0"/>
                  <a:t>Note. </a:t>
                </a:r>
                <a:r>
                  <a:rPr lang="en-US" sz="2000" dirty="0" smtClean="0"/>
                  <a:t>The </a:t>
                </a:r>
                <a:r>
                  <a:rPr lang="en-US" sz="2000" dirty="0"/>
                  <a:t>number of splits in classifiers of bagging is much higher than that of boosting because bagging creates different models in parallel while boosting is an adaptive method. </a:t>
                </a:r>
              </a:p>
            </p:txBody>
          </p:sp>
        </p:grpSp>
        <p:sp>
          <p:nvSpPr>
            <p:cNvPr id="55" name="TextBox 54"/>
            <p:cNvSpPr txBox="1"/>
            <p:nvPr/>
          </p:nvSpPr>
          <p:spPr>
            <a:xfrm>
              <a:off x="22312312" y="14424443"/>
              <a:ext cx="8869564" cy="400110"/>
            </a:xfrm>
            <a:prstGeom prst="rect">
              <a:avLst/>
            </a:prstGeom>
            <a:noFill/>
          </p:spPr>
          <p:txBody>
            <a:bodyPr wrap="square" rtlCol="0">
              <a:spAutoFit/>
            </a:bodyPr>
            <a:lstStyle/>
            <a:p>
              <a:r>
                <a:rPr lang="en-US" sz="2000" i="1" dirty="0" smtClean="0"/>
                <a:t>Table 4. </a:t>
              </a:r>
              <a:r>
                <a:rPr lang="en-US" sz="2000" i="1" dirty="0"/>
                <a:t>The final bootstrap forest model for the Canadian sample</a:t>
              </a:r>
              <a:r>
                <a:rPr lang="en-US" sz="2000" dirty="0"/>
                <a:t>.</a:t>
              </a:r>
              <a:r>
                <a:rPr lang="en-US" sz="2000" dirty="0" smtClean="0"/>
                <a:t>.</a:t>
              </a:r>
              <a:endParaRPr lang="en-US" sz="2000" dirty="0"/>
            </a:p>
          </p:txBody>
        </p:sp>
      </p:grpSp>
      <p:grpSp>
        <p:nvGrpSpPr>
          <p:cNvPr id="18" name="그룹 17"/>
          <p:cNvGrpSpPr/>
          <p:nvPr/>
        </p:nvGrpSpPr>
        <p:grpSpPr>
          <a:xfrm>
            <a:off x="22309137" y="19468419"/>
            <a:ext cx="10048874" cy="3412271"/>
            <a:chOff x="22250400" y="21183838"/>
            <a:chExt cx="10048874" cy="3412271"/>
          </a:xfrm>
        </p:grpSpPr>
        <p:pic>
          <p:nvPicPr>
            <p:cNvPr id="4123" name="Picture 27"/>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2250400" y="21562336"/>
              <a:ext cx="10048874" cy="3033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 name="TextBox 56"/>
            <p:cNvSpPr txBox="1"/>
            <p:nvPr/>
          </p:nvSpPr>
          <p:spPr>
            <a:xfrm>
              <a:off x="22250400" y="21183838"/>
              <a:ext cx="8869564" cy="400110"/>
            </a:xfrm>
            <a:prstGeom prst="rect">
              <a:avLst/>
            </a:prstGeom>
            <a:noFill/>
          </p:spPr>
          <p:txBody>
            <a:bodyPr wrap="square" rtlCol="0">
              <a:spAutoFit/>
            </a:bodyPr>
            <a:lstStyle/>
            <a:p>
              <a:r>
                <a:rPr lang="en-US" sz="2000" i="1" dirty="0" smtClean="0"/>
                <a:t>Table 5. </a:t>
              </a:r>
              <a:r>
                <a:rPr lang="en-US" sz="2000" i="1" dirty="0"/>
                <a:t>The final bootstrap forest model for the </a:t>
              </a:r>
              <a:r>
                <a:rPr lang="en-US" sz="2000" i="1" dirty="0" smtClean="0"/>
                <a:t>New Zealand sample</a:t>
              </a:r>
              <a:r>
                <a:rPr lang="en-US" sz="2000" dirty="0"/>
                <a:t>.</a:t>
              </a:r>
              <a:r>
                <a:rPr lang="en-US" sz="2000" dirty="0" smtClean="0"/>
                <a:t>.</a:t>
              </a:r>
              <a:endParaRPr lang="en-US" sz="2000" dirty="0"/>
            </a:p>
          </p:txBody>
        </p:sp>
      </p:grpSp>
      <p:sp>
        <p:nvSpPr>
          <p:cNvPr id="60" name="Text Placeholder 28"/>
          <p:cNvSpPr>
            <a:spLocks noGrp="1"/>
          </p:cNvSpPr>
          <p:nvPr>
            <p:ph type="body" sz="quarter" idx="28"/>
          </p:nvPr>
        </p:nvSpPr>
        <p:spPr>
          <a:xfrm>
            <a:off x="22247224" y="22654455"/>
            <a:ext cx="10052050" cy="2185191"/>
          </a:xfrm>
        </p:spPr>
        <p:txBody>
          <a:bodyPr/>
          <a:lstStyle/>
          <a:p>
            <a:r>
              <a:rPr lang="en-US" sz="2800" dirty="0">
                <a:solidFill>
                  <a:schemeClr val="tx1"/>
                </a:solidFill>
                <a:latin typeface="+mn-lt"/>
              </a:rPr>
              <a:t>In all three countries, the relationship between readiness to learn and learning outcomes were positive and linear. However, non-linear patterns were detected when social trust and cultural engagement regressed against learning outcomes. </a:t>
            </a:r>
          </a:p>
        </p:txBody>
      </p:sp>
      <p:sp>
        <p:nvSpPr>
          <p:cNvPr id="81" name="Text Placeholder 28"/>
          <p:cNvSpPr>
            <a:spLocks noGrp="1"/>
          </p:cNvSpPr>
          <p:nvPr>
            <p:ph type="body" sz="quarter" idx="28"/>
          </p:nvPr>
        </p:nvSpPr>
        <p:spPr>
          <a:xfrm>
            <a:off x="32927148" y="27315731"/>
            <a:ext cx="10052050" cy="4122954"/>
          </a:xfrm>
        </p:spPr>
        <p:txBody>
          <a:bodyPr/>
          <a:lstStyle/>
          <a:p>
            <a:pPr marL="406400" indent="-406400"/>
            <a:r>
              <a:rPr lang="en-US" sz="1700" smtClean="0">
                <a:latin typeface="+mn-lt"/>
              </a:rPr>
              <a:t>Cerasoli</a:t>
            </a:r>
            <a:r>
              <a:rPr lang="en-US" sz="1700" dirty="0">
                <a:latin typeface="+mn-lt"/>
              </a:rPr>
              <a:t>, C. P., </a:t>
            </a:r>
            <a:r>
              <a:rPr lang="en-US" sz="1700" dirty="0" err="1">
                <a:latin typeface="+mn-lt"/>
              </a:rPr>
              <a:t>Nicklin</a:t>
            </a:r>
            <a:r>
              <a:rPr lang="en-US" sz="1700" dirty="0">
                <a:latin typeface="+mn-lt"/>
              </a:rPr>
              <a:t>, J. M., &amp; Ford, M. T. (2014). Intrinsic motivation and extrinsic incentives jointly predict performance: A 40-year meta-analysis. </a:t>
            </a:r>
            <a:r>
              <a:rPr lang="en-US" sz="1700" i="1" dirty="0">
                <a:latin typeface="+mn-lt"/>
              </a:rPr>
              <a:t>Psychological Bulletin</a:t>
            </a:r>
            <a:r>
              <a:rPr lang="en-US" sz="1700" dirty="0">
                <a:latin typeface="+mn-lt"/>
              </a:rPr>
              <a:t>, </a:t>
            </a:r>
            <a:r>
              <a:rPr lang="en-US" sz="1700" i="1" dirty="0">
                <a:latin typeface="+mn-lt"/>
              </a:rPr>
              <a:t>140</a:t>
            </a:r>
            <a:r>
              <a:rPr lang="en-US" sz="1700" dirty="0">
                <a:latin typeface="+mn-lt"/>
              </a:rPr>
              <a:t>, 980-1008</a:t>
            </a:r>
            <a:r>
              <a:rPr lang="en-US" sz="1700" dirty="0" smtClean="0">
                <a:latin typeface="+mn-lt"/>
              </a:rPr>
              <a:t>.</a:t>
            </a:r>
          </a:p>
          <a:p>
            <a:pPr marL="406400" indent="-406400"/>
            <a:r>
              <a:rPr lang="en-US" sz="1700" dirty="0" err="1">
                <a:latin typeface="+mn-lt"/>
              </a:rPr>
              <a:t>Gedvilienė</a:t>
            </a:r>
            <a:r>
              <a:rPr lang="en-US" sz="1700" dirty="0">
                <a:latin typeface="+mn-lt"/>
              </a:rPr>
              <a:t>, G., </a:t>
            </a:r>
            <a:r>
              <a:rPr lang="en-US" sz="1700" dirty="0" err="1">
                <a:latin typeface="+mn-lt"/>
              </a:rPr>
              <a:t>Staniulevičienė</a:t>
            </a:r>
            <a:r>
              <a:rPr lang="en-US" sz="1700" dirty="0">
                <a:latin typeface="+mn-lt"/>
              </a:rPr>
              <a:t>, D., &amp; </a:t>
            </a:r>
            <a:r>
              <a:rPr lang="en-US" sz="1700" dirty="0" err="1">
                <a:latin typeface="+mn-lt"/>
              </a:rPr>
              <a:t>Gridel</a:t>
            </a:r>
            <a:r>
              <a:rPr lang="en-US" sz="1700" dirty="0">
                <a:latin typeface="+mn-lt"/>
              </a:rPr>
              <a:t>, C. (2013). Strengthening social cohesion: Adult learning through the practice of volunteering. </a:t>
            </a:r>
            <a:r>
              <a:rPr lang="en-US" sz="1700" i="1" dirty="0">
                <a:latin typeface="+mn-lt"/>
              </a:rPr>
              <a:t>Social Education, 1</a:t>
            </a:r>
            <a:r>
              <a:rPr lang="en-US" sz="1700" dirty="0">
                <a:latin typeface="+mn-lt"/>
              </a:rPr>
              <a:t>, 86-97</a:t>
            </a:r>
            <a:r>
              <a:rPr lang="en-US" sz="1700" dirty="0" smtClean="0">
                <a:latin typeface="+mn-lt"/>
              </a:rPr>
              <a:t>.</a:t>
            </a:r>
          </a:p>
          <a:p>
            <a:pPr marL="406400" indent="-406400"/>
            <a:r>
              <a:rPr lang="en-US" sz="1700" dirty="0">
                <a:latin typeface="+mn-lt"/>
              </a:rPr>
              <a:t>Organization for Economic Co-operation and Development [OECD]. (</a:t>
            </a:r>
            <a:r>
              <a:rPr lang="en-US" sz="1700" dirty="0" smtClean="0">
                <a:latin typeface="+mn-lt"/>
              </a:rPr>
              <a:t>2013a). </a:t>
            </a:r>
            <a:r>
              <a:rPr lang="en-US" sz="1700" i="1" dirty="0">
                <a:latin typeface="+mn-lt"/>
              </a:rPr>
              <a:t>Technical report of the survey of adult skills (PIAAC)</a:t>
            </a:r>
            <a:r>
              <a:rPr lang="en-US" sz="1700" dirty="0">
                <a:latin typeface="+mn-lt"/>
              </a:rPr>
              <a:t>. Retrieved from </a:t>
            </a:r>
            <a:r>
              <a:rPr lang="en-US" sz="1700" u="sng" dirty="0">
                <a:latin typeface="+mn-lt"/>
                <a:hlinkClick r:id="rId12" invalidUrl="https://www.oecd.org/skills/piaac/_Technical Report_17OCT13.pdf"/>
              </a:rPr>
              <a:t>https://www.oecd.org/skills/piaac/_Technical%20Report_17OCT13.pdf</a:t>
            </a:r>
            <a:r>
              <a:rPr lang="en-US" sz="1700" dirty="0">
                <a:latin typeface="+mn-lt"/>
              </a:rPr>
              <a:t> </a:t>
            </a:r>
            <a:endParaRPr lang="en-US" sz="1700" dirty="0" smtClean="0">
              <a:latin typeface="+mn-lt"/>
            </a:endParaRPr>
          </a:p>
          <a:p>
            <a:pPr marL="406400" indent="-406400"/>
            <a:r>
              <a:rPr lang="en-US" sz="1700" dirty="0">
                <a:latin typeface="+mn-lt"/>
              </a:rPr>
              <a:t>Organization for Economic Co-operation and Development [OECD].  (</a:t>
            </a:r>
            <a:r>
              <a:rPr lang="en-US" sz="1700" dirty="0" smtClean="0">
                <a:latin typeface="+mn-lt"/>
              </a:rPr>
              <a:t>2013b). </a:t>
            </a:r>
            <a:r>
              <a:rPr lang="en-US" sz="1700" dirty="0">
                <a:latin typeface="+mn-lt"/>
              </a:rPr>
              <a:t>The survey of adult skills: Reader’ s companion. </a:t>
            </a:r>
            <a:r>
              <a:rPr lang="en-US" sz="1700" i="1" dirty="0">
                <a:latin typeface="+mn-lt"/>
              </a:rPr>
              <a:t>OECD Publishing</a:t>
            </a:r>
            <a:r>
              <a:rPr lang="en-US" sz="1700" dirty="0">
                <a:latin typeface="+mn-lt"/>
              </a:rPr>
              <a:t>. Retrieved from: </a:t>
            </a:r>
            <a:r>
              <a:rPr lang="en-US" sz="1700" dirty="0">
                <a:latin typeface="+mn-lt"/>
                <a:hlinkClick r:id="rId13"/>
              </a:rPr>
              <a:t>http://</a:t>
            </a:r>
            <a:r>
              <a:rPr lang="en-US" sz="1700" dirty="0" smtClean="0">
                <a:latin typeface="+mn-lt"/>
                <a:hlinkClick r:id="rId13"/>
              </a:rPr>
              <a:t>dx.doi.org/10.1787/9789264204027-en</a:t>
            </a:r>
            <a:endParaRPr lang="en-US" sz="1700" dirty="0">
              <a:latin typeface="+mn-lt"/>
            </a:endParaRPr>
          </a:p>
          <a:p>
            <a:pPr marL="406400" indent="-406400"/>
            <a:r>
              <a:rPr lang="en-US" sz="1700" dirty="0" smtClean="0">
                <a:latin typeface="+mn-lt"/>
              </a:rPr>
              <a:t>Wang, G. W., Zhang, C. X., &amp; </a:t>
            </a:r>
            <a:r>
              <a:rPr lang="en-US" sz="1700" dirty="0" err="1" smtClean="0">
                <a:latin typeface="+mn-lt"/>
              </a:rPr>
              <a:t>Guo</a:t>
            </a:r>
            <a:r>
              <a:rPr lang="en-US" sz="1700" dirty="0" smtClean="0">
                <a:latin typeface="+mn-lt"/>
              </a:rPr>
              <a:t>, G. (2015). Investigating the effect of randomly selected feature subsets on bagging and boosting. </a:t>
            </a:r>
            <a:r>
              <a:rPr lang="en-US" sz="1700" i="1" dirty="0" smtClean="0">
                <a:latin typeface="+mn-lt"/>
              </a:rPr>
              <a:t>Communications in Statistics—Simulation and Computation</a:t>
            </a:r>
            <a:r>
              <a:rPr lang="en-US" sz="1700" dirty="0" smtClean="0">
                <a:latin typeface="+mn-lt"/>
              </a:rPr>
              <a:t>, </a:t>
            </a:r>
            <a:r>
              <a:rPr lang="en-US" sz="1700" i="1" dirty="0" smtClean="0">
                <a:latin typeface="+mn-lt"/>
              </a:rPr>
              <a:t>44</a:t>
            </a:r>
            <a:r>
              <a:rPr lang="en-US" sz="1700" dirty="0" smtClean="0">
                <a:latin typeface="+mn-lt"/>
              </a:rPr>
              <a:t>, 636–646.</a:t>
            </a:r>
          </a:p>
          <a:p>
            <a:pPr marL="406400" indent="-406400"/>
            <a:r>
              <a:rPr lang="en-US" sz="1700" dirty="0" smtClean="0">
                <a:latin typeface="+mn-lt"/>
              </a:rPr>
              <a:t>Wilson, J. (2000). Volunteering. </a:t>
            </a:r>
            <a:r>
              <a:rPr lang="en-US" sz="1700" i="1" dirty="0" smtClean="0">
                <a:latin typeface="+mn-lt"/>
              </a:rPr>
              <a:t>Annual Review of Sociology,</a:t>
            </a:r>
            <a:r>
              <a:rPr lang="en-US" sz="1700" dirty="0" smtClean="0">
                <a:latin typeface="+mn-lt"/>
              </a:rPr>
              <a:t> </a:t>
            </a:r>
            <a:r>
              <a:rPr lang="en-US" sz="1700" i="1" dirty="0" smtClean="0">
                <a:latin typeface="+mn-lt"/>
              </a:rPr>
              <a:t>26, </a:t>
            </a:r>
            <a:r>
              <a:rPr lang="en-US" sz="1700" dirty="0" smtClean="0">
                <a:latin typeface="+mn-lt"/>
              </a:rPr>
              <a:t>215-240. DOI: 10.1146/annurev.soc.26.1.215</a:t>
            </a:r>
          </a:p>
          <a:p>
            <a:pPr marL="406400" indent="-406400"/>
            <a:r>
              <a:rPr lang="en-US" sz="1700" dirty="0" smtClean="0">
                <a:latin typeface="+mn-lt"/>
              </a:rPr>
              <a:t>Yamazaki, Y. (2005). Learning styles and typologies of cultural differences: A theoretical and empirical comparison. </a:t>
            </a:r>
            <a:r>
              <a:rPr lang="en-US" sz="1700" i="1" dirty="0" smtClean="0">
                <a:latin typeface="+mn-lt"/>
              </a:rPr>
              <a:t>International Journal of Intercultural Relations</a:t>
            </a:r>
            <a:r>
              <a:rPr lang="en-US" sz="1700" dirty="0" smtClean="0">
                <a:latin typeface="+mn-lt"/>
              </a:rPr>
              <a:t>, </a:t>
            </a:r>
            <a:r>
              <a:rPr lang="en-US" sz="1700" i="1" dirty="0" smtClean="0">
                <a:latin typeface="+mn-lt"/>
              </a:rPr>
              <a:t>29</a:t>
            </a:r>
            <a:r>
              <a:rPr lang="en-US" sz="1700" dirty="0" smtClean="0">
                <a:latin typeface="+mn-lt"/>
              </a:rPr>
              <a:t>, 521-548.</a:t>
            </a:r>
          </a:p>
          <a:p>
            <a:pPr marL="406400" indent="-406400"/>
            <a:r>
              <a:rPr lang="en-US" sz="1700" dirty="0" smtClean="0">
                <a:latin typeface="+mn-lt"/>
              </a:rPr>
              <a:t>Yu, C. H. (2014). </a:t>
            </a:r>
            <a:r>
              <a:rPr lang="en-US" sz="1700" i="1" dirty="0" smtClean="0">
                <a:latin typeface="+mn-lt"/>
              </a:rPr>
              <a:t>Dancing with the data: The art and science of data visualization.</a:t>
            </a:r>
            <a:r>
              <a:rPr lang="en-US" sz="1700" dirty="0" smtClean="0">
                <a:latin typeface="+mn-lt"/>
              </a:rPr>
              <a:t> Saarbrucken, Germany: LAP. </a:t>
            </a:r>
          </a:p>
          <a:p>
            <a:endParaRPr lang="en-US" dirty="0">
              <a:ln>
                <a:solidFill>
                  <a:schemeClr val="tx1"/>
                </a:solidFill>
              </a:ln>
            </a:endParaRPr>
          </a:p>
        </p:txBody>
      </p:sp>
      <p:grpSp>
        <p:nvGrpSpPr>
          <p:cNvPr id="52" name="그룹 51"/>
          <p:cNvGrpSpPr/>
          <p:nvPr/>
        </p:nvGrpSpPr>
        <p:grpSpPr>
          <a:xfrm>
            <a:off x="22237698" y="25138555"/>
            <a:ext cx="10086180" cy="3144924"/>
            <a:chOff x="22247224" y="24172358"/>
            <a:chExt cx="10086180" cy="3144924"/>
          </a:xfrm>
        </p:grpSpPr>
        <p:sp>
          <p:nvSpPr>
            <p:cNvPr id="73" name="TextBox 72"/>
            <p:cNvSpPr txBox="1"/>
            <p:nvPr/>
          </p:nvSpPr>
          <p:spPr>
            <a:xfrm>
              <a:off x="22281354" y="26917172"/>
              <a:ext cx="10052050" cy="400110"/>
            </a:xfrm>
            <a:prstGeom prst="rect">
              <a:avLst/>
            </a:prstGeom>
            <a:noFill/>
          </p:spPr>
          <p:txBody>
            <a:bodyPr wrap="square" rtlCol="0">
              <a:spAutoFit/>
            </a:bodyPr>
            <a:lstStyle/>
            <a:p>
              <a:r>
                <a:rPr lang="en-US" sz="2000" i="1" dirty="0" smtClean="0"/>
                <a:t>Figure 2. </a:t>
              </a:r>
              <a:r>
                <a:rPr lang="en-US" sz="2000" i="1" dirty="0"/>
                <a:t>P</a:t>
              </a:r>
              <a:r>
                <a:rPr lang="en-US" sz="2000" i="1" dirty="0" smtClean="0"/>
                <a:t>lots </a:t>
              </a:r>
              <a:r>
                <a:rPr lang="en-US" sz="2000" i="1" dirty="0" smtClean="0"/>
                <a:t>of learning outcomes and top three predictors in the USA sample.</a:t>
              </a:r>
            </a:p>
          </p:txBody>
        </p:sp>
        <p:sp>
          <p:nvSpPr>
            <p:cNvPr id="49" name="직사각형 48"/>
            <p:cNvSpPr/>
            <p:nvPr/>
          </p:nvSpPr>
          <p:spPr>
            <a:xfrm>
              <a:off x="22247224" y="24172358"/>
              <a:ext cx="10052050" cy="274481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grpSp>
          <p:nvGrpSpPr>
            <p:cNvPr id="45" name="그룹 44"/>
            <p:cNvGrpSpPr/>
            <p:nvPr/>
          </p:nvGrpSpPr>
          <p:grpSpPr>
            <a:xfrm>
              <a:off x="22494453" y="24356045"/>
              <a:ext cx="9557592" cy="2377440"/>
              <a:chOff x="22524336" y="24328829"/>
              <a:chExt cx="9557592" cy="2377440"/>
            </a:xfrm>
          </p:grpSpPr>
          <p:pic>
            <p:nvPicPr>
              <p:cNvPr id="4126" name="Picture 3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5793910" y="24328829"/>
                <a:ext cx="3033287" cy="2377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28" name="Picture 3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524336" y="24328829"/>
                <a:ext cx="3038750" cy="2377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35" name="Picture 3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9043177" y="24328829"/>
                <a:ext cx="3038751" cy="2377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51" name="그룹 50"/>
          <p:cNvGrpSpPr/>
          <p:nvPr/>
        </p:nvGrpSpPr>
        <p:grpSpPr>
          <a:xfrm>
            <a:off x="22237698" y="28674870"/>
            <a:ext cx="10061576" cy="3144924"/>
            <a:chOff x="22247224" y="27751423"/>
            <a:chExt cx="10061576" cy="3144924"/>
          </a:xfrm>
        </p:grpSpPr>
        <p:sp>
          <p:nvSpPr>
            <p:cNvPr id="84" name="직사각형 83"/>
            <p:cNvSpPr/>
            <p:nvPr/>
          </p:nvSpPr>
          <p:spPr>
            <a:xfrm>
              <a:off x="22247224" y="27751423"/>
              <a:ext cx="10052050" cy="2744814"/>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grpSp>
          <p:nvGrpSpPr>
            <p:cNvPr id="46" name="그룹 45"/>
            <p:cNvGrpSpPr/>
            <p:nvPr/>
          </p:nvGrpSpPr>
          <p:grpSpPr>
            <a:xfrm>
              <a:off x="22494453" y="27935110"/>
              <a:ext cx="9552127" cy="2410448"/>
              <a:chOff x="22524336" y="27781526"/>
              <a:chExt cx="9552127" cy="2410448"/>
            </a:xfrm>
          </p:grpSpPr>
          <p:pic>
            <p:nvPicPr>
              <p:cNvPr id="4132" name="Picture 3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524336" y="27814534"/>
                <a:ext cx="3033286" cy="2377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33" name="Picture 3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5793911" y="27814534"/>
                <a:ext cx="3033286" cy="2377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34" name="Picture 3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9043177" y="27781526"/>
                <a:ext cx="3033286" cy="2377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5" name="TextBox 84"/>
            <p:cNvSpPr txBox="1"/>
            <p:nvPr/>
          </p:nvSpPr>
          <p:spPr>
            <a:xfrm>
              <a:off x="22256750" y="30496237"/>
              <a:ext cx="10052050" cy="400110"/>
            </a:xfrm>
            <a:prstGeom prst="rect">
              <a:avLst/>
            </a:prstGeom>
            <a:noFill/>
          </p:spPr>
          <p:txBody>
            <a:bodyPr wrap="square" rtlCol="0">
              <a:spAutoFit/>
            </a:bodyPr>
            <a:lstStyle/>
            <a:p>
              <a:r>
                <a:rPr lang="en-US" sz="2000" i="1" dirty="0" smtClean="0"/>
                <a:t>Figure 3. </a:t>
              </a:r>
              <a:r>
                <a:rPr lang="en-US" sz="2000" i="1" dirty="0"/>
                <a:t>P</a:t>
              </a:r>
              <a:r>
                <a:rPr lang="en-US" sz="2000" i="1" dirty="0" smtClean="0"/>
                <a:t>lots </a:t>
              </a:r>
              <a:r>
                <a:rPr lang="en-US" sz="2000" i="1" dirty="0" smtClean="0"/>
                <a:t>of learning outcomes and top three predictors in the New Zealand sample.</a:t>
              </a:r>
            </a:p>
          </p:txBody>
        </p:sp>
      </p:grpSp>
    </p:spTree>
    <p:extLst>
      <p:ext uri="{BB962C8B-B14F-4D97-AF65-F5344CB8AC3E}">
        <p14:creationId xmlns:p14="http://schemas.microsoft.com/office/powerpoint/2010/main" val="3425218134"/>
      </p:ext>
    </p:extLst>
  </p:cSld>
  <p:clrMapOvr>
    <a:masterClrMapping/>
  </p:clrMapOvr>
  <p:timing>
    <p:tnLst>
      <p:par>
        <p:cTn id="1" dur="indefinite" restart="never" nodeType="tmRoot"/>
      </p:par>
    </p:tnLst>
  </p:timing>
</p:sld>
</file>

<file path=ppt/theme/theme1.xml><?xml version="1.0" encoding="utf-8"?>
<a:theme xmlns:a="http://schemas.openxmlformats.org/drawingml/2006/main" name="36x48-Template-V2b">
  <a:themeElements>
    <a:clrScheme name="도시">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5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1_Classic 3 Column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5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Classic - Wide Cent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500" dirty="0">
            <a:latin typeface="Times New Roman" panose="02020603050405020304" pitchFamily="18" charset="0"/>
            <a:cs typeface="Times New Roman" panose="02020603050405020304" pitchFamily="18" charset="0"/>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36x48-Template-V2b</Template>
  <TotalTime>950</TotalTime>
  <Words>1700</Words>
  <Application>Microsoft Macintosh PowerPoint</Application>
  <PresentationFormat>Custom</PresentationFormat>
  <Paragraphs>50</Paragraphs>
  <Slides>1</Slides>
  <Notes>1</Notes>
  <HiddenSlides>0</HiddenSlides>
  <MMClips>0</MMClips>
  <ScaleCrop>false</ScaleCrop>
  <HeadingPairs>
    <vt:vector size="8" baseType="variant">
      <vt:variant>
        <vt:lpstr>Fonts Used</vt:lpstr>
      </vt:variant>
      <vt:variant>
        <vt:i4>4</vt:i4>
      </vt:variant>
      <vt:variant>
        <vt:lpstr>Theme</vt:lpstr>
      </vt:variant>
      <vt:variant>
        <vt:i4>3</vt:i4>
      </vt:variant>
      <vt:variant>
        <vt:lpstr>Embedded OLE Servers</vt:lpstr>
      </vt:variant>
      <vt:variant>
        <vt:i4>2</vt:i4>
      </vt:variant>
      <vt:variant>
        <vt:lpstr>Slide Titles</vt:lpstr>
      </vt:variant>
      <vt:variant>
        <vt:i4>1</vt:i4>
      </vt:variant>
    </vt:vector>
  </HeadingPairs>
  <TitlesOfParts>
    <vt:vector size="10" baseType="lpstr">
      <vt:lpstr>Calibri</vt:lpstr>
      <vt:lpstr>Times New Roman</vt:lpstr>
      <vt:lpstr>Trebuchet MS</vt:lpstr>
      <vt:lpstr>Arial</vt:lpstr>
      <vt:lpstr>36x48-Template-V2b</vt:lpstr>
      <vt:lpstr>1_Classic 3 Columns</vt:lpstr>
      <vt:lpstr>Classic - Wide Center</vt:lpstr>
      <vt:lpstr>Image</vt:lpstr>
      <vt:lpstr>문서</vt:lpstr>
      <vt:lpstr>PowerPoint Presentation</vt:lpstr>
    </vt:vector>
  </TitlesOfParts>
  <Company>Hewlett-Packard Company</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dc:description>This template is the property of PosterPresentations.com. Call us if you need help with this poster template._x000d_
1-866-649-3004           _x000d_
 (c)PosterPresentations.com</dc:description>
  <cp:lastModifiedBy>Microsoft Office User</cp:lastModifiedBy>
  <cp:revision>80</cp:revision>
  <dcterms:created xsi:type="dcterms:W3CDTF">2012-02-03T19:11:35Z</dcterms:created>
  <dcterms:modified xsi:type="dcterms:W3CDTF">2016-11-07T18:45:41Z</dcterms:modified>
</cp:coreProperties>
</file>