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0" r:id="rId2"/>
  </p:sldIdLst>
  <p:sldSz cx="51206400" cy="32918400"/>
  <p:notesSz cx="9144000" cy="6858000"/>
  <p:defaultTextStyle>
    <a:defPPr>
      <a:defRPr lang="en-US"/>
    </a:defPPr>
    <a:lvl1pPr marL="0" algn="l" defTabSz="3793225" rtl="0" eaLnBrk="1" latinLnBrk="0" hangingPunct="1">
      <a:defRPr sz="7475" kern="1200">
        <a:solidFill>
          <a:schemeClr val="tx1"/>
        </a:solidFill>
        <a:latin typeface="+mn-lt"/>
        <a:ea typeface="+mn-ea"/>
        <a:cs typeface="+mn-cs"/>
      </a:defRPr>
    </a:lvl1pPr>
    <a:lvl2pPr marL="1896608" algn="l" defTabSz="3793225" rtl="0" eaLnBrk="1" latinLnBrk="0" hangingPunct="1">
      <a:defRPr sz="7475" kern="1200">
        <a:solidFill>
          <a:schemeClr val="tx1"/>
        </a:solidFill>
        <a:latin typeface="+mn-lt"/>
        <a:ea typeface="+mn-ea"/>
        <a:cs typeface="+mn-cs"/>
      </a:defRPr>
    </a:lvl2pPr>
    <a:lvl3pPr marL="3793225" algn="l" defTabSz="3793225" rtl="0" eaLnBrk="1" latinLnBrk="0" hangingPunct="1">
      <a:defRPr sz="7475" kern="1200">
        <a:solidFill>
          <a:schemeClr val="tx1"/>
        </a:solidFill>
        <a:latin typeface="+mn-lt"/>
        <a:ea typeface="+mn-ea"/>
        <a:cs typeface="+mn-cs"/>
      </a:defRPr>
    </a:lvl3pPr>
    <a:lvl4pPr marL="5689837" algn="l" defTabSz="3793225" rtl="0" eaLnBrk="1" latinLnBrk="0" hangingPunct="1">
      <a:defRPr sz="7475" kern="1200">
        <a:solidFill>
          <a:schemeClr val="tx1"/>
        </a:solidFill>
        <a:latin typeface="+mn-lt"/>
        <a:ea typeface="+mn-ea"/>
        <a:cs typeface="+mn-cs"/>
      </a:defRPr>
    </a:lvl4pPr>
    <a:lvl5pPr marL="7586447" algn="l" defTabSz="3793225" rtl="0" eaLnBrk="1" latinLnBrk="0" hangingPunct="1">
      <a:defRPr sz="7475" kern="1200">
        <a:solidFill>
          <a:schemeClr val="tx1"/>
        </a:solidFill>
        <a:latin typeface="+mn-lt"/>
        <a:ea typeface="+mn-ea"/>
        <a:cs typeface="+mn-cs"/>
      </a:defRPr>
    </a:lvl5pPr>
    <a:lvl6pPr marL="9483063" algn="l" defTabSz="3793225" rtl="0" eaLnBrk="1" latinLnBrk="0" hangingPunct="1">
      <a:defRPr sz="7475" kern="1200">
        <a:solidFill>
          <a:schemeClr val="tx1"/>
        </a:solidFill>
        <a:latin typeface="+mn-lt"/>
        <a:ea typeface="+mn-ea"/>
        <a:cs typeface="+mn-cs"/>
      </a:defRPr>
    </a:lvl6pPr>
    <a:lvl7pPr marL="11379675" algn="l" defTabSz="3793225" rtl="0" eaLnBrk="1" latinLnBrk="0" hangingPunct="1">
      <a:defRPr sz="7475" kern="1200">
        <a:solidFill>
          <a:schemeClr val="tx1"/>
        </a:solidFill>
        <a:latin typeface="+mn-lt"/>
        <a:ea typeface="+mn-ea"/>
        <a:cs typeface="+mn-cs"/>
      </a:defRPr>
    </a:lvl7pPr>
    <a:lvl8pPr marL="13276288" algn="l" defTabSz="3793225" rtl="0" eaLnBrk="1" latinLnBrk="0" hangingPunct="1">
      <a:defRPr sz="7475" kern="1200">
        <a:solidFill>
          <a:schemeClr val="tx1"/>
        </a:solidFill>
        <a:latin typeface="+mn-lt"/>
        <a:ea typeface="+mn-ea"/>
        <a:cs typeface="+mn-cs"/>
      </a:defRPr>
    </a:lvl8pPr>
    <a:lvl9pPr marL="15172902" algn="l" defTabSz="3793225" rtl="0" eaLnBrk="1" latinLnBrk="0" hangingPunct="1">
      <a:defRPr sz="747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00" userDrawn="1">
          <p15:clr>
            <a:srgbClr val="A4A3A4"/>
          </p15:clr>
        </p15:guide>
        <p15:guide id="2" pos="140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8177"/>
    <a:srgbClr val="FF0066"/>
    <a:srgbClr val="09306B"/>
    <a:srgbClr val="1C6EE9"/>
    <a:srgbClr val="1A4BA9"/>
    <a:srgbClr val="092073"/>
    <a:srgbClr val="C4172F"/>
    <a:srgbClr val="0101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3225" autoAdjust="0"/>
  </p:normalViewPr>
  <p:slideViewPr>
    <p:cSldViewPr>
      <p:cViewPr>
        <p:scale>
          <a:sx n="24" d="100"/>
          <a:sy n="24" d="100"/>
        </p:scale>
        <p:origin x="936" y="208"/>
      </p:cViewPr>
      <p:guideLst>
        <p:guide orient="horz" pos="16800"/>
        <p:guide pos="140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8A27B708-2555-834C-97B8-35CDF758D659}" type="datetimeFigureOut">
              <a:rPr lang="en-US" smtClean="0"/>
              <a:t>4/29/16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C2314C12-B17B-E54E-8510-11A7CCA69E63}" type="slidenum">
              <a:rPr lang="en-US" smtClean="0"/>
              <a:t>‹#›</a:t>
            </a:fld>
            <a:endParaRPr lang="en-US"/>
          </a:p>
        </p:txBody>
      </p:sp>
    </p:spTree>
    <p:extLst>
      <p:ext uri="{BB962C8B-B14F-4D97-AF65-F5344CB8AC3E}">
        <p14:creationId xmlns:p14="http://schemas.microsoft.com/office/powerpoint/2010/main" val="3423355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F6FE0C0-2E50-4D69-9B95-9D8C0F8BA842}" type="datetimeFigureOut">
              <a:rPr lang="en-US" smtClean="0"/>
              <a:t>4/29/16</a:t>
            </a:fld>
            <a:endParaRPr lang="en-US"/>
          </a:p>
        </p:txBody>
      </p:sp>
      <p:sp>
        <p:nvSpPr>
          <p:cNvPr id="4" name="Slide Image Placeholder 3"/>
          <p:cNvSpPr>
            <a:spLocks noGrp="1" noRot="1" noChangeAspect="1"/>
          </p:cNvSpPr>
          <p:nvPr>
            <p:ph type="sldImg" idx="2"/>
          </p:nvPr>
        </p:nvSpPr>
        <p:spPr>
          <a:xfrm>
            <a:off x="2771775" y="857250"/>
            <a:ext cx="360045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5"/>
            <a:ext cx="731520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5"/>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5"/>
            <a:ext cx="3962400" cy="344487"/>
          </a:xfrm>
          <a:prstGeom prst="rect">
            <a:avLst/>
          </a:prstGeom>
        </p:spPr>
        <p:txBody>
          <a:bodyPr vert="horz" lIns="91440" tIns="45720" rIns="91440" bIns="45720" rtlCol="0" anchor="b"/>
          <a:lstStyle>
            <a:lvl1pPr algn="r">
              <a:defRPr sz="1200"/>
            </a:lvl1pPr>
          </a:lstStyle>
          <a:p>
            <a:fld id="{0DC14C04-C0C6-44C2-B7B4-A649C544B2C3}" type="slidenum">
              <a:rPr lang="en-US" smtClean="0"/>
              <a:t>‹#›</a:t>
            </a:fld>
            <a:endParaRPr lang="en-US"/>
          </a:p>
        </p:txBody>
      </p:sp>
    </p:spTree>
    <p:extLst>
      <p:ext uri="{BB962C8B-B14F-4D97-AF65-F5344CB8AC3E}">
        <p14:creationId xmlns:p14="http://schemas.microsoft.com/office/powerpoint/2010/main" val="2865085433"/>
      </p:ext>
    </p:extLst>
  </p:cSld>
  <p:clrMap bg1="lt1" tx1="dk1" bg2="lt2" tx2="dk2" accent1="accent1" accent2="accent2" accent3="accent3" accent4="accent4" accent5="accent5" accent6="accent6" hlink="hlink" folHlink="folHlink"/>
  <p:notesStyle>
    <a:lvl1pPr marL="0" algn="l" defTabSz="1751870" rtl="0" eaLnBrk="1" latinLnBrk="0" hangingPunct="1">
      <a:defRPr sz="2300" kern="1200">
        <a:solidFill>
          <a:schemeClr val="tx1"/>
        </a:solidFill>
        <a:latin typeface="+mn-lt"/>
        <a:ea typeface="+mn-ea"/>
        <a:cs typeface="+mn-cs"/>
      </a:defRPr>
    </a:lvl1pPr>
    <a:lvl2pPr marL="875934" algn="l" defTabSz="1751870" rtl="0" eaLnBrk="1" latinLnBrk="0" hangingPunct="1">
      <a:defRPr sz="2300" kern="1200">
        <a:solidFill>
          <a:schemeClr val="tx1"/>
        </a:solidFill>
        <a:latin typeface="+mn-lt"/>
        <a:ea typeface="+mn-ea"/>
        <a:cs typeface="+mn-cs"/>
      </a:defRPr>
    </a:lvl2pPr>
    <a:lvl3pPr marL="1751870" algn="l" defTabSz="1751870" rtl="0" eaLnBrk="1" latinLnBrk="0" hangingPunct="1">
      <a:defRPr sz="2300" kern="1200">
        <a:solidFill>
          <a:schemeClr val="tx1"/>
        </a:solidFill>
        <a:latin typeface="+mn-lt"/>
        <a:ea typeface="+mn-ea"/>
        <a:cs typeface="+mn-cs"/>
      </a:defRPr>
    </a:lvl3pPr>
    <a:lvl4pPr marL="2627806" algn="l" defTabSz="1751870" rtl="0" eaLnBrk="1" latinLnBrk="0" hangingPunct="1">
      <a:defRPr sz="2300" kern="1200">
        <a:solidFill>
          <a:schemeClr val="tx1"/>
        </a:solidFill>
        <a:latin typeface="+mn-lt"/>
        <a:ea typeface="+mn-ea"/>
        <a:cs typeface="+mn-cs"/>
      </a:defRPr>
    </a:lvl4pPr>
    <a:lvl5pPr marL="3503738" algn="l" defTabSz="1751870" rtl="0" eaLnBrk="1" latinLnBrk="0" hangingPunct="1">
      <a:defRPr sz="2300" kern="1200">
        <a:solidFill>
          <a:schemeClr val="tx1"/>
        </a:solidFill>
        <a:latin typeface="+mn-lt"/>
        <a:ea typeface="+mn-ea"/>
        <a:cs typeface="+mn-cs"/>
      </a:defRPr>
    </a:lvl5pPr>
    <a:lvl6pPr marL="4379672" algn="l" defTabSz="1751870" rtl="0" eaLnBrk="1" latinLnBrk="0" hangingPunct="1">
      <a:defRPr sz="2300" kern="1200">
        <a:solidFill>
          <a:schemeClr val="tx1"/>
        </a:solidFill>
        <a:latin typeface="+mn-lt"/>
        <a:ea typeface="+mn-ea"/>
        <a:cs typeface="+mn-cs"/>
      </a:defRPr>
    </a:lvl6pPr>
    <a:lvl7pPr marL="5255609" algn="l" defTabSz="1751870" rtl="0" eaLnBrk="1" latinLnBrk="0" hangingPunct="1">
      <a:defRPr sz="2300" kern="1200">
        <a:solidFill>
          <a:schemeClr val="tx1"/>
        </a:solidFill>
        <a:latin typeface="+mn-lt"/>
        <a:ea typeface="+mn-ea"/>
        <a:cs typeface="+mn-cs"/>
      </a:defRPr>
    </a:lvl7pPr>
    <a:lvl8pPr marL="6131545" algn="l" defTabSz="1751870" rtl="0" eaLnBrk="1" latinLnBrk="0" hangingPunct="1">
      <a:defRPr sz="2300" kern="1200">
        <a:solidFill>
          <a:schemeClr val="tx1"/>
        </a:solidFill>
        <a:latin typeface="+mn-lt"/>
        <a:ea typeface="+mn-ea"/>
        <a:cs typeface="+mn-cs"/>
      </a:defRPr>
    </a:lvl8pPr>
    <a:lvl9pPr marL="7007477" algn="l" defTabSz="1751870" rtl="0" eaLnBrk="1" latinLnBrk="0" hangingPunct="1">
      <a:defRPr sz="2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71775" y="857250"/>
            <a:ext cx="360045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C14C04-C0C6-44C2-B7B4-A649C544B2C3}" type="slidenum">
              <a:rPr lang="en-US" smtClean="0"/>
              <a:t>1</a:t>
            </a:fld>
            <a:endParaRPr lang="en-US"/>
          </a:p>
        </p:txBody>
      </p:sp>
    </p:spTree>
    <p:extLst>
      <p:ext uri="{BB962C8B-B14F-4D97-AF65-F5344CB8AC3E}">
        <p14:creationId xmlns:p14="http://schemas.microsoft.com/office/powerpoint/2010/main" val="3317666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2&quot; x 60&quot; Poster">
    <p:spTree>
      <p:nvGrpSpPr>
        <p:cNvPr id="1" name=""/>
        <p:cNvGrpSpPr/>
        <p:nvPr/>
      </p:nvGrpSpPr>
      <p:grpSpPr>
        <a:xfrm>
          <a:off x="0" y="0"/>
          <a:ext cx="0" cy="0"/>
          <a:chOff x="0" y="0"/>
          <a:chExt cx="0" cy="0"/>
        </a:xfrm>
      </p:grpSpPr>
      <p:sp>
        <p:nvSpPr>
          <p:cNvPr id="20" name="Title 19"/>
          <p:cNvSpPr>
            <a:spLocks noGrp="1"/>
          </p:cNvSpPr>
          <p:nvPr>
            <p:ph type="title" hasCustomPrompt="1"/>
          </p:nvPr>
        </p:nvSpPr>
        <p:spPr>
          <a:xfrm>
            <a:off x="812807" y="609602"/>
            <a:ext cx="49580800" cy="3352800"/>
          </a:xfrm>
          <a:prstGeom prst="rect">
            <a:avLst/>
          </a:prstGeom>
          <a:solidFill>
            <a:srgbClr val="C4172F"/>
          </a:solidFill>
          <a:ln>
            <a:solidFill>
              <a:srgbClr val="C4172F"/>
            </a:solidFill>
          </a:ln>
        </p:spPr>
        <p:txBody>
          <a:bodyPr vert="horz" lIns="88844" tIns="44422" rIns="88844" bIns="44422" anchor="ctr" anchorCtr="1"/>
          <a:lstStyle>
            <a:lvl1pPr>
              <a:defRPr sz="6533" b="1">
                <a:solidFill>
                  <a:schemeClr val="bg1"/>
                </a:solidFill>
                <a:latin typeface="Arial"/>
                <a:cs typeface="Arial"/>
              </a:defRPr>
            </a:lvl1pPr>
          </a:lstStyle>
          <a:p>
            <a:r>
              <a:rPr lang="en-US" dirty="0" smtClean="0"/>
              <a:t>Poster Presentation Title</a:t>
            </a:r>
            <a:br>
              <a:rPr lang="en-US" dirty="0" smtClean="0"/>
            </a:br>
            <a:r>
              <a:rPr lang="en-US" sz="4480" b="1" dirty="0" smtClean="0">
                <a:solidFill>
                  <a:schemeClr val="bg1"/>
                </a:solidFill>
                <a:latin typeface="Arial" pitchFamily="34" charset="0"/>
                <a:cs typeface="Arial" pitchFamily="34" charset="0"/>
              </a:rPr>
              <a:t>List Author Name(s)</a:t>
            </a:r>
            <a:br>
              <a:rPr lang="en-US" sz="4480" b="1" dirty="0" smtClean="0">
                <a:solidFill>
                  <a:schemeClr val="bg1"/>
                </a:solidFill>
                <a:latin typeface="Arial" pitchFamily="34" charset="0"/>
                <a:cs typeface="Arial" pitchFamily="34" charset="0"/>
              </a:rPr>
            </a:br>
            <a:r>
              <a:rPr lang="en-US" sz="4480" b="1" dirty="0" smtClean="0">
                <a:solidFill>
                  <a:schemeClr val="bg1"/>
                </a:solidFill>
                <a:latin typeface="Arial" pitchFamily="34" charset="0"/>
                <a:cs typeface="Arial" pitchFamily="34" charset="0"/>
              </a:rPr>
              <a:t>List Affiliated Institutions</a:t>
            </a:r>
            <a:endParaRPr lang="en-US" dirty="0"/>
          </a:p>
        </p:txBody>
      </p:sp>
      <p:sp>
        <p:nvSpPr>
          <p:cNvPr id="22" name="Text Placeholder 21"/>
          <p:cNvSpPr>
            <a:spLocks noGrp="1"/>
          </p:cNvSpPr>
          <p:nvPr>
            <p:ph type="body" sz="quarter" idx="10" hasCustomPrompt="1"/>
          </p:nvPr>
        </p:nvSpPr>
        <p:spPr>
          <a:xfrm>
            <a:off x="829746"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Abstract or Introduction</a:t>
            </a:r>
            <a:endParaRPr lang="en-US" dirty="0"/>
          </a:p>
        </p:txBody>
      </p:sp>
      <p:sp>
        <p:nvSpPr>
          <p:cNvPr id="24" name="Text Placeholder 23"/>
          <p:cNvSpPr>
            <a:spLocks noGrp="1"/>
          </p:cNvSpPr>
          <p:nvPr>
            <p:ph type="body" sz="quarter" idx="11" hasCustomPrompt="1"/>
          </p:nvPr>
        </p:nvSpPr>
        <p:spPr>
          <a:xfrm>
            <a:off x="829746" y="5617032"/>
            <a:ext cx="11988799" cy="8686800"/>
          </a:xfrm>
          <a:prstGeom prst="rect">
            <a:avLst/>
          </a:prstGeom>
        </p:spPr>
        <p:txBody>
          <a:bodyPr vert="horz" lIns="88844" tIns="44422" rIns="88844" bIns="44422"/>
          <a:lstStyle>
            <a:lvl1pPr marL="0" indent="0">
              <a:buNone/>
              <a:defRPr sz="2800" baseline="0"/>
            </a:lvl1pPr>
            <a:lvl2pPr marL="420370" indent="0">
              <a:buNone/>
              <a:defRPr sz="2800" baseline="0"/>
            </a:lvl2pPr>
            <a:lvl3pPr marL="817706" indent="0">
              <a:buNone/>
              <a:defRPr sz="2800" baseline="0"/>
            </a:lvl3pPr>
            <a:lvl4pPr>
              <a:defRPr sz="2800"/>
            </a:lvl4pPr>
            <a:lvl5pPr>
              <a:defRPr sz="2800"/>
            </a:lvl5pPr>
          </a:lstStyle>
          <a:p>
            <a:pPr lvl="0"/>
            <a:r>
              <a:rPr lang="en-US" dirty="0" smtClean="0"/>
              <a:t>Any element of this template (colors, fonts, layouts, etc.) can be edited to suit your needs. To change the color of a title bar: right click the text box, select format shape, edit the “Fill” and “Line” your desired specifications.</a:t>
            </a:r>
          </a:p>
        </p:txBody>
      </p:sp>
      <p:sp>
        <p:nvSpPr>
          <p:cNvPr id="25" name="Text Placeholder 21"/>
          <p:cNvSpPr>
            <a:spLocks noGrp="1"/>
          </p:cNvSpPr>
          <p:nvPr>
            <p:ph type="body" sz="quarter" idx="12" hasCustomPrompt="1"/>
          </p:nvPr>
        </p:nvSpPr>
        <p:spPr>
          <a:xfrm>
            <a:off x="812813" y="1463040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Objectives</a:t>
            </a:r>
            <a:endParaRPr lang="en-US" dirty="0"/>
          </a:p>
        </p:txBody>
      </p:sp>
      <p:sp>
        <p:nvSpPr>
          <p:cNvPr id="26" name="Text Placeholder 23"/>
          <p:cNvSpPr>
            <a:spLocks noGrp="1"/>
          </p:cNvSpPr>
          <p:nvPr>
            <p:ph type="body" sz="quarter" idx="13" hasCustomPrompt="1"/>
          </p:nvPr>
        </p:nvSpPr>
        <p:spPr>
          <a:xfrm>
            <a:off x="812813" y="16002004"/>
            <a:ext cx="11988799" cy="7315200"/>
          </a:xfrm>
          <a:prstGeom prst="rect">
            <a:avLst/>
          </a:prstGeom>
        </p:spPr>
        <p:txBody>
          <a:bodyPr vert="horz" lIns="88844" tIns="44422" rIns="88844" bIns="44422"/>
          <a:lstStyle>
            <a:lvl1pPr marL="0" marR="0" indent="0" algn="l" defTabSz="3695844" rtl="0" eaLnBrk="1" fontAlgn="auto" latinLnBrk="0" hangingPunct="1">
              <a:lnSpc>
                <a:spcPct val="100000"/>
              </a:lnSpc>
              <a:spcBef>
                <a:spcPct val="20000"/>
              </a:spcBef>
              <a:spcAft>
                <a:spcPts val="0"/>
              </a:spcAft>
              <a:buClrTx/>
              <a:buSzTx/>
              <a:buFont typeface="Arial" pitchFamily="34" charset="0"/>
              <a:buNone/>
              <a:tabLst/>
              <a:defRPr sz="2800"/>
            </a:lvl1pPr>
            <a:lvl2pPr>
              <a:defRPr sz="2800"/>
            </a:lvl2pPr>
            <a:lvl3pPr>
              <a:defRPr sz="2800"/>
            </a:lvl3pPr>
            <a:lvl4pPr>
              <a:defRPr sz="2800"/>
            </a:lvl4pPr>
            <a:lvl5pPr>
              <a:defRPr sz="2800"/>
            </a:lvl5pPr>
          </a:lstStyle>
          <a:p>
            <a:pPr marL="0" marR="0" lvl="0" indent="0" algn="l" defTabSz="3695844" rtl="0" eaLnBrk="1" fontAlgn="auto" latinLnBrk="0" hangingPunct="1">
              <a:lnSpc>
                <a:spcPct val="100000"/>
              </a:lnSpc>
              <a:spcBef>
                <a:spcPct val="20000"/>
              </a:spcBef>
              <a:spcAft>
                <a:spcPts val="0"/>
              </a:spcAft>
              <a:buClrTx/>
              <a:buSzTx/>
              <a:buFont typeface="Arial" pitchFamily="34" charset="0"/>
              <a:buNone/>
              <a:tabLst/>
              <a:defRPr/>
            </a:pPr>
            <a:r>
              <a:rPr lang="en-US" dirty="0" smtClean="0"/>
              <a:t>To change the color of a title bar: right click the text box, select format shape, edit the “Fill” and “Line” your desired specifications.</a:t>
            </a:r>
          </a:p>
        </p:txBody>
      </p:sp>
      <p:sp>
        <p:nvSpPr>
          <p:cNvPr id="27" name="Text Placeholder 21"/>
          <p:cNvSpPr>
            <a:spLocks noGrp="1"/>
          </p:cNvSpPr>
          <p:nvPr>
            <p:ph type="body" sz="quarter" idx="14" hasCustomPrompt="1"/>
          </p:nvPr>
        </p:nvSpPr>
        <p:spPr>
          <a:xfrm>
            <a:off x="812813" y="23622000"/>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Methods</a:t>
            </a:r>
            <a:endParaRPr lang="en-US" dirty="0"/>
          </a:p>
        </p:txBody>
      </p:sp>
      <p:sp>
        <p:nvSpPr>
          <p:cNvPr id="28" name="Text Placeholder 23"/>
          <p:cNvSpPr>
            <a:spLocks noGrp="1"/>
          </p:cNvSpPr>
          <p:nvPr>
            <p:ph type="body" sz="quarter" idx="15" hasCustomPrompt="1"/>
          </p:nvPr>
        </p:nvSpPr>
        <p:spPr>
          <a:xfrm>
            <a:off x="812813" y="24993607"/>
            <a:ext cx="11988799" cy="7271658"/>
          </a:xfrm>
          <a:prstGeom prst="rect">
            <a:avLst/>
          </a:prstGeom>
        </p:spPr>
        <p:txBody>
          <a:bodyPr vert="horz" lIns="88844" tIns="44422" rIns="88844" bIns="44422"/>
          <a:lstStyle>
            <a:lvl1pPr marL="0" marR="0" indent="0" algn="l" defTabSz="3695844" rtl="0" eaLnBrk="1" fontAlgn="auto" latinLnBrk="0" hangingPunct="1">
              <a:lnSpc>
                <a:spcPct val="100000"/>
              </a:lnSpc>
              <a:spcBef>
                <a:spcPct val="20000"/>
              </a:spcBef>
              <a:spcAft>
                <a:spcPts val="0"/>
              </a:spcAft>
              <a:buClrTx/>
              <a:buSzTx/>
              <a:buFont typeface="Arial" pitchFamily="34" charset="0"/>
              <a:buNone/>
              <a:tabLst/>
              <a:defRPr sz="2800"/>
            </a:lvl1pPr>
            <a:lvl2pPr>
              <a:defRPr sz="2800"/>
            </a:lvl2pPr>
            <a:lvl3pPr>
              <a:defRPr sz="2800"/>
            </a:lvl3pPr>
            <a:lvl4pPr>
              <a:defRPr sz="2800"/>
            </a:lvl4pPr>
            <a:lvl5pPr>
              <a:defRPr sz="2800"/>
            </a:lvl5pPr>
          </a:lstStyle>
          <a:p>
            <a:pPr marL="0" marR="0" lvl="0" indent="0" algn="l" defTabSz="3695844" rtl="0" eaLnBrk="1" fontAlgn="auto" latinLnBrk="0" hangingPunct="1">
              <a:lnSpc>
                <a:spcPct val="100000"/>
              </a:lnSpc>
              <a:spcBef>
                <a:spcPct val="20000"/>
              </a:spcBef>
              <a:spcAft>
                <a:spcPts val="0"/>
              </a:spcAft>
              <a:buClrTx/>
              <a:buSzTx/>
              <a:buFont typeface="Arial" pitchFamily="34" charset="0"/>
              <a:buNone/>
              <a:tabLst/>
              <a:defRPr/>
            </a:pPr>
            <a:r>
              <a:rPr lang="en-US" dirty="0" smtClean="0"/>
              <a:t>Copy and paste title bars and text boxes to create additional sections.</a:t>
            </a:r>
          </a:p>
        </p:txBody>
      </p:sp>
      <p:sp>
        <p:nvSpPr>
          <p:cNvPr id="29" name="Text Placeholder 21"/>
          <p:cNvSpPr>
            <a:spLocks noGrp="1"/>
          </p:cNvSpPr>
          <p:nvPr>
            <p:ph type="body" sz="quarter" idx="16" hasCustomPrompt="1"/>
          </p:nvPr>
        </p:nvSpPr>
        <p:spPr>
          <a:xfrm>
            <a:off x="13394279"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Results</a:t>
            </a:r>
            <a:endParaRPr lang="en-US" dirty="0"/>
          </a:p>
        </p:txBody>
      </p:sp>
      <p:sp>
        <p:nvSpPr>
          <p:cNvPr id="30" name="Text Placeholder 23"/>
          <p:cNvSpPr>
            <a:spLocks noGrp="1"/>
          </p:cNvSpPr>
          <p:nvPr>
            <p:ph type="body" sz="quarter" idx="17"/>
          </p:nvPr>
        </p:nvSpPr>
        <p:spPr>
          <a:xfrm>
            <a:off x="38404812" y="24819430"/>
            <a:ext cx="11988799" cy="7445828"/>
          </a:xfrm>
          <a:prstGeom prst="rect">
            <a:avLst/>
          </a:prstGeom>
        </p:spPr>
        <p:txBody>
          <a:bodyPr vert="horz" lIns="88844" tIns="44422" rIns="88844" bIns="44422"/>
          <a:lstStyle>
            <a:lvl1pPr>
              <a:defRPr sz="2800"/>
            </a:lvl1pPr>
            <a:lvl2pPr>
              <a:defRPr sz="2800"/>
            </a:lvl2pPr>
            <a:lvl3pPr>
              <a:defRPr sz="2800"/>
            </a:lvl3pPr>
            <a:lvl4pPr>
              <a:defRPr sz="2800"/>
            </a:lvl4pPr>
            <a:lvl5pPr>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1" name="Text Placeholder 21"/>
          <p:cNvSpPr>
            <a:spLocks noGrp="1"/>
          </p:cNvSpPr>
          <p:nvPr>
            <p:ph type="body" sz="quarter" idx="18" hasCustomPrompt="1"/>
          </p:nvPr>
        </p:nvSpPr>
        <p:spPr>
          <a:xfrm>
            <a:off x="38404812"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Conclusion</a:t>
            </a:r>
            <a:endParaRPr lang="en-US" dirty="0"/>
          </a:p>
        </p:txBody>
      </p:sp>
      <p:sp>
        <p:nvSpPr>
          <p:cNvPr id="32" name="Text Placeholder 23"/>
          <p:cNvSpPr>
            <a:spLocks noGrp="1"/>
          </p:cNvSpPr>
          <p:nvPr>
            <p:ph type="body" sz="quarter" idx="19"/>
          </p:nvPr>
        </p:nvSpPr>
        <p:spPr>
          <a:xfrm>
            <a:off x="38404812" y="5617030"/>
            <a:ext cx="11988799" cy="17678400"/>
          </a:xfrm>
          <a:prstGeom prst="rect">
            <a:avLst/>
          </a:prstGeom>
        </p:spPr>
        <p:txBody>
          <a:bodyPr vert="horz" lIns="88844" tIns="44422" rIns="88844" bIns="44422"/>
          <a:lstStyle>
            <a:lvl1pPr>
              <a:defRPr sz="2800"/>
            </a:lvl1pPr>
            <a:lvl2pPr>
              <a:defRPr sz="2800"/>
            </a:lvl2pPr>
            <a:lvl3pPr>
              <a:defRPr sz="2800"/>
            </a:lvl3pPr>
            <a:lvl4pPr>
              <a:defRPr sz="2800"/>
            </a:lvl4pPr>
            <a:lvl5pPr>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3" name="Text Placeholder 21"/>
          <p:cNvSpPr>
            <a:spLocks noGrp="1"/>
          </p:cNvSpPr>
          <p:nvPr>
            <p:ph type="body" sz="quarter" idx="20" hasCustomPrompt="1"/>
          </p:nvPr>
        </p:nvSpPr>
        <p:spPr>
          <a:xfrm>
            <a:off x="38404812" y="23513144"/>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References</a:t>
            </a:r>
            <a:endParaRPr lang="en-US" dirty="0"/>
          </a:p>
        </p:txBody>
      </p:sp>
      <p:sp>
        <p:nvSpPr>
          <p:cNvPr id="34" name="Text Placeholder 23"/>
          <p:cNvSpPr>
            <a:spLocks noGrp="1"/>
          </p:cNvSpPr>
          <p:nvPr>
            <p:ph type="body" sz="quarter" idx="21" hasCustomPrompt="1"/>
          </p:nvPr>
        </p:nvSpPr>
        <p:spPr>
          <a:xfrm>
            <a:off x="13394279" y="5617032"/>
            <a:ext cx="11988799" cy="26670000"/>
          </a:xfrm>
          <a:prstGeom prst="rect">
            <a:avLst/>
          </a:prstGeom>
        </p:spPr>
        <p:txBody>
          <a:bodyPr vert="horz" lIns="88844" tIns="44422" rIns="88844" bIns="44422"/>
          <a:lstStyle>
            <a:lvl1pPr marL="0" indent="0">
              <a:buNone/>
              <a:defRPr sz="2800" baseline="0"/>
            </a:lvl1pPr>
            <a:lvl2pPr marL="420370" indent="0">
              <a:buNone/>
              <a:defRPr sz="2800"/>
            </a:lvl2pPr>
            <a:lvl3pPr>
              <a:defRPr sz="2800"/>
            </a:lvl3pPr>
            <a:lvl4pPr>
              <a:defRPr sz="2800"/>
            </a:lvl4pPr>
            <a:lvl5pPr>
              <a:defRPr sz="2800"/>
            </a:lvl5pPr>
          </a:lstStyle>
          <a:p>
            <a:pPr lvl="0"/>
            <a:r>
              <a:rPr lang="en-US" dirty="0" smtClean="0"/>
              <a:t>Remember to save all charts, graphs, and tables as 300DPI images prior to inserting them into your posters. Doing so will ensure the best results when printing your posters.</a:t>
            </a:r>
          </a:p>
        </p:txBody>
      </p:sp>
      <p:sp>
        <p:nvSpPr>
          <p:cNvPr id="36" name="Picture Placeholder 35"/>
          <p:cNvSpPr>
            <a:spLocks noGrp="1"/>
          </p:cNvSpPr>
          <p:nvPr>
            <p:ph type="pic" sz="quarter" idx="22" hasCustomPrompt="1"/>
          </p:nvPr>
        </p:nvSpPr>
        <p:spPr>
          <a:xfrm>
            <a:off x="1422414" y="914402"/>
            <a:ext cx="3657601" cy="2743200"/>
          </a:xfrm>
          <a:prstGeom prst="rect">
            <a:avLst/>
          </a:prstGeom>
          <a:solidFill>
            <a:schemeClr val="bg1"/>
          </a:solidFill>
        </p:spPr>
        <p:txBody>
          <a:bodyPr vert="horz" lIns="88844" tIns="44422" rIns="88844" bIns="44422"/>
          <a:lstStyle>
            <a:lvl1pPr marL="0" indent="0">
              <a:buNone/>
              <a:defRPr sz="2240"/>
            </a:lvl1pPr>
          </a:lstStyle>
          <a:p>
            <a:r>
              <a:rPr lang="en-US" dirty="0" smtClean="0"/>
              <a:t>LOGO</a:t>
            </a:r>
            <a:endParaRPr lang="en-US" dirty="0"/>
          </a:p>
        </p:txBody>
      </p:sp>
      <p:sp>
        <p:nvSpPr>
          <p:cNvPr id="37" name="Picture Placeholder 35"/>
          <p:cNvSpPr>
            <a:spLocks noGrp="1"/>
          </p:cNvSpPr>
          <p:nvPr>
            <p:ph type="pic" sz="quarter" idx="23" hasCustomPrompt="1"/>
          </p:nvPr>
        </p:nvSpPr>
        <p:spPr>
          <a:xfrm>
            <a:off x="46329615" y="914402"/>
            <a:ext cx="3657601" cy="2743200"/>
          </a:xfrm>
          <a:prstGeom prst="rect">
            <a:avLst/>
          </a:prstGeom>
          <a:solidFill>
            <a:schemeClr val="bg1"/>
          </a:solidFill>
        </p:spPr>
        <p:txBody>
          <a:bodyPr vert="horz" lIns="88844" tIns="44422" rIns="88844" bIns="44422"/>
          <a:lstStyle>
            <a:lvl1pPr marL="0" indent="0">
              <a:buNone/>
              <a:defRPr sz="2240"/>
            </a:lvl1pPr>
          </a:lstStyle>
          <a:p>
            <a:r>
              <a:rPr lang="en-US" dirty="0" smtClean="0"/>
              <a:t>LOGO</a:t>
            </a:r>
            <a:endParaRPr lang="en-US" dirty="0"/>
          </a:p>
        </p:txBody>
      </p:sp>
      <p:sp>
        <p:nvSpPr>
          <p:cNvPr id="39" name="Chart Placeholder 38"/>
          <p:cNvSpPr>
            <a:spLocks noGrp="1"/>
          </p:cNvSpPr>
          <p:nvPr>
            <p:ph type="chart" sz="quarter" idx="24"/>
          </p:nvPr>
        </p:nvSpPr>
        <p:spPr>
          <a:xfrm>
            <a:off x="14342534" y="16067316"/>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0" name="Chart Placeholder 38"/>
          <p:cNvSpPr>
            <a:spLocks noGrp="1"/>
          </p:cNvSpPr>
          <p:nvPr>
            <p:ph type="chart" sz="quarter" idx="25"/>
          </p:nvPr>
        </p:nvSpPr>
        <p:spPr>
          <a:xfrm>
            <a:off x="14342534" y="24558174"/>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2" name="Text Placeholder 21"/>
          <p:cNvSpPr>
            <a:spLocks noGrp="1"/>
          </p:cNvSpPr>
          <p:nvPr>
            <p:ph type="body" sz="quarter" idx="26" hasCustomPrompt="1"/>
          </p:nvPr>
        </p:nvSpPr>
        <p:spPr>
          <a:xfrm>
            <a:off x="25840275" y="4310742"/>
            <a:ext cx="11988799" cy="1066800"/>
          </a:xfrm>
          <a:prstGeom prst="rect">
            <a:avLst/>
          </a:prstGeom>
          <a:solidFill>
            <a:srgbClr val="C4172F"/>
          </a:solidFill>
          <a:ln>
            <a:solidFill>
              <a:srgbClr val="C4172F"/>
            </a:solidFill>
          </a:ln>
        </p:spPr>
        <p:txBody>
          <a:bodyPr vert="horz" lIns="88844" tIns="44422" rIns="88844" bIns="44422"/>
          <a:lstStyle>
            <a:lvl1pPr marL="0" indent="0">
              <a:buNone/>
              <a:defRPr sz="4480" b="1" baseline="0">
                <a:solidFill>
                  <a:schemeClr val="bg1"/>
                </a:solidFill>
                <a:latin typeface="Arial"/>
                <a:cs typeface="Arial"/>
              </a:defRPr>
            </a:lvl1pPr>
          </a:lstStyle>
          <a:p>
            <a:pPr lvl="0"/>
            <a:r>
              <a:rPr lang="en-US" sz="4480" dirty="0" smtClean="0"/>
              <a:t>Results</a:t>
            </a:r>
            <a:endParaRPr lang="en-US" dirty="0"/>
          </a:p>
        </p:txBody>
      </p:sp>
      <p:sp>
        <p:nvSpPr>
          <p:cNvPr id="43" name="Text Placeholder 23"/>
          <p:cNvSpPr>
            <a:spLocks noGrp="1"/>
          </p:cNvSpPr>
          <p:nvPr>
            <p:ph type="body" sz="quarter" idx="27"/>
          </p:nvPr>
        </p:nvSpPr>
        <p:spPr>
          <a:xfrm>
            <a:off x="25840275" y="5617032"/>
            <a:ext cx="11988799" cy="26670000"/>
          </a:xfrm>
          <a:prstGeom prst="rect">
            <a:avLst/>
          </a:prstGeom>
        </p:spPr>
        <p:txBody>
          <a:bodyPr vert="horz" lIns="88844" tIns="44422" rIns="88844" bIns="44422"/>
          <a:lstStyle>
            <a:lvl1pPr marL="0" indent="0">
              <a:buNone/>
              <a:defRPr sz="2800" baseline="0"/>
            </a:lvl1pPr>
            <a:lvl2pPr marL="420370" indent="0">
              <a:buNone/>
              <a:defRPr sz="2800"/>
            </a:lvl2pPr>
            <a:lvl3pPr>
              <a:defRPr sz="2800"/>
            </a:lvl3pPr>
            <a:lvl4pPr>
              <a:defRPr sz="2800"/>
            </a:lvl4pPr>
            <a:lvl5pPr>
              <a:defRPr sz="2800"/>
            </a:lvl5pPr>
          </a:lstStyle>
          <a:p>
            <a:pPr lvl="0"/>
            <a:endParaRPr lang="en-US" dirty="0" smtClean="0"/>
          </a:p>
        </p:txBody>
      </p:sp>
      <p:sp>
        <p:nvSpPr>
          <p:cNvPr id="44" name="Chart Placeholder 38"/>
          <p:cNvSpPr>
            <a:spLocks noGrp="1"/>
          </p:cNvSpPr>
          <p:nvPr>
            <p:ph type="chart" sz="quarter" idx="28"/>
          </p:nvPr>
        </p:nvSpPr>
        <p:spPr>
          <a:xfrm>
            <a:off x="26907067" y="24558174"/>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5" name="Chart Placeholder 38"/>
          <p:cNvSpPr>
            <a:spLocks noGrp="1"/>
          </p:cNvSpPr>
          <p:nvPr>
            <p:ph type="chart" sz="quarter" idx="29"/>
          </p:nvPr>
        </p:nvSpPr>
        <p:spPr>
          <a:xfrm>
            <a:off x="26907067" y="16067316"/>
            <a:ext cx="10144366" cy="6705600"/>
          </a:xfrm>
          <a:prstGeom prst="rect">
            <a:avLst/>
          </a:prstGeom>
        </p:spPr>
        <p:txBody>
          <a:bodyPr vert="horz" lIns="88844" tIns="44422" rIns="88844" bIns="44422"/>
          <a:lstStyle>
            <a:lvl1pPr marL="0" indent="0">
              <a:buNone/>
              <a:defRPr sz="2800"/>
            </a:lvl1pPr>
          </a:lstStyle>
          <a:p>
            <a:endParaRPr lang="en-US" dirty="0"/>
          </a:p>
        </p:txBody>
      </p:sp>
      <p:sp>
        <p:nvSpPr>
          <p:cNvPr id="46" name="Chart Placeholder 38"/>
          <p:cNvSpPr>
            <a:spLocks noGrp="1"/>
          </p:cNvSpPr>
          <p:nvPr>
            <p:ph type="chart" sz="quarter" idx="30"/>
          </p:nvPr>
        </p:nvSpPr>
        <p:spPr>
          <a:xfrm>
            <a:off x="26907067" y="7837716"/>
            <a:ext cx="10144366" cy="6705600"/>
          </a:xfrm>
          <a:prstGeom prst="rect">
            <a:avLst/>
          </a:prstGeom>
        </p:spPr>
        <p:txBody>
          <a:bodyPr vert="horz" lIns="88844" tIns="44422" rIns="88844" bIns="44422"/>
          <a:lstStyle>
            <a:lvl1pPr marL="0" indent="0">
              <a:buNone/>
              <a:defRPr sz="2800"/>
            </a:lvl1pPr>
          </a:lstStyle>
          <a:p>
            <a:endParaRPr lang="en-US" dirty="0"/>
          </a:p>
        </p:txBody>
      </p:sp>
      <p:pic>
        <p:nvPicPr>
          <p:cNvPr id="3" name="Picture 2" descr="Logo.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4883" y="32385421"/>
            <a:ext cx="2560322" cy="438914"/>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3695844" rtl="0" eaLnBrk="1" latinLnBrk="0" hangingPunct="1">
        <a:spcBef>
          <a:spcPct val="0"/>
        </a:spcBef>
        <a:buNone/>
        <a:defRPr sz="17734" kern="1200">
          <a:solidFill>
            <a:schemeClr val="tx1"/>
          </a:solidFill>
          <a:latin typeface="+mj-lt"/>
          <a:ea typeface="+mj-ea"/>
          <a:cs typeface="+mj-cs"/>
        </a:defRPr>
      </a:lvl1pPr>
    </p:titleStyle>
    <p:bodyStyle>
      <a:lvl1pPr marL="1385944" indent="-1385944" algn="l" defTabSz="3695844" rtl="0" eaLnBrk="1" latinLnBrk="0" hangingPunct="1">
        <a:spcBef>
          <a:spcPct val="20000"/>
        </a:spcBef>
        <a:buFont typeface="Arial" pitchFamily="34" charset="0"/>
        <a:buChar char="•"/>
        <a:defRPr sz="12880" kern="1200">
          <a:solidFill>
            <a:schemeClr val="tx1"/>
          </a:solidFill>
          <a:latin typeface="+mn-lt"/>
          <a:ea typeface="+mn-ea"/>
          <a:cs typeface="+mn-cs"/>
        </a:defRPr>
      </a:lvl1pPr>
      <a:lvl2pPr marL="3002874" indent="-1154953" algn="l" defTabSz="3695844" rtl="0" eaLnBrk="1" latinLnBrk="0" hangingPunct="1">
        <a:spcBef>
          <a:spcPct val="20000"/>
        </a:spcBef>
        <a:buFont typeface="Arial" pitchFamily="34" charset="0"/>
        <a:buChar char="–"/>
        <a:defRPr sz="11387" kern="1200">
          <a:solidFill>
            <a:schemeClr val="tx1"/>
          </a:solidFill>
          <a:latin typeface="+mn-lt"/>
          <a:ea typeface="+mn-ea"/>
          <a:cs typeface="+mn-cs"/>
        </a:defRPr>
      </a:lvl2pPr>
      <a:lvl3pPr marL="4619808" indent="-923962" algn="l" defTabSz="3695844" rtl="0" eaLnBrk="1" latinLnBrk="0" hangingPunct="1">
        <a:spcBef>
          <a:spcPct val="20000"/>
        </a:spcBef>
        <a:buFont typeface="Arial" pitchFamily="34" charset="0"/>
        <a:buChar char="•"/>
        <a:defRPr sz="9520" kern="1200">
          <a:solidFill>
            <a:schemeClr val="tx1"/>
          </a:solidFill>
          <a:latin typeface="+mn-lt"/>
          <a:ea typeface="+mn-ea"/>
          <a:cs typeface="+mn-cs"/>
        </a:defRPr>
      </a:lvl3pPr>
      <a:lvl4pPr marL="6467729"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4pPr>
      <a:lvl5pPr marL="8315652"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5pPr>
      <a:lvl6pPr marL="10163573"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6pPr>
      <a:lvl7pPr marL="12011494"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7pPr>
      <a:lvl8pPr marL="13859421"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8pPr>
      <a:lvl9pPr marL="15707342" indent="-923962" algn="l" defTabSz="3695844" rtl="0" eaLnBrk="1" latinLnBrk="0" hangingPunct="1">
        <a:spcBef>
          <a:spcPct val="20000"/>
        </a:spcBef>
        <a:buFont typeface="Arial" pitchFamily="34" charset="0"/>
        <a:buChar char="•"/>
        <a:defRPr sz="8213" kern="1200">
          <a:solidFill>
            <a:schemeClr val="tx1"/>
          </a:solidFill>
          <a:latin typeface="+mn-lt"/>
          <a:ea typeface="+mn-ea"/>
          <a:cs typeface="+mn-cs"/>
        </a:defRPr>
      </a:lvl9pPr>
    </p:bodyStyle>
    <p:otherStyle>
      <a:defPPr>
        <a:defRPr lang="en-US"/>
      </a:defPPr>
      <a:lvl1pPr marL="0" algn="l" defTabSz="3695844" rtl="0" eaLnBrk="1" latinLnBrk="0" hangingPunct="1">
        <a:defRPr sz="7280" kern="1200">
          <a:solidFill>
            <a:schemeClr val="tx1"/>
          </a:solidFill>
          <a:latin typeface="+mn-lt"/>
          <a:ea typeface="+mn-ea"/>
          <a:cs typeface="+mn-cs"/>
        </a:defRPr>
      </a:lvl1pPr>
      <a:lvl2pPr marL="1847921" algn="l" defTabSz="3695844" rtl="0" eaLnBrk="1" latinLnBrk="0" hangingPunct="1">
        <a:defRPr sz="7280" kern="1200">
          <a:solidFill>
            <a:schemeClr val="tx1"/>
          </a:solidFill>
          <a:latin typeface="+mn-lt"/>
          <a:ea typeface="+mn-ea"/>
          <a:cs typeface="+mn-cs"/>
        </a:defRPr>
      </a:lvl2pPr>
      <a:lvl3pPr marL="3695844" algn="l" defTabSz="3695844" rtl="0" eaLnBrk="1" latinLnBrk="0" hangingPunct="1">
        <a:defRPr sz="7280" kern="1200">
          <a:solidFill>
            <a:schemeClr val="tx1"/>
          </a:solidFill>
          <a:latin typeface="+mn-lt"/>
          <a:ea typeface="+mn-ea"/>
          <a:cs typeface="+mn-cs"/>
        </a:defRPr>
      </a:lvl3pPr>
      <a:lvl4pPr marL="5543769" algn="l" defTabSz="3695844" rtl="0" eaLnBrk="1" latinLnBrk="0" hangingPunct="1">
        <a:defRPr sz="7280" kern="1200">
          <a:solidFill>
            <a:schemeClr val="tx1"/>
          </a:solidFill>
          <a:latin typeface="+mn-lt"/>
          <a:ea typeface="+mn-ea"/>
          <a:cs typeface="+mn-cs"/>
        </a:defRPr>
      </a:lvl4pPr>
      <a:lvl5pPr marL="7391690" algn="l" defTabSz="3695844" rtl="0" eaLnBrk="1" latinLnBrk="0" hangingPunct="1">
        <a:defRPr sz="7280" kern="1200">
          <a:solidFill>
            <a:schemeClr val="tx1"/>
          </a:solidFill>
          <a:latin typeface="+mn-lt"/>
          <a:ea typeface="+mn-ea"/>
          <a:cs typeface="+mn-cs"/>
        </a:defRPr>
      </a:lvl5pPr>
      <a:lvl6pPr marL="9239614" algn="l" defTabSz="3695844" rtl="0" eaLnBrk="1" latinLnBrk="0" hangingPunct="1">
        <a:defRPr sz="7280" kern="1200">
          <a:solidFill>
            <a:schemeClr val="tx1"/>
          </a:solidFill>
          <a:latin typeface="+mn-lt"/>
          <a:ea typeface="+mn-ea"/>
          <a:cs typeface="+mn-cs"/>
        </a:defRPr>
      </a:lvl6pPr>
      <a:lvl7pPr marL="11087533" algn="l" defTabSz="3695844" rtl="0" eaLnBrk="1" latinLnBrk="0" hangingPunct="1">
        <a:defRPr sz="7280" kern="1200">
          <a:solidFill>
            <a:schemeClr val="tx1"/>
          </a:solidFill>
          <a:latin typeface="+mn-lt"/>
          <a:ea typeface="+mn-ea"/>
          <a:cs typeface="+mn-cs"/>
        </a:defRPr>
      </a:lvl7pPr>
      <a:lvl8pPr marL="12935458" algn="l" defTabSz="3695844" rtl="0" eaLnBrk="1" latinLnBrk="0" hangingPunct="1">
        <a:defRPr sz="7280" kern="1200">
          <a:solidFill>
            <a:schemeClr val="tx1"/>
          </a:solidFill>
          <a:latin typeface="+mn-lt"/>
          <a:ea typeface="+mn-ea"/>
          <a:cs typeface="+mn-cs"/>
        </a:defRPr>
      </a:lvl8pPr>
      <a:lvl9pPr marL="14783381" algn="l" defTabSz="3695844" rtl="0" eaLnBrk="1" latinLnBrk="0" hangingPunct="1">
        <a:defRPr sz="72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0.png"/><Relationship Id="rId12" Type="http://schemas.openxmlformats.org/officeDocument/2006/relationships/image" Target="../media/image11.png"/><Relationship Id="rId13"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png"/><Relationship Id="rId6" Type="http://schemas.openxmlformats.org/officeDocument/2006/relationships/image" Target="../media/image5.emf"/><Relationship Id="rId7" Type="http://schemas.openxmlformats.org/officeDocument/2006/relationships/image" Target="../media/image6.emf"/><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26900211" y="25445693"/>
            <a:ext cx="10979549" cy="65627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6836371" y="17057076"/>
            <a:ext cx="11043389" cy="69688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61073" y="421187"/>
            <a:ext cx="49961125" cy="4826964"/>
          </a:xfrm>
          <a:blipFill>
            <a:blip r:embed="rId3"/>
            <a:stretch>
              <a:fillRect/>
            </a:stretch>
          </a:blipFill>
          <a:ln>
            <a:noFill/>
          </a:ln>
        </p:spPr>
        <p:txBody>
          <a:bodyPr/>
          <a:lstStyle/>
          <a:p>
            <a:r>
              <a:rPr lang="en-US" sz="8000" b="0" dirty="0" smtClean="0"/>
              <a:t>                   Are </a:t>
            </a:r>
            <a:r>
              <a:rPr lang="en-US" sz="8000" b="0" dirty="0"/>
              <a:t>religious faith and church attendance protective factors against casual sex?</a:t>
            </a:r>
            <a:r>
              <a:rPr lang="en-US" sz="8000" dirty="0">
                <a:solidFill>
                  <a:schemeClr val="tx1"/>
                </a:solidFill>
              </a:rPr>
              <a:t/>
            </a:r>
            <a:br>
              <a:rPr lang="en-US" sz="8000" dirty="0">
                <a:solidFill>
                  <a:schemeClr val="tx1"/>
                </a:solidFill>
              </a:rPr>
            </a:br>
            <a:r>
              <a:rPr lang="en-US" sz="5500" dirty="0"/>
              <a:t>Chong Ho Yu </a:t>
            </a:r>
            <a:r>
              <a:rPr lang="en-US" sz="5500" dirty="0" smtClean="0"/>
              <a:t>and </a:t>
            </a:r>
            <a:r>
              <a:rPr lang="en-US" sz="5500" dirty="0"/>
              <a:t>Hyun </a:t>
            </a:r>
            <a:r>
              <a:rPr lang="en-US" sz="5500" dirty="0" err="1"/>
              <a:t>Seo</a:t>
            </a:r>
            <a:r>
              <a:rPr lang="en-US" sz="5500" dirty="0"/>
              <a:t> Lee</a:t>
            </a:r>
            <a:br>
              <a:rPr lang="en-US" sz="5500" dirty="0"/>
            </a:br>
            <a:r>
              <a:rPr lang="en-US" sz="5500" dirty="0"/>
              <a:t>Azusa Pacific University</a:t>
            </a:r>
          </a:p>
        </p:txBody>
      </p:sp>
      <p:sp>
        <p:nvSpPr>
          <p:cNvPr id="5" name="Text Placeholder 4"/>
          <p:cNvSpPr>
            <a:spLocks noGrp="1"/>
          </p:cNvSpPr>
          <p:nvPr>
            <p:ph type="body" sz="quarter" idx="12"/>
          </p:nvPr>
        </p:nvSpPr>
        <p:spPr>
          <a:xfrm>
            <a:off x="836874" y="5783079"/>
            <a:ext cx="11988799" cy="995680"/>
          </a:xfrm>
          <a:blipFill>
            <a:blip r:embed="rId4"/>
            <a:stretch>
              <a:fillRect/>
            </a:stretch>
          </a:blipFill>
          <a:ln>
            <a:solidFill>
              <a:srgbClr val="092073"/>
            </a:solidFill>
          </a:ln>
        </p:spPr>
        <p:txBody>
          <a:bodyPr/>
          <a:lstStyle/>
          <a:p>
            <a:pPr algn="ctr"/>
            <a:r>
              <a:rPr lang="en-US" sz="5200" dirty="0" smtClean="0">
                <a:latin typeface="+mj-lt"/>
              </a:rPr>
              <a:t>Introduction</a:t>
            </a:r>
            <a:endParaRPr lang="en-US" sz="5200" dirty="0">
              <a:latin typeface="+mj-lt"/>
            </a:endParaRPr>
          </a:p>
        </p:txBody>
      </p:sp>
      <p:sp>
        <p:nvSpPr>
          <p:cNvPr id="8" name="Text Placeholder 7"/>
          <p:cNvSpPr>
            <a:spLocks noGrp="1"/>
          </p:cNvSpPr>
          <p:nvPr>
            <p:ph type="body" sz="quarter" idx="15"/>
          </p:nvPr>
        </p:nvSpPr>
        <p:spPr>
          <a:xfrm>
            <a:off x="836874" y="7277570"/>
            <a:ext cx="11988799" cy="9406228"/>
          </a:xfrm>
        </p:spPr>
        <p:txBody>
          <a:bodyPr/>
          <a:lstStyle/>
          <a:p>
            <a:r>
              <a:rPr lang="en-US" sz="3300" dirty="0" smtClean="0">
                <a:latin typeface="Calibri" panose="020F0502020204030204" pitchFamily="34" charset="0"/>
              </a:rPr>
              <a:t>     The </a:t>
            </a:r>
            <a:r>
              <a:rPr lang="en-US" sz="3300" dirty="0">
                <a:latin typeface="Calibri" panose="020F0502020204030204" pitchFamily="34" charset="0"/>
              </a:rPr>
              <a:t>current bio-psychosocial view of </a:t>
            </a:r>
            <a:r>
              <a:rPr lang="en-US" sz="3300" dirty="0" smtClean="0">
                <a:latin typeface="Calibri" panose="020F0502020204030204" pitchFamily="34" charset="0"/>
              </a:rPr>
              <a:t>human sexuality encourages openness</a:t>
            </a:r>
            <a:r>
              <a:rPr lang="en-US" sz="3300" dirty="0">
                <a:latin typeface="Calibri" panose="020F0502020204030204" pitchFamily="34" charset="0"/>
              </a:rPr>
              <a:t>, diversity, and freedom in sexual philosophies and activities. Also, a culture of “hook up” (i.e. to sexual encounters with strangers or brief acquaintances without expectation of a continued relationship) is prevalent across high schools and colleges in the U.S. However, it is also evident that adolescents and young adults are more likely to engage in risky sexual behaviors (e.g. sex at early age, multiple sexual partners, etc.), which increase one’s risk of contracting sexually transmitted infections and unintended pregnancies. </a:t>
            </a:r>
            <a:r>
              <a:rPr lang="en-US" sz="3300" dirty="0" smtClean="0">
                <a:latin typeface="Calibri" panose="020F0502020204030204" pitchFamily="34" charset="0"/>
              </a:rPr>
              <a:t>Conventional </a:t>
            </a:r>
            <a:r>
              <a:rPr lang="en-US" sz="3300" dirty="0">
                <a:latin typeface="Calibri" panose="020F0502020204030204" pitchFamily="34" charset="0"/>
              </a:rPr>
              <a:t>Christian approaches have posed monogamous and abstinence-only perspectives and programs. However, such views have been considered as ineffective, restrictive, and </a:t>
            </a:r>
            <a:r>
              <a:rPr lang="en-US" sz="3300" dirty="0" smtClean="0">
                <a:latin typeface="Calibri" panose="020F0502020204030204" pitchFamily="34" charset="0"/>
              </a:rPr>
              <a:t>outdated. This </a:t>
            </a:r>
            <a:r>
              <a:rPr lang="en-US" sz="3300" dirty="0">
                <a:latin typeface="Calibri" panose="020F0502020204030204" pitchFamily="34" charset="0"/>
              </a:rPr>
              <a:t>leads many in the public to no longer regard Christianity as a moral compass of modern </a:t>
            </a:r>
            <a:r>
              <a:rPr lang="en-US" sz="3300" dirty="0" smtClean="0">
                <a:latin typeface="Calibri" panose="020F0502020204030204" pitchFamily="34" charset="0"/>
              </a:rPr>
              <a:t>days. On the other hand, a nexus of previous studies have reported a possible prophylactic effect of religiosity </a:t>
            </a:r>
            <a:r>
              <a:rPr lang="en-US" sz="3600" dirty="0" smtClean="0"/>
              <a:t>to </a:t>
            </a:r>
            <a:r>
              <a:rPr lang="en-US" sz="3200" dirty="0" smtClean="0">
                <a:latin typeface="Calibri" panose="020F0502020204030204" pitchFamily="34" charset="0"/>
              </a:rPr>
              <a:t>risky sexual behaviors. </a:t>
            </a:r>
            <a:r>
              <a:rPr lang="en-US" altLang="en-US" sz="3200" dirty="0" smtClean="0">
                <a:latin typeface="Calibri" panose="020F0502020204030204" pitchFamily="34" charset="0"/>
              </a:rPr>
              <a:t>Here</a:t>
            </a:r>
            <a:r>
              <a:rPr lang="en-US" altLang="en-US" sz="3200" dirty="0">
                <a:latin typeface="Calibri" panose="020F0502020204030204" pitchFamily="34" charset="0"/>
              </a:rPr>
              <a:t>, the main objective was to </a:t>
            </a:r>
            <a:r>
              <a:rPr lang="en-US" altLang="en-US" sz="3200" dirty="0" smtClean="0">
                <a:latin typeface="Calibri" panose="020F0502020204030204" pitchFamily="34" charset="0"/>
              </a:rPr>
              <a:t>examine whether one’s religiosity can be a protective factor against risky sexual behaviors among college students.</a:t>
            </a:r>
            <a:endParaRPr lang="en-US" sz="3300" dirty="0"/>
          </a:p>
          <a:p>
            <a:r>
              <a:rPr lang="en-US" sz="3300" dirty="0" smtClean="0"/>
              <a:t>.</a:t>
            </a:r>
          </a:p>
          <a:p>
            <a:pPr indent="457200"/>
            <a:endParaRPr lang="en-US" sz="3300" dirty="0"/>
          </a:p>
        </p:txBody>
      </p:sp>
      <p:sp>
        <p:nvSpPr>
          <p:cNvPr id="9" name="Text Placeholder 8"/>
          <p:cNvSpPr>
            <a:spLocks noGrp="1"/>
          </p:cNvSpPr>
          <p:nvPr>
            <p:ph type="body" sz="quarter" idx="16"/>
          </p:nvPr>
        </p:nvSpPr>
        <p:spPr>
          <a:xfrm>
            <a:off x="720850" y="17328737"/>
            <a:ext cx="11988799" cy="1066800"/>
          </a:xfrm>
          <a:blipFill>
            <a:blip r:embed="rId4"/>
            <a:stretch>
              <a:fillRect/>
            </a:stretch>
          </a:blipFill>
          <a:ln>
            <a:solidFill>
              <a:srgbClr val="092073"/>
            </a:solidFill>
          </a:ln>
        </p:spPr>
        <p:txBody>
          <a:bodyPr/>
          <a:lstStyle/>
          <a:p>
            <a:pPr algn="ctr"/>
            <a:r>
              <a:rPr lang="en-US" sz="5200" dirty="0" smtClean="0">
                <a:latin typeface="+mj-lt"/>
              </a:rPr>
              <a:t>Methods</a:t>
            </a:r>
            <a:endParaRPr lang="en-US" sz="5200" dirty="0">
              <a:latin typeface="+mj-lt"/>
            </a:endParaRPr>
          </a:p>
        </p:txBody>
      </p:sp>
      <p:sp>
        <p:nvSpPr>
          <p:cNvPr id="10" name="Text Placeholder 9"/>
          <p:cNvSpPr>
            <a:spLocks noGrp="1"/>
          </p:cNvSpPr>
          <p:nvPr>
            <p:ph type="body" sz="quarter" idx="17"/>
          </p:nvPr>
        </p:nvSpPr>
        <p:spPr>
          <a:xfrm>
            <a:off x="38804467" y="23100868"/>
            <a:ext cx="11989091" cy="8979332"/>
          </a:xfrm>
          <a:solidFill>
            <a:schemeClr val="bg2"/>
          </a:solidFill>
        </p:spPr>
        <p:txBody>
          <a:bodyPr/>
          <a:lstStyle/>
          <a:p>
            <a:pPr marL="293688" indent="-293688">
              <a:buNone/>
            </a:pPr>
            <a:r>
              <a:rPr lang="en-US" sz="2300" dirty="0" err="1">
                <a:latin typeface="Calibri" panose="020F0502020204030204" pitchFamily="34" charset="0"/>
              </a:rPr>
              <a:t>Adamczyk</a:t>
            </a:r>
            <a:r>
              <a:rPr lang="en-US" sz="2300" dirty="0">
                <a:latin typeface="Calibri" panose="020F0502020204030204" pitchFamily="34" charset="0"/>
              </a:rPr>
              <a:t>, A. (2012). Investigating the role of religion‐supported secular programs for explaining initiation into first sex. </a:t>
            </a:r>
            <a:r>
              <a:rPr lang="en-US" sz="2300" i="1" dirty="0">
                <a:latin typeface="Calibri" panose="020F0502020204030204" pitchFamily="34" charset="0"/>
              </a:rPr>
              <a:t>Journal for the Scientific Study of Religion</a:t>
            </a:r>
            <a:r>
              <a:rPr lang="en-US" sz="2300" dirty="0">
                <a:latin typeface="Calibri" panose="020F0502020204030204" pitchFamily="34" charset="0"/>
              </a:rPr>
              <a:t>, </a:t>
            </a:r>
            <a:r>
              <a:rPr lang="en-US" sz="2300" i="1" dirty="0">
                <a:latin typeface="Calibri" panose="020F0502020204030204" pitchFamily="34" charset="0"/>
              </a:rPr>
              <a:t>51</a:t>
            </a:r>
            <a:r>
              <a:rPr lang="en-US" sz="2300" dirty="0">
                <a:latin typeface="Calibri" panose="020F0502020204030204" pitchFamily="34" charset="0"/>
              </a:rPr>
              <a:t>(2), 324-342.</a:t>
            </a:r>
          </a:p>
          <a:p>
            <a:pPr marL="293688" indent="-293688">
              <a:buNone/>
            </a:pPr>
            <a:r>
              <a:rPr lang="en-US" sz="2300" dirty="0" err="1">
                <a:latin typeface="Calibri" panose="020F0502020204030204" pitchFamily="34" charset="0"/>
              </a:rPr>
              <a:t>Ahrold</a:t>
            </a:r>
            <a:r>
              <a:rPr lang="en-US" sz="2300" dirty="0">
                <a:latin typeface="Calibri" panose="020F0502020204030204" pitchFamily="34" charset="0"/>
              </a:rPr>
              <a:t>, T. K., Farmer, M., </a:t>
            </a:r>
            <a:r>
              <a:rPr lang="en-US" sz="2300" dirty="0" err="1">
                <a:latin typeface="Calibri" panose="020F0502020204030204" pitchFamily="34" charset="0"/>
              </a:rPr>
              <a:t>Trapnell</a:t>
            </a:r>
            <a:r>
              <a:rPr lang="en-US" sz="2300" dirty="0">
                <a:latin typeface="Calibri" panose="020F0502020204030204" pitchFamily="34" charset="0"/>
              </a:rPr>
              <a:t>, P. D., &amp; </a:t>
            </a:r>
            <a:r>
              <a:rPr lang="en-US" sz="2300" dirty="0" err="1">
                <a:latin typeface="Calibri" panose="020F0502020204030204" pitchFamily="34" charset="0"/>
              </a:rPr>
              <a:t>Meston</a:t>
            </a:r>
            <a:r>
              <a:rPr lang="en-US" sz="2300" dirty="0">
                <a:latin typeface="Calibri" panose="020F0502020204030204" pitchFamily="34" charset="0"/>
              </a:rPr>
              <a:t>, C. M. (2011). The relationship among sexual attitudes, sexual fantasy, and religiosity. </a:t>
            </a:r>
            <a:r>
              <a:rPr lang="en-US" sz="2300" i="1" dirty="0">
                <a:latin typeface="Calibri" panose="020F0502020204030204" pitchFamily="34" charset="0"/>
              </a:rPr>
              <a:t>Archives of sexual behavior</a:t>
            </a:r>
            <a:r>
              <a:rPr lang="en-US" sz="2300" dirty="0">
                <a:latin typeface="Calibri" panose="020F0502020204030204" pitchFamily="34" charset="0"/>
              </a:rPr>
              <a:t>, </a:t>
            </a:r>
            <a:r>
              <a:rPr lang="en-US" sz="2300" i="1" dirty="0">
                <a:latin typeface="Calibri" panose="020F0502020204030204" pitchFamily="34" charset="0"/>
              </a:rPr>
              <a:t>40</a:t>
            </a:r>
            <a:r>
              <a:rPr lang="en-US" sz="2300" dirty="0">
                <a:latin typeface="Calibri" panose="020F0502020204030204" pitchFamily="34" charset="0"/>
              </a:rPr>
              <a:t>, 619-630.</a:t>
            </a:r>
          </a:p>
          <a:p>
            <a:pPr marL="293688" indent="-293688">
              <a:buNone/>
            </a:pPr>
            <a:r>
              <a:rPr lang="en-US" sz="2300" dirty="0" err="1" smtClean="0">
                <a:latin typeface="Calibri" panose="020F0502020204030204" pitchFamily="34" charset="0"/>
              </a:rPr>
              <a:t>Balswick</a:t>
            </a:r>
            <a:r>
              <a:rPr lang="en-US" sz="2300" dirty="0">
                <a:latin typeface="Calibri" panose="020F0502020204030204" pitchFamily="34" charset="0"/>
              </a:rPr>
              <a:t>, J., &amp; </a:t>
            </a:r>
            <a:r>
              <a:rPr lang="en-US" sz="2300" dirty="0" err="1">
                <a:latin typeface="Calibri" panose="020F0502020204030204" pitchFamily="34" charset="0"/>
              </a:rPr>
              <a:t>Balswick</a:t>
            </a:r>
            <a:r>
              <a:rPr lang="en-US" sz="2300" dirty="0">
                <a:latin typeface="Calibri" panose="020F0502020204030204" pitchFamily="34" charset="0"/>
              </a:rPr>
              <a:t>, J. O. (2013). </a:t>
            </a:r>
            <a:r>
              <a:rPr lang="en-US" sz="2300" i="1" dirty="0">
                <a:latin typeface="Calibri" panose="020F0502020204030204" pitchFamily="34" charset="0"/>
              </a:rPr>
              <a:t>Authentic human sexuality: An integrated Christian approach</a:t>
            </a:r>
            <a:r>
              <a:rPr lang="en-US" sz="2300" dirty="0">
                <a:latin typeface="Calibri" panose="020F0502020204030204" pitchFamily="34" charset="0"/>
              </a:rPr>
              <a:t>. Downers Grove, IL: </a:t>
            </a:r>
            <a:r>
              <a:rPr lang="en-US" sz="2300" dirty="0" err="1">
                <a:latin typeface="Calibri" panose="020F0502020204030204" pitchFamily="34" charset="0"/>
              </a:rPr>
              <a:t>InterVarsity</a:t>
            </a:r>
            <a:r>
              <a:rPr lang="en-US" sz="2300" dirty="0">
                <a:latin typeface="Calibri" panose="020F0502020204030204" pitchFamily="34" charset="0"/>
              </a:rPr>
              <a:t> Press.</a:t>
            </a:r>
          </a:p>
          <a:p>
            <a:pPr marL="293688" indent="-293688">
              <a:buNone/>
            </a:pPr>
            <a:r>
              <a:rPr lang="en-US" sz="2300" dirty="0">
                <a:latin typeface="Calibri" panose="020F0502020204030204" pitchFamily="34" charset="0"/>
              </a:rPr>
              <a:t>Bering, J. (2012). </a:t>
            </a:r>
            <a:r>
              <a:rPr lang="en-US" sz="2300" i="1" dirty="0">
                <a:latin typeface="Calibri" panose="020F0502020204030204" pitchFamily="34" charset="0"/>
              </a:rPr>
              <a:t>Why is the penis shaped like that?: And other reflections on being human</a:t>
            </a:r>
            <a:r>
              <a:rPr lang="en-US" sz="2300" dirty="0">
                <a:latin typeface="Calibri" panose="020F0502020204030204" pitchFamily="34" charset="0"/>
              </a:rPr>
              <a:t>. New York, NY: Farrar, Straus and Giroux</a:t>
            </a:r>
            <a:r>
              <a:rPr lang="en-US" sz="2300" dirty="0" smtClean="0">
                <a:latin typeface="Calibri" panose="020F0502020204030204" pitchFamily="34" charset="0"/>
              </a:rPr>
              <a:t>.</a:t>
            </a:r>
          </a:p>
          <a:p>
            <a:pPr marL="293688" indent="-293688">
              <a:buNone/>
            </a:pPr>
            <a:r>
              <a:rPr lang="en-US" sz="2300" dirty="0">
                <a:latin typeface="Calibri" panose="020F0502020204030204" pitchFamily="34" charset="0"/>
              </a:rPr>
              <a:t>Burdette, A. M., Ellison, C. G., Hill, T. D., &amp; Glenn, N. D. (2009). “Hooking up” at college: Does religion make a difference?. </a:t>
            </a:r>
            <a:r>
              <a:rPr lang="en-US" sz="2300" i="1" dirty="0">
                <a:latin typeface="Calibri" panose="020F0502020204030204" pitchFamily="34" charset="0"/>
              </a:rPr>
              <a:t>Journal for the Scientific Study of Religion</a:t>
            </a:r>
            <a:r>
              <a:rPr lang="en-US" sz="2300" dirty="0">
                <a:latin typeface="Calibri" panose="020F0502020204030204" pitchFamily="34" charset="0"/>
              </a:rPr>
              <a:t>, </a:t>
            </a:r>
            <a:r>
              <a:rPr lang="en-US" sz="2300" i="1" dirty="0">
                <a:latin typeface="Calibri" panose="020F0502020204030204" pitchFamily="34" charset="0"/>
              </a:rPr>
              <a:t>48</a:t>
            </a:r>
            <a:r>
              <a:rPr lang="en-US" sz="2300" dirty="0">
                <a:latin typeface="Calibri" panose="020F0502020204030204" pitchFamily="34" charset="0"/>
              </a:rPr>
              <a:t>, 535-551.</a:t>
            </a:r>
          </a:p>
          <a:p>
            <a:pPr marL="293688" indent="-293688">
              <a:buNone/>
            </a:pPr>
            <a:r>
              <a:rPr lang="en-US" sz="2300" dirty="0">
                <a:latin typeface="Calibri" panose="020F0502020204030204" pitchFamily="34" charset="0"/>
              </a:rPr>
              <a:t>Coakley, S. (2013). </a:t>
            </a:r>
            <a:r>
              <a:rPr lang="en-US" sz="2300" i="1" dirty="0">
                <a:latin typeface="Calibri" panose="020F0502020204030204" pitchFamily="34" charset="0"/>
              </a:rPr>
              <a:t>God, sexuality, and the self</a:t>
            </a:r>
            <a:r>
              <a:rPr lang="en-US" sz="2300" dirty="0">
                <a:latin typeface="Calibri" panose="020F0502020204030204" pitchFamily="34" charset="0"/>
              </a:rPr>
              <a:t>. Cambridge, UK: Cambridge University </a:t>
            </a:r>
            <a:r>
              <a:rPr lang="en-US" sz="2300" dirty="0" smtClean="0">
                <a:latin typeface="Calibri" panose="020F0502020204030204" pitchFamily="34" charset="0"/>
              </a:rPr>
              <a:t>Press.</a:t>
            </a:r>
          </a:p>
          <a:p>
            <a:pPr marL="293688" indent="-293688">
              <a:buNone/>
            </a:pPr>
            <a:r>
              <a:rPr lang="en-US" sz="2300" dirty="0" smtClean="0">
                <a:latin typeface="Calibri" panose="020F0502020204030204" pitchFamily="34" charset="0"/>
              </a:rPr>
              <a:t>Freitas</a:t>
            </a:r>
            <a:r>
              <a:rPr lang="en-US" sz="2300" dirty="0">
                <a:latin typeface="Calibri" panose="020F0502020204030204" pitchFamily="34" charset="0"/>
              </a:rPr>
              <a:t>, D. (2013). </a:t>
            </a:r>
            <a:r>
              <a:rPr lang="en-US" sz="2300" i="1" dirty="0">
                <a:latin typeface="Calibri" panose="020F0502020204030204" pitchFamily="34" charset="0"/>
              </a:rPr>
              <a:t>The end of sex: How hookup culture is leaving a generation unhappy, sexually unfulfilled, and confused about intimacy</a:t>
            </a:r>
            <a:r>
              <a:rPr lang="en-US" sz="2300" dirty="0">
                <a:latin typeface="Calibri" panose="020F0502020204030204" pitchFamily="34" charset="0"/>
              </a:rPr>
              <a:t>. Philadelphia, PA: Basic Books. </a:t>
            </a:r>
          </a:p>
          <a:p>
            <a:pPr marL="293688" indent="-293688">
              <a:buNone/>
            </a:pPr>
            <a:r>
              <a:rPr lang="en-US" sz="2300" dirty="0">
                <a:latin typeface="Calibri" panose="020F0502020204030204" pitchFamily="34" charset="0"/>
              </a:rPr>
              <a:t>Hock, R. (2011). </a:t>
            </a:r>
            <a:r>
              <a:rPr lang="en-US" sz="2300" i="1" dirty="0">
                <a:latin typeface="Calibri" panose="020F0502020204030204" pitchFamily="34" charset="0"/>
              </a:rPr>
              <a:t>Human Sexuality</a:t>
            </a:r>
            <a:r>
              <a:rPr lang="en-US" sz="2300" dirty="0">
                <a:latin typeface="Calibri" panose="020F0502020204030204" pitchFamily="34" charset="0"/>
              </a:rPr>
              <a:t> (3rd </a:t>
            </a:r>
            <a:r>
              <a:rPr lang="en-US" sz="2300" dirty="0" err="1">
                <a:latin typeface="Calibri" panose="020F0502020204030204" pitchFamily="34" charset="0"/>
              </a:rPr>
              <a:t>ed</a:t>
            </a:r>
            <a:r>
              <a:rPr lang="en-US" sz="2300" dirty="0">
                <a:latin typeface="Calibri" panose="020F0502020204030204" pitchFamily="34" charset="0"/>
              </a:rPr>
              <a:t>). Boston, MA: </a:t>
            </a:r>
            <a:r>
              <a:rPr lang="en-US" sz="2300" dirty="0" smtClean="0">
                <a:latin typeface="Calibri" panose="020F0502020204030204" pitchFamily="34" charset="0"/>
              </a:rPr>
              <a:t>Pearson.</a:t>
            </a:r>
          </a:p>
          <a:p>
            <a:pPr marL="293688" indent="-293688">
              <a:buNone/>
            </a:pPr>
            <a:r>
              <a:rPr lang="en-US" sz="2300" dirty="0" smtClean="0">
                <a:latin typeface="Calibri" panose="020F0502020204030204" pitchFamily="34" charset="0"/>
              </a:rPr>
              <a:t>Ray</a:t>
            </a:r>
            <a:r>
              <a:rPr lang="en-US" sz="2300" dirty="0">
                <a:latin typeface="Calibri" panose="020F0502020204030204" pitchFamily="34" charset="0"/>
              </a:rPr>
              <a:t>, D. (2012). </a:t>
            </a:r>
            <a:r>
              <a:rPr lang="en-US" sz="2300" i="1" dirty="0">
                <a:latin typeface="Calibri" panose="020F0502020204030204" pitchFamily="34" charset="0"/>
              </a:rPr>
              <a:t>Sex and God: How religion distorts sexuality</a:t>
            </a:r>
            <a:r>
              <a:rPr lang="en-US" sz="2300" dirty="0">
                <a:latin typeface="Calibri" panose="020F0502020204030204" pitchFamily="34" charset="0"/>
              </a:rPr>
              <a:t>. Bonner Springs, KS: IPC </a:t>
            </a:r>
            <a:r>
              <a:rPr lang="en-US" sz="2300" dirty="0" smtClean="0">
                <a:latin typeface="Calibri" panose="020F0502020204030204" pitchFamily="34" charset="0"/>
              </a:rPr>
              <a:t>Press.</a:t>
            </a:r>
          </a:p>
          <a:p>
            <a:pPr marL="293688" indent="-293688">
              <a:buNone/>
            </a:pPr>
            <a:r>
              <a:rPr lang="en-US" sz="2300" dirty="0" smtClean="0">
                <a:latin typeface="Calibri" panose="020F0502020204030204" pitchFamily="34" charset="0"/>
              </a:rPr>
              <a:t>Reeves</a:t>
            </a:r>
            <a:r>
              <a:rPr lang="en-US" sz="2300" dirty="0">
                <a:latin typeface="Calibri" panose="020F0502020204030204" pitchFamily="34" charset="0"/>
              </a:rPr>
              <a:t>, R. (2011). </a:t>
            </a:r>
            <a:r>
              <a:rPr lang="en-US" sz="2300" i="1" dirty="0">
                <a:latin typeface="Calibri" panose="020F0502020204030204" pitchFamily="34" charset="0"/>
              </a:rPr>
              <a:t>Spirituality according to Paul: Imitating the Apostle of Christ</a:t>
            </a:r>
            <a:r>
              <a:rPr lang="en-US" sz="2300" dirty="0">
                <a:latin typeface="Calibri" panose="020F0502020204030204" pitchFamily="34" charset="0"/>
              </a:rPr>
              <a:t>. Downers Grove, IL: IVP Academic. </a:t>
            </a:r>
            <a:endParaRPr lang="en-US" sz="2300" dirty="0" smtClean="0">
              <a:latin typeface="Calibri" panose="020F0502020204030204" pitchFamily="34" charset="0"/>
            </a:endParaRPr>
          </a:p>
          <a:p>
            <a:pPr marL="293688" indent="-293688">
              <a:buNone/>
            </a:pPr>
            <a:r>
              <a:rPr lang="en-US" sz="2300" dirty="0">
                <a:latin typeface="Calibri" panose="020F0502020204030204" pitchFamily="34" charset="0"/>
              </a:rPr>
              <a:t>Ryan, C., &amp; </a:t>
            </a:r>
            <a:r>
              <a:rPr lang="en-US" sz="2300" dirty="0" err="1">
                <a:latin typeface="Calibri" panose="020F0502020204030204" pitchFamily="34" charset="0"/>
              </a:rPr>
              <a:t>Jetha</a:t>
            </a:r>
            <a:r>
              <a:rPr lang="en-US" sz="2300" dirty="0">
                <a:latin typeface="Calibri" panose="020F0502020204030204" pitchFamily="34" charset="0"/>
              </a:rPr>
              <a:t>, C. (2012) </a:t>
            </a:r>
            <a:r>
              <a:rPr lang="en-US" sz="2300" i="1" dirty="0">
                <a:latin typeface="Calibri" panose="020F0502020204030204" pitchFamily="34" charset="0"/>
              </a:rPr>
              <a:t>Sex at Dawn: How we mate, why we stray, and what it means for modern relationships</a:t>
            </a:r>
            <a:r>
              <a:rPr lang="en-US" sz="2300" dirty="0">
                <a:latin typeface="Calibri" panose="020F0502020204030204" pitchFamily="34" charset="0"/>
              </a:rPr>
              <a:t>. New York, NY: Harper Perennial. </a:t>
            </a:r>
          </a:p>
          <a:p>
            <a:pPr marL="293688" indent="-293688">
              <a:buNone/>
            </a:pPr>
            <a:r>
              <a:rPr lang="en-US" sz="2300" dirty="0">
                <a:latin typeface="Calibri" panose="020F0502020204030204" pitchFamily="34" charset="0"/>
              </a:rPr>
              <a:t>Simons, L. G., Burt, C. H., &amp; Peterson, F. R. (2009). The effect of religion on risky sexual behavior among college students. </a:t>
            </a:r>
            <a:r>
              <a:rPr lang="en-US" sz="2300" i="1" dirty="0">
                <a:latin typeface="Calibri" panose="020F0502020204030204" pitchFamily="34" charset="0"/>
              </a:rPr>
              <a:t>Deviant Behavior, 30</a:t>
            </a:r>
            <a:r>
              <a:rPr lang="en-US" sz="2300" dirty="0">
                <a:latin typeface="Calibri" panose="020F0502020204030204" pitchFamily="34" charset="0"/>
              </a:rPr>
              <a:t>, 467-485</a:t>
            </a:r>
            <a:r>
              <a:rPr lang="en-US" sz="2300" dirty="0" smtClean="0">
                <a:latin typeface="Calibri" panose="020F0502020204030204" pitchFamily="34" charset="0"/>
              </a:rPr>
              <a:t>.</a:t>
            </a:r>
          </a:p>
          <a:p>
            <a:pPr marL="293688" indent="-293688">
              <a:buNone/>
            </a:pPr>
            <a:r>
              <a:rPr lang="en-US" sz="2300" dirty="0">
                <a:latin typeface="Calibri" panose="020F0502020204030204" pitchFamily="34" charset="0"/>
              </a:rPr>
              <a:t>Zuckerman, P. (2011). </a:t>
            </a:r>
            <a:r>
              <a:rPr lang="en-US" sz="2300" i="1" dirty="0">
                <a:latin typeface="Calibri" panose="020F0502020204030204" pitchFamily="34" charset="0"/>
              </a:rPr>
              <a:t>Faith no more: Why people reject religion</a:t>
            </a:r>
            <a:r>
              <a:rPr lang="en-US" sz="2300" dirty="0">
                <a:latin typeface="Calibri" panose="020F0502020204030204" pitchFamily="34" charset="0"/>
              </a:rPr>
              <a:t>. New York, NY: Oxford University Press. </a:t>
            </a:r>
          </a:p>
          <a:p>
            <a:pPr marL="241300" indent="-241300"/>
            <a:endParaRPr lang="en-US" sz="2300" dirty="0"/>
          </a:p>
          <a:p>
            <a:pPr marL="241300" indent="-241300"/>
            <a:endParaRPr lang="en-US" sz="2300" dirty="0"/>
          </a:p>
          <a:p>
            <a:pPr marL="241300" indent="-241300"/>
            <a:endParaRPr lang="en-US" sz="2300" dirty="0"/>
          </a:p>
          <a:p>
            <a:endParaRPr lang="en-US" sz="2300" dirty="0"/>
          </a:p>
        </p:txBody>
      </p:sp>
      <p:sp>
        <p:nvSpPr>
          <p:cNvPr id="11" name="Text Placeholder 10"/>
          <p:cNvSpPr>
            <a:spLocks noGrp="1"/>
          </p:cNvSpPr>
          <p:nvPr>
            <p:ph type="body" sz="quarter" idx="18"/>
          </p:nvPr>
        </p:nvSpPr>
        <p:spPr>
          <a:xfrm>
            <a:off x="38404812" y="5802660"/>
            <a:ext cx="11988799" cy="1066800"/>
          </a:xfrm>
          <a:blipFill>
            <a:blip r:embed="rId4"/>
            <a:stretch>
              <a:fillRect/>
            </a:stretch>
          </a:blipFill>
          <a:ln>
            <a:solidFill>
              <a:srgbClr val="092073"/>
            </a:solidFill>
          </a:ln>
        </p:spPr>
        <p:txBody>
          <a:bodyPr/>
          <a:lstStyle/>
          <a:p>
            <a:pPr algn="ctr"/>
            <a:r>
              <a:rPr lang="en-US" sz="5200" dirty="0" smtClean="0"/>
              <a:t>Discussion</a:t>
            </a:r>
            <a:endParaRPr lang="en-US" sz="5200" dirty="0"/>
          </a:p>
        </p:txBody>
      </p:sp>
      <p:sp>
        <p:nvSpPr>
          <p:cNvPr id="13" name="Text Placeholder 12"/>
          <p:cNvSpPr>
            <a:spLocks noGrp="1"/>
          </p:cNvSpPr>
          <p:nvPr>
            <p:ph type="body" sz="quarter" idx="20"/>
          </p:nvPr>
        </p:nvSpPr>
        <p:spPr>
          <a:xfrm>
            <a:off x="38786882" y="21559389"/>
            <a:ext cx="11790598" cy="1231968"/>
          </a:xfrm>
          <a:blipFill>
            <a:blip r:embed="rId4"/>
            <a:stretch>
              <a:fillRect/>
            </a:stretch>
          </a:blipFill>
          <a:ln>
            <a:solidFill>
              <a:srgbClr val="092073"/>
            </a:solidFill>
          </a:ln>
        </p:spPr>
        <p:txBody>
          <a:bodyPr/>
          <a:lstStyle/>
          <a:p>
            <a:pPr algn="ctr"/>
            <a:endParaRPr lang="en-US" sz="5300" dirty="0"/>
          </a:p>
        </p:txBody>
      </p:sp>
      <p:sp>
        <p:nvSpPr>
          <p:cNvPr id="19" name="Text Placeholder 18"/>
          <p:cNvSpPr>
            <a:spLocks noGrp="1"/>
          </p:cNvSpPr>
          <p:nvPr>
            <p:ph type="body" sz="quarter" idx="26"/>
          </p:nvPr>
        </p:nvSpPr>
        <p:spPr>
          <a:xfrm>
            <a:off x="19049357" y="5747519"/>
            <a:ext cx="11988799" cy="1066800"/>
          </a:xfrm>
          <a:blipFill>
            <a:blip r:embed="rId4"/>
            <a:stretch>
              <a:fillRect/>
            </a:stretch>
          </a:blipFill>
          <a:ln>
            <a:solidFill>
              <a:srgbClr val="092073"/>
            </a:solidFill>
          </a:ln>
        </p:spPr>
        <p:txBody>
          <a:bodyPr/>
          <a:lstStyle/>
          <a:p>
            <a:pPr algn="ctr"/>
            <a:endParaRPr lang="en-US" sz="5200" dirty="0">
              <a:latin typeface="+mj-lt"/>
            </a:endParaRPr>
          </a:p>
        </p:txBody>
      </p:sp>
      <p:pic>
        <p:nvPicPr>
          <p:cNvPr id="24" name="Picture 21" descr="Azusa Pacific University - A Christian University in Los Angeles, Californ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510730"/>
            <a:ext cx="6781800" cy="241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 Placeholder 7"/>
          <p:cNvSpPr>
            <a:spLocks noGrp="1"/>
          </p:cNvSpPr>
          <p:nvPr>
            <p:ph type="body" sz="quarter" idx="15"/>
          </p:nvPr>
        </p:nvSpPr>
        <p:spPr>
          <a:xfrm>
            <a:off x="759504" y="18588131"/>
            <a:ext cx="11988799" cy="2638805"/>
          </a:xfrm>
        </p:spPr>
        <p:txBody>
          <a:bodyPr/>
          <a:lstStyle/>
          <a:p>
            <a:r>
              <a:rPr lang="en-US" sz="3300" b="1" dirty="0">
                <a:latin typeface="Calibri" panose="020F0502020204030204" pitchFamily="34" charset="0"/>
              </a:rPr>
              <a:t>Data </a:t>
            </a:r>
            <a:r>
              <a:rPr lang="en-US" sz="3300" b="1" dirty="0" smtClean="0">
                <a:latin typeface="Calibri" panose="020F0502020204030204" pitchFamily="34" charset="0"/>
              </a:rPr>
              <a:t>Source</a:t>
            </a:r>
            <a:r>
              <a:rPr lang="en-US" sz="3300" dirty="0">
                <a:latin typeface="Calibri" panose="020F0502020204030204" pitchFamily="34" charset="0"/>
              </a:rPr>
              <a:t> </a:t>
            </a:r>
            <a:r>
              <a:rPr lang="en-US" sz="3300" dirty="0" smtClean="0">
                <a:latin typeface="Calibri" panose="020F0502020204030204" pitchFamily="34" charset="0"/>
              </a:rPr>
              <a:t>Survey </a:t>
            </a:r>
            <a:r>
              <a:rPr lang="en-US" sz="3300" dirty="0">
                <a:latin typeface="Calibri" panose="020F0502020204030204" pitchFamily="34" charset="0"/>
              </a:rPr>
              <a:t>data regarding Christian beliefs/practices and </a:t>
            </a:r>
            <a:r>
              <a:rPr lang="en-US" sz="3300" dirty="0" smtClean="0">
                <a:latin typeface="Calibri" panose="020F0502020204030204" pitchFamily="34" charset="0"/>
              </a:rPr>
              <a:t>sexual </a:t>
            </a:r>
            <a:r>
              <a:rPr lang="en-US" sz="3300" dirty="0">
                <a:latin typeface="Calibri" panose="020F0502020204030204" pitchFamily="34" charset="0"/>
              </a:rPr>
              <a:t>behaviors were collected </a:t>
            </a:r>
            <a:r>
              <a:rPr lang="en-US" sz="3300" dirty="0" smtClean="0">
                <a:latin typeface="Calibri" panose="020F0502020204030204" pitchFamily="34" charset="0"/>
              </a:rPr>
              <a:t>from pool of religious and non-religious students in a Southwestern </a:t>
            </a:r>
            <a:r>
              <a:rPr lang="en-US" sz="3300" dirty="0">
                <a:latin typeface="Calibri" panose="020F0502020204030204" pitchFamily="34" charset="0"/>
              </a:rPr>
              <a:t>Christian </a:t>
            </a:r>
            <a:r>
              <a:rPr lang="en-US" sz="3300" dirty="0" smtClean="0">
                <a:latin typeface="Calibri" panose="020F0502020204030204" pitchFamily="34" charset="0"/>
              </a:rPr>
              <a:t>university. The sample size </a:t>
            </a:r>
            <a:r>
              <a:rPr lang="en-US" sz="3300" dirty="0">
                <a:latin typeface="Calibri" panose="020F0502020204030204" pitchFamily="34" charset="0"/>
              </a:rPr>
              <a:t>was </a:t>
            </a:r>
            <a:r>
              <a:rPr lang="en-US" sz="3300" dirty="0" smtClean="0">
                <a:latin typeface="Calibri" panose="020F0502020204030204" pitchFamily="34" charset="0"/>
              </a:rPr>
              <a:t>426, and 12 </a:t>
            </a:r>
            <a:r>
              <a:rPr lang="en-US" sz="3300" dirty="0">
                <a:latin typeface="Calibri" panose="020F0502020204030204" pitchFamily="34" charset="0"/>
              </a:rPr>
              <a:t>married </a:t>
            </a:r>
            <a:r>
              <a:rPr lang="en-US" sz="3300" dirty="0" smtClean="0">
                <a:latin typeface="Calibri" panose="020F0502020204030204" pitchFamily="34" charset="0"/>
              </a:rPr>
              <a:t>students and one outlier that has 40 sexual partners </a:t>
            </a:r>
            <a:r>
              <a:rPr lang="en-US" sz="3300" dirty="0">
                <a:latin typeface="Calibri" panose="020F0502020204030204" pitchFamily="34" charset="0"/>
              </a:rPr>
              <a:t>were </a:t>
            </a:r>
            <a:r>
              <a:rPr lang="en-US" sz="3300" dirty="0" smtClean="0">
                <a:latin typeface="Calibri" panose="020F0502020204030204" pitchFamily="34" charset="0"/>
              </a:rPr>
              <a:t>excluded from the original sample size.</a:t>
            </a:r>
          </a:p>
        </p:txBody>
      </p:sp>
      <p:sp>
        <p:nvSpPr>
          <p:cNvPr id="32" name="Text Placeholder 31"/>
          <p:cNvSpPr>
            <a:spLocks noGrp="1"/>
          </p:cNvSpPr>
          <p:nvPr>
            <p:ph type="body" sz="quarter" idx="17"/>
          </p:nvPr>
        </p:nvSpPr>
        <p:spPr>
          <a:xfrm>
            <a:off x="661073" y="28911263"/>
            <a:ext cx="12088780" cy="3635247"/>
          </a:xfrm>
        </p:spPr>
        <p:txBody>
          <a:bodyPr/>
          <a:lstStyle/>
          <a:p>
            <a:pPr marL="0" indent="0">
              <a:buNone/>
            </a:pPr>
            <a:r>
              <a:rPr lang="en-US" sz="3300" b="1" dirty="0">
                <a:latin typeface="Calibri" panose="020F0502020204030204" pitchFamily="34" charset="0"/>
              </a:rPr>
              <a:t>Data </a:t>
            </a:r>
            <a:r>
              <a:rPr lang="en-US" sz="3300" b="1" dirty="0" smtClean="0">
                <a:latin typeface="Calibri" panose="020F0502020204030204" pitchFamily="34" charset="0"/>
              </a:rPr>
              <a:t>Analysis</a:t>
            </a:r>
            <a:r>
              <a:rPr lang="en-US" sz="3300" dirty="0" smtClean="0">
                <a:latin typeface="Calibri" panose="020F0502020204030204" pitchFamily="34" charset="0"/>
              </a:rPr>
              <a:t>. Fisher’s </a:t>
            </a:r>
            <a:r>
              <a:rPr lang="en-US" sz="3300" dirty="0">
                <a:latin typeface="Calibri" panose="020F0502020204030204" pitchFamily="34" charset="0"/>
              </a:rPr>
              <a:t>exact tests were utilized to </a:t>
            </a:r>
            <a:r>
              <a:rPr lang="en-US" sz="3300" dirty="0" smtClean="0">
                <a:latin typeface="Calibri" panose="020F0502020204030204" pitchFamily="34" charset="0"/>
              </a:rPr>
              <a:t>analyze the relationship between categorical </a:t>
            </a:r>
            <a:r>
              <a:rPr lang="en-US" sz="3300" dirty="0">
                <a:latin typeface="Calibri" panose="020F0502020204030204" pitchFamily="34" charset="0"/>
              </a:rPr>
              <a:t>dependent and independent variables. In the question the measurement scale was continuous </a:t>
            </a:r>
            <a:r>
              <a:rPr lang="en-US" sz="3300" dirty="0" smtClean="0">
                <a:latin typeface="Calibri" panose="020F0502020204030204" pitchFamily="34" charset="0"/>
              </a:rPr>
              <a:t>(i.e. the </a:t>
            </a:r>
            <a:r>
              <a:rPr lang="en-US" sz="3300" dirty="0">
                <a:latin typeface="Calibri" panose="020F0502020204030204" pitchFamily="34" charset="0"/>
              </a:rPr>
              <a:t>number of sexual partners</a:t>
            </a:r>
            <a:r>
              <a:rPr lang="en-US" sz="3300" dirty="0" smtClean="0">
                <a:latin typeface="Calibri" panose="020F0502020204030204" pitchFamily="34" charset="0"/>
              </a:rPr>
              <a:t>), the </a:t>
            </a:r>
            <a:r>
              <a:rPr lang="en-US" sz="3300" dirty="0">
                <a:latin typeface="Calibri" panose="020F0502020204030204" pitchFamily="34" charset="0"/>
              </a:rPr>
              <a:t>non-parametric Wilcoxon test was used to examine how Christian belief and practice influences the number of sexual </a:t>
            </a:r>
            <a:r>
              <a:rPr lang="en-US" sz="3300" dirty="0" smtClean="0">
                <a:latin typeface="Calibri" panose="020F0502020204030204" pitchFamily="34" charset="0"/>
              </a:rPr>
              <a:t>partners. </a:t>
            </a:r>
            <a:endParaRPr lang="en-US" dirty="0"/>
          </a:p>
          <a:p>
            <a:endParaRPr lang="en-US" dirty="0"/>
          </a:p>
        </p:txBody>
      </p:sp>
      <p:sp>
        <p:nvSpPr>
          <p:cNvPr id="42" name="Text Placeholder 7"/>
          <p:cNvSpPr>
            <a:spLocks noGrp="1"/>
          </p:cNvSpPr>
          <p:nvPr>
            <p:ph type="body" sz="quarter" idx="15"/>
          </p:nvPr>
        </p:nvSpPr>
        <p:spPr>
          <a:xfrm>
            <a:off x="692776" y="25180217"/>
            <a:ext cx="11988799" cy="508727"/>
          </a:xfrm>
        </p:spPr>
        <p:txBody>
          <a:bodyPr/>
          <a:lstStyle/>
          <a:p>
            <a:r>
              <a:rPr lang="en-US" sz="3200" b="1" dirty="0" smtClean="0">
                <a:latin typeface="Calibri" panose="020F0502020204030204" pitchFamily="34" charset="0"/>
              </a:rPr>
              <a:t>Independent Variable</a:t>
            </a:r>
            <a:endParaRPr lang="en-US" sz="3200" dirty="0" smtClean="0">
              <a:latin typeface="Calibri" panose="020F0502020204030204" pitchFamily="34" charset="0"/>
            </a:endParaRPr>
          </a:p>
        </p:txBody>
      </p:sp>
      <p:sp>
        <p:nvSpPr>
          <p:cNvPr id="43" name="Text Placeholder 7"/>
          <p:cNvSpPr>
            <a:spLocks noGrp="1"/>
          </p:cNvSpPr>
          <p:nvPr>
            <p:ph type="body" sz="quarter" idx="15"/>
          </p:nvPr>
        </p:nvSpPr>
        <p:spPr>
          <a:xfrm>
            <a:off x="759505" y="21606764"/>
            <a:ext cx="11988799" cy="508727"/>
          </a:xfrm>
        </p:spPr>
        <p:txBody>
          <a:bodyPr/>
          <a:lstStyle/>
          <a:p>
            <a:r>
              <a:rPr lang="en-US" sz="3200" b="1" dirty="0" smtClean="0">
                <a:latin typeface="Calibri" panose="020F0502020204030204" pitchFamily="34" charset="0"/>
              </a:rPr>
              <a:t>Dependent Variable</a:t>
            </a:r>
            <a:endParaRPr lang="en-US" sz="3200" dirty="0" smtClean="0">
              <a:latin typeface="Calibri" panose="020F0502020204030204" pitchFamily="34" charset="0"/>
            </a:endParaRPr>
          </a:p>
        </p:txBody>
      </p:sp>
      <p:sp>
        <p:nvSpPr>
          <p:cNvPr id="75" name="Text Placeholder 74"/>
          <p:cNvSpPr>
            <a:spLocks noGrp="1"/>
          </p:cNvSpPr>
          <p:nvPr>
            <p:ph type="body" sz="quarter" idx="19"/>
          </p:nvPr>
        </p:nvSpPr>
        <p:spPr>
          <a:xfrm>
            <a:off x="38459068" y="7299410"/>
            <a:ext cx="11988799" cy="13274589"/>
          </a:xfrm>
        </p:spPr>
        <p:txBody>
          <a:bodyPr/>
          <a:lstStyle/>
          <a:p>
            <a:pPr marL="0" indent="0">
              <a:buNone/>
            </a:pPr>
            <a:r>
              <a:rPr lang="en-US" sz="3300" dirty="0" smtClean="0">
                <a:latin typeface="Calibri" panose="020F0502020204030204" pitchFamily="34" charset="0"/>
              </a:rPr>
              <a:t>    Contrary to the popular belief, the result showed a significant association between Christian faith and casual sex: college students who reported high religiosity are less likely to engage in sexual activities and to have multiple sexual partners. This suggests that Christian faith and church attendance taken together may act as a protective factor against casual sex and furthermore, negative consequences of risky sexual behaviors. </a:t>
            </a:r>
          </a:p>
          <a:p>
            <a:pPr marL="0" indent="0">
              <a:buNone/>
            </a:pPr>
            <a:r>
              <a:rPr lang="en-US" sz="3300" dirty="0" smtClean="0">
                <a:latin typeface="Calibri" panose="020F0502020204030204" pitchFamily="34" charset="0"/>
              </a:rPr>
              <a:t>    Nevertheless, the numbers alone do not purport to explain the underlying mechanism. Protestant </a:t>
            </a:r>
            <a:r>
              <a:rPr lang="en-US" sz="3300" dirty="0">
                <a:latin typeface="Calibri" panose="020F0502020204030204" pitchFamily="34" charset="0"/>
              </a:rPr>
              <a:t>schools, </a:t>
            </a:r>
            <a:r>
              <a:rPr lang="en-US" sz="3300" dirty="0" smtClean="0">
                <a:latin typeface="Calibri" panose="020F0502020204030204" pitchFamily="34" charset="0"/>
              </a:rPr>
              <a:t>strict </a:t>
            </a:r>
            <a:r>
              <a:rPr lang="en-US" sz="3300" dirty="0">
                <a:latin typeface="Calibri" panose="020F0502020204030204" pitchFamily="34" charset="0"/>
              </a:rPr>
              <a:t>regulation on students’ sexual activities through policies may seem functional and practical at the superficial level. However, stories may unfold in a different way under the </a:t>
            </a:r>
            <a:r>
              <a:rPr lang="en-US" sz="3300" dirty="0" smtClean="0">
                <a:latin typeface="Calibri" panose="020F0502020204030204" pitchFamily="34" charset="0"/>
              </a:rPr>
              <a:t>surface. Restriction without </a:t>
            </a:r>
            <a:r>
              <a:rPr lang="en-US" sz="3300" dirty="0">
                <a:latin typeface="Calibri" panose="020F0502020204030204" pitchFamily="34" charset="0"/>
              </a:rPr>
              <a:t>thorough explanation or </a:t>
            </a:r>
            <a:r>
              <a:rPr lang="en-US" sz="3300" dirty="0" smtClean="0">
                <a:latin typeface="Calibri" panose="020F0502020204030204" pitchFamily="34" charset="0"/>
              </a:rPr>
              <a:t>appropriate </a:t>
            </a:r>
            <a:r>
              <a:rPr lang="en-US" sz="3300" dirty="0">
                <a:latin typeface="Calibri" panose="020F0502020204030204" pitchFamily="34" charset="0"/>
              </a:rPr>
              <a:t>education may not only hinder students from obtaining an accurate understanding of sexuality and sexual activities, but also </a:t>
            </a:r>
            <a:r>
              <a:rPr lang="en-US" sz="3300" dirty="0" smtClean="0">
                <a:latin typeface="Calibri" panose="020F0502020204030204" pitchFamily="34" charset="0"/>
              </a:rPr>
              <a:t>may evoke </a:t>
            </a:r>
            <a:r>
              <a:rPr lang="en-US" sz="3300" dirty="0">
                <a:latin typeface="Calibri" panose="020F0502020204030204" pitchFamily="34" charset="0"/>
              </a:rPr>
              <a:t>rebellious attitudes and behaviors. Moreover, such risky sexual activities are more likely to occur </a:t>
            </a:r>
            <a:r>
              <a:rPr lang="en-US" sz="3300" dirty="0" smtClean="0">
                <a:latin typeface="Calibri" panose="020F0502020204030204" pitchFamily="34" charset="0"/>
              </a:rPr>
              <a:t>secretly</a:t>
            </a:r>
            <a:r>
              <a:rPr lang="en-US" sz="3300" dirty="0">
                <a:latin typeface="Calibri" panose="020F0502020204030204" pitchFamily="34" charset="0"/>
              </a:rPr>
              <a:t> </a:t>
            </a:r>
            <a:r>
              <a:rPr lang="en-US" sz="3300" dirty="0" smtClean="0">
                <a:latin typeface="Calibri" panose="020F0502020204030204" pitchFamily="34" charset="0"/>
              </a:rPr>
              <a:t>and unreported. </a:t>
            </a:r>
          </a:p>
          <a:p>
            <a:pPr marL="0" indent="0">
              <a:buNone/>
            </a:pPr>
            <a:r>
              <a:rPr lang="en-US" sz="3300" dirty="0">
                <a:latin typeface="Calibri" panose="020F0502020204030204" pitchFamily="34" charset="0"/>
              </a:rPr>
              <a:t> </a:t>
            </a:r>
            <a:r>
              <a:rPr lang="en-US" sz="3300" dirty="0" smtClean="0">
                <a:latin typeface="Calibri" panose="020F0502020204030204" pitchFamily="34" charset="0"/>
              </a:rPr>
              <a:t>  On the other hand, it seems far-fetched to give colleges students overindulgence to freely engage in casual and/or unsafe sex. These days, </a:t>
            </a:r>
            <a:r>
              <a:rPr lang="en-US" sz="3300" dirty="0">
                <a:latin typeface="Calibri" panose="020F0502020204030204" pitchFamily="34" charset="0"/>
              </a:rPr>
              <a:t>secular psychologists promote “comprehensive sex education</a:t>
            </a:r>
            <a:r>
              <a:rPr lang="en-US" sz="3300" dirty="0" smtClean="0">
                <a:latin typeface="Calibri" panose="020F0502020204030204" pitchFamily="34" charset="0"/>
              </a:rPr>
              <a:t>.” which attempts to offer appropriate and accurate information on </a:t>
            </a:r>
            <a:r>
              <a:rPr lang="en-US" sz="3300" dirty="0">
                <a:latin typeface="Calibri" panose="020F0502020204030204" pitchFamily="34" charset="0"/>
              </a:rPr>
              <a:t>a </a:t>
            </a:r>
            <a:r>
              <a:rPr lang="en-US" sz="3300" dirty="0" smtClean="0">
                <a:latin typeface="Calibri" panose="020F0502020204030204" pitchFamily="34" charset="0"/>
              </a:rPr>
              <a:t>large spectrum of topics </a:t>
            </a:r>
            <a:r>
              <a:rPr lang="en-US" sz="3300" dirty="0">
                <a:latin typeface="Calibri" panose="020F0502020204030204" pitchFamily="34" charset="0"/>
              </a:rPr>
              <a:t>related to </a:t>
            </a:r>
            <a:r>
              <a:rPr lang="en-US" sz="3300" dirty="0" smtClean="0">
                <a:latin typeface="Calibri" panose="020F0502020204030204" pitchFamily="34" charset="0"/>
              </a:rPr>
              <a:t>sexuality. Christians communities and faith based institutions </a:t>
            </a:r>
            <a:r>
              <a:rPr lang="en-US" sz="3300" dirty="0">
                <a:latin typeface="Calibri" panose="020F0502020204030204" pitchFamily="34" charset="0"/>
              </a:rPr>
              <a:t>should also introduce “comprehensive Christian approach to sexuality” to </a:t>
            </a:r>
            <a:r>
              <a:rPr lang="en-US" sz="3300" dirty="0" smtClean="0">
                <a:latin typeface="Calibri" panose="020F0502020204030204" pitchFamily="34" charset="0"/>
              </a:rPr>
              <a:t>debunk </a:t>
            </a:r>
            <a:r>
              <a:rPr lang="en-US" sz="3300" dirty="0">
                <a:latin typeface="Calibri" panose="020F0502020204030204" pitchFamily="34" charset="0"/>
              </a:rPr>
              <a:t>the myth that </a:t>
            </a:r>
            <a:r>
              <a:rPr lang="en-US" sz="3300" dirty="0" smtClean="0">
                <a:latin typeface="Calibri" panose="020F0502020204030204" pitchFamily="34" charset="0"/>
              </a:rPr>
              <a:t>sexual activity </a:t>
            </a:r>
            <a:r>
              <a:rPr lang="en-US" sz="3300" dirty="0">
                <a:latin typeface="Calibri" panose="020F0502020204030204" pitchFamily="34" charset="0"/>
              </a:rPr>
              <a:t>is </a:t>
            </a:r>
            <a:r>
              <a:rPr lang="en-US" sz="3300" dirty="0" smtClean="0">
                <a:latin typeface="Calibri" panose="020F0502020204030204" pitchFamily="34" charset="0"/>
              </a:rPr>
              <a:t>lustful, sinful</a:t>
            </a:r>
            <a:r>
              <a:rPr lang="en-US" sz="3300" dirty="0">
                <a:latin typeface="Calibri" panose="020F0502020204030204" pitchFamily="34" charset="0"/>
              </a:rPr>
              <a:t> </a:t>
            </a:r>
            <a:r>
              <a:rPr lang="en-US" sz="3300" dirty="0" smtClean="0">
                <a:latin typeface="Calibri" panose="020F0502020204030204" pitchFamily="34" charset="0"/>
              </a:rPr>
              <a:t>and shameful.</a:t>
            </a:r>
          </a:p>
          <a:p>
            <a:pPr marL="0" indent="0">
              <a:buNone/>
            </a:pPr>
            <a:endParaRPr lang="en-US" sz="3200" dirty="0">
              <a:latin typeface="Calibri" panose="020F0502020204030204" pitchFamily="34" charset="0"/>
            </a:endParaRPr>
          </a:p>
          <a:p>
            <a:pPr marL="0" indent="0">
              <a:buNone/>
            </a:pPr>
            <a:endParaRPr lang="en-US" dirty="0"/>
          </a:p>
          <a:p>
            <a:pPr marL="0" indent="0">
              <a:buNone/>
            </a:pPr>
            <a:r>
              <a:rPr lang="en-US" altLang="en-US" dirty="0">
                <a:latin typeface="Times New Roman" pitchFamily="18" charset="0"/>
                <a:cs typeface="Times New Roman" pitchFamily="18" charset="0"/>
              </a:rPr>
              <a:t>	</a:t>
            </a:r>
            <a:endParaRPr lang="en-US" dirty="0"/>
          </a:p>
        </p:txBody>
      </p:sp>
      <p:sp>
        <p:nvSpPr>
          <p:cNvPr id="80" name="Rectangle 79"/>
          <p:cNvSpPr/>
          <p:nvPr/>
        </p:nvSpPr>
        <p:spPr>
          <a:xfrm>
            <a:off x="13557682" y="27087433"/>
            <a:ext cx="10149381" cy="619272"/>
          </a:xfrm>
          <a:prstGeom prst="rect">
            <a:avLst/>
          </a:prstGeom>
        </p:spPr>
        <p:txBody>
          <a:bodyPr wrap="none">
            <a:spAutoFit/>
          </a:bodyPr>
          <a:lstStyle/>
          <a:p>
            <a:pPr>
              <a:lnSpc>
                <a:spcPct val="107000"/>
              </a:lnSpc>
              <a:spcAft>
                <a:spcPts val="800"/>
              </a:spcAft>
            </a:pPr>
            <a:r>
              <a:rPr lang="en-US" sz="3200" b="1" dirty="0" smtClean="0">
                <a:latin typeface="Calibri" panose="020F0502020204030204" pitchFamily="34" charset="0"/>
                <a:ea typeface="맑은 고딕" panose="020B0503020000020004" pitchFamily="50" charset="-127"/>
                <a:cs typeface="Times New Roman" panose="02020603050405020304" pitchFamily="18" charset="0"/>
              </a:rPr>
              <a:t>Table 4. </a:t>
            </a:r>
            <a:r>
              <a:rPr lang="en-US" sz="3200" b="1" smtClean="0">
                <a:latin typeface="Calibri" panose="020F0502020204030204" pitchFamily="34" charset="0"/>
                <a:ea typeface="맑은 고딕" panose="020B0503020000020004" pitchFamily="50" charset="-127"/>
                <a:cs typeface="Times New Roman" panose="02020603050405020304" pitchFamily="18" charset="0"/>
              </a:rPr>
              <a:t>Non-parametric </a:t>
            </a:r>
            <a:r>
              <a:rPr lang="en-US" sz="3200" b="1" dirty="0">
                <a:latin typeface="Calibri" panose="020F0502020204030204" pitchFamily="34" charset="0"/>
                <a:ea typeface="맑은 고딕" panose="020B0503020000020004" pitchFamily="50" charset="-127"/>
                <a:cs typeface="Times New Roman" panose="02020603050405020304" pitchFamily="18" charset="0"/>
              </a:rPr>
              <a:t>comparisons by Wilcoxon method</a:t>
            </a:r>
            <a:endParaRPr lang="en-US" sz="3200" b="1" dirty="0">
              <a:effectLst/>
              <a:latin typeface="Calibri" panose="020F0502020204030204" pitchFamily="34" charset="0"/>
              <a:ea typeface="맑은 고딕" panose="020B0503020000020004" pitchFamily="50" charset="-127"/>
              <a:cs typeface="Times New Roman" panose="02020603050405020304" pitchFamily="18" charset="0"/>
            </a:endParaRPr>
          </a:p>
        </p:txBody>
      </p:sp>
      <p:sp>
        <p:nvSpPr>
          <p:cNvPr id="82" name="Rectangle 81"/>
          <p:cNvSpPr/>
          <p:nvPr/>
        </p:nvSpPr>
        <p:spPr>
          <a:xfrm>
            <a:off x="13557682" y="20765174"/>
            <a:ext cx="12930147" cy="1338828"/>
          </a:xfrm>
          <a:prstGeom prst="rect">
            <a:avLst/>
          </a:prstGeom>
        </p:spPr>
        <p:txBody>
          <a:bodyPr wrap="square">
            <a:spAutoFit/>
          </a:bodyPr>
          <a:lstStyle/>
          <a:p>
            <a:r>
              <a:rPr lang="en-US" sz="2700" i="1" dirty="0" smtClean="0">
                <a:latin typeface="Calibri" panose="020F0502020204030204" pitchFamily="34" charset="0"/>
              </a:rPr>
              <a:t>Note. </a:t>
            </a:r>
            <a:r>
              <a:rPr lang="en-US" sz="2700" dirty="0" smtClean="0">
                <a:latin typeface="Calibri" panose="020F0502020204030204" pitchFamily="34" charset="0"/>
              </a:rPr>
              <a:t>Fisher’s Exact Test (</a:t>
            </a:r>
            <a:r>
              <a:rPr lang="en-US" sz="2700" i="1" dirty="0" smtClean="0">
                <a:latin typeface="Calibri" panose="020F0502020204030204" pitchFamily="34" charset="0"/>
              </a:rPr>
              <a:t> </a:t>
            </a:r>
            <a:r>
              <a:rPr lang="en-US" sz="2700" i="1" dirty="0" smtClean="0"/>
              <a:t>p</a:t>
            </a:r>
            <a:r>
              <a:rPr lang="en-US" sz="2700" dirty="0" smtClean="0"/>
              <a:t> </a:t>
            </a:r>
            <a:r>
              <a:rPr lang="en-US" sz="2700" dirty="0"/>
              <a:t>&lt; .0001</a:t>
            </a:r>
            <a:r>
              <a:rPr lang="en-US" sz="2700" dirty="0" smtClean="0"/>
              <a:t>)</a:t>
            </a:r>
          </a:p>
          <a:p>
            <a:r>
              <a:rPr lang="en-US" sz="2700" i="1" dirty="0" smtClean="0">
                <a:latin typeface="Calibri" panose="020F0502020204030204" pitchFamily="34" charset="0"/>
              </a:rPr>
              <a:t> </a:t>
            </a:r>
            <a:r>
              <a:rPr lang="en-US" sz="2700" dirty="0" smtClean="0">
                <a:latin typeface="Calibri" panose="020F0502020204030204" pitchFamily="34" charset="0"/>
              </a:rPr>
              <a:t>0 </a:t>
            </a:r>
            <a:r>
              <a:rPr lang="en-US" sz="2700" dirty="0">
                <a:latin typeface="Calibri" panose="020F0502020204030204" pitchFamily="34" charset="0"/>
              </a:rPr>
              <a:t>= No, have never done this sexual activity; 1 = No, have done this sexual activity in the past but not in the last 30 days; 2 = Yes</a:t>
            </a:r>
          </a:p>
        </p:txBody>
      </p:sp>
      <p:sp>
        <p:nvSpPr>
          <p:cNvPr id="83" name="Rectangle 82"/>
          <p:cNvSpPr/>
          <p:nvPr/>
        </p:nvSpPr>
        <p:spPr>
          <a:xfrm>
            <a:off x="13475304" y="6847036"/>
            <a:ext cx="6096000" cy="600164"/>
          </a:xfrm>
          <a:prstGeom prst="rect">
            <a:avLst/>
          </a:prstGeom>
        </p:spPr>
        <p:txBody>
          <a:bodyPr wrap="square">
            <a:spAutoFit/>
          </a:bodyPr>
          <a:lstStyle/>
          <a:p>
            <a:r>
              <a:rPr lang="en-US" sz="3300" dirty="0" smtClean="0">
                <a:latin typeface="Calibri" panose="020F0502020204030204" pitchFamily="34" charset="0"/>
                <a:ea typeface="PMingLiU" panose="02020500000000000000" pitchFamily="18" charset="-120"/>
              </a:rPr>
              <a:t>Table 1. Demographic</a:t>
            </a:r>
            <a:endParaRPr lang="en-US" sz="3300" dirty="0">
              <a:latin typeface="Calibri" panose="020F0502020204030204" pitchFamily="34" charset="0"/>
            </a:endParaRPr>
          </a:p>
        </p:txBody>
      </p:sp>
      <p:sp>
        <p:nvSpPr>
          <p:cNvPr id="84" name="Rectangle 83"/>
          <p:cNvSpPr/>
          <p:nvPr/>
        </p:nvSpPr>
        <p:spPr>
          <a:xfrm>
            <a:off x="13504544" y="22707100"/>
            <a:ext cx="12465015" cy="619272"/>
          </a:xfrm>
          <a:prstGeom prst="rect">
            <a:avLst/>
          </a:prstGeom>
        </p:spPr>
        <p:txBody>
          <a:bodyPr wrap="none">
            <a:spAutoFit/>
          </a:bodyPr>
          <a:lstStyle/>
          <a:p>
            <a:pPr>
              <a:lnSpc>
                <a:spcPct val="107000"/>
              </a:lnSpc>
              <a:spcAft>
                <a:spcPts val="800"/>
              </a:spcAft>
            </a:pPr>
            <a:r>
              <a:rPr lang="en-US" sz="3200" b="1" dirty="0" smtClean="0">
                <a:latin typeface="Calibri" panose="020F0502020204030204" pitchFamily="34" charset="0"/>
                <a:ea typeface="맑은 고딕" panose="020B0503020000020004" pitchFamily="50" charset="-127"/>
                <a:cs typeface="Times New Roman" panose="02020603050405020304" pitchFamily="18" charset="0"/>
              </a:rPr>
              <a:t>Table 3. Crosstab table of church attendance/faith status and vaginal sex</a:t>
            </a:r>
            <a:endParaRPr lang="en-US" sz="3200" b="1" dirty="0">
              <a:effectLst/>
              <a:latin typeface="Calibri" panose="020F0502020204030204" pitchFamily="34" charset="0"/>
              <a:ea typeface="맑은 고딕" panose="020B0503020000020004" pitchFamily="50" charset="-127"/>
              <a:cs typeface="Times New Roman" panose="02020603050405020304" pitchFamily="18" charset="0"/>
            </a:endParaRPr>
          </a:p>
        </p:txBody>
      </p:sp>
      <p:sp>
        <p:nvSpPr>
          <p:cNvPr id="90" name="Rectangle 89"/>
          <p:cNvSpPr/>
          <p:nvPr/>
        </p:nvSpPr>
        <p:spPr>
          <a:xfrm>
            <a:off x="13464418" y="16326102"/>
            <a:ext cx="12881282" cy="536942"/>
          </a:xfrm>
          <a:prstGeom prst="rect">
            <a:avLst/>
          </a:prstGeom>
        </p:spPr>
        <p:txBody>
          <a:bodyPr wrap="square">
            <a:spAutoFit/>
          </a:bodyPr>
          <a:lstStyle/>
          <a:p>
            <a:pPr>
              <a:lnSpc>
                <a:spcPct val="107000"/>
              </a:lnSpc>
              <a:spcAft>
                <a:spcPts val="800"/>
              </a:spcAft>
            </a:pPr>
            <a:r>
              <a:rPr lang="en-US" sz="2700" i="1" dirty="0">
                <a:latin typeface="Calibri" panose="020F0502020204030204" pitchFamily="34" charset="0"/>
                <a:ea typeface="PMingLiU" panose="02020500000000000000" pitchFamily="18" charset="-120"/>
              </a:rPr>
              <a:t>Note. </a:t>
            </a:r>
            <a:r>
              <a:rPr lang="en-US" sz="2700" dirty="0">
                <a:latin typeface="Calibri" panose="020F0502020204030204" pitchFamily="34" charset="0"/>
                <a:ea typeface="PMingLiU" panose="02020500000000000000" pitchFamily="18" charset="-120"/>
              </a:rPr>
              <a:t>The average age of this sample was 20 , SD =1.87. Range was 18 </a:t>
            </a:r>
            <a:r>
              <a:rPr lang="en-US" sz="2700" dirty="0" smtClean="0">
                <a:latin typeface="Calibri" panose="020F0502020204030204" pitchFamily="34" charset="0"/>
                <a:ea typeface="PMingLiU" panose="02020500000000000000" pitchFamily="18" charset="-120"/>
              </a:rPr>
              <a:t>– 33.</a:t>
            </a:r>
            <a:endParaRPr lang="en-US" sz="2700" b="1" dirty="0">
              <a:effectLst/>
              <a:latin typeface="Calibri" panose="020F0502020204030204" pitchFamily="34" charset="0"/>
              <a:ea typeface="맑은 고딕" panose="020B0503020000020004" pitchFamily="50" charset="-127"/>
              <a:cs typeface="Times New Roman" panose="02020603050405020304" pitchFamily="18" charset="0"/>
            </a:endParaRPr>
          </a:p>
        </p:txBody>
      </p:sp>
      <p:sp>
        <p:nvSpPr>
          <p:cNvPr id="29" name="Rectangle 28"/>
          <p:cNvSpPr/>
          <p:nvPr/>
        </p:nvSpPr>
        <p:spPr>
          <a:xfrm>
            <a:off x="13638261" y="26006132"/>
            <a:ext cx="12930147" cy="507831"/>
          </a:xfrm>
          <a:prstGeom prst="rect">
            <a:avLst/>
          </a:prstGeom>
        </p:spPr>
        <p:txBody>
          <a:bodyPr wrap="square">
            <a:spAutoFit/>
          </a:bodyPr>
          <a:lstStyle/>
          <a:p>
            <a:r>
              <a:rPr lang="en-US" sz="2700" i="1" dirty="0" smtClean="0">
                <a:latin typeface="Calibri" panose="020F0502020204030204" pitchFamily="34" charset="0"/>
              </a:rPr>
              <a:t>Note. </a:t>
            </a:r>
            <a:r>
              <a:rPr lang="en-US" sz="2700" dirty="0" smtClean="0">
                <a:latin typeface="Calibri" panose="020F0502020204030204" pitchFamily="34" charset="0"/>
              </a:rPr>
              <a:t>Fisher’s Exact Test (</a:t>
            </a:r>
            <a:r>
              <a:rPr lang="en-US" sz="2700" i="1" dirty="0" smtClean="0">
                <a:latin typeface="Calibri" panose="020F0502020204030204" pitchFamily="34" charset="0"/>
              </a:rPr>
              <a:t> </a:t>
            </a:r>
            <a:r>
              <a:rPr lang="en-US" sz="2700" i="1" dirty="0" smtClean="0"/>
              <a:t>p</a:t>
            </a:r>
            <a:r>
              <a:rPr lang="en-US" sz="2700" dirty="0" smtClean="0"/>
              <a:t> </a:t>
            </a:r>
            <a:r>
              <a:rPr lang="en-US" sz="2700" dirty="0"/>
              <a:t>&lt; .0001</a:t>
            </a:r>
            <a:r>
              <a:rPr lang="en-US" sz="2700" dirty="0" smtClean="0"/>
              <a:t>)</a:t>
            </a:r>
            <a:endParaRPr lang="en-US" sz="2700" dirty="0">
              <a:latin typeface="Calibri" panose="020F0502020204030204" pitchFamily="34" charset="0"/>
            </a:endParaRPr>
          </a:p>
        </p:txBody>
      </p:sp>
      <p:pic>
        <p:nvPicPr>
          <p:cNvPr id="7" name="Picture 6"/>
          <p:cNvPicPr>
            <a:picLocks noChangeAspect="1"/>
          </p:cNvPicPr>
          <p:nvPr/>
        </p:nvPicPr>
        <p:blipFill rotWithShape="1">
          <a:blip r:embed="rId6"/>
          <a:srcRect r="8432"/>
          <a:stretch/>
        </p:blipFill>
        <p:spPr>
          <a:xfrm>
            <a:off x="26897510" y="25465541"/>
            <a:ext cx="11001300" cy="6542888"/>
          </a:xfrm>
          <a:prstGeom prst="rect">
            <a:avLst/>
          </a:prstGeom>
          <a:ln>
            <a:solidFill>
              <a:schemeClr val="tx1"/>
            </a:solidFill>
          </a:ln>
        </p:spPr>
      </p:pic>
      <p:pic>
        <p:nvPicPr>
          <p:cNvPr id="12" name="Picture 11"/>
          <p:cNvPicPr>
            <a:picLocks noChangeAspect="1"/>
          </p:cNvPicPr>
          <p:nvPr/>
        </p:nvPicPr>
        <p:blipFill rotWithShape="1">
          <a:blip r:embed="rId7"/>
          <a:srcRect r="8124"/>
          <a:stretch/>
        </p:blipFill>
        <p:spPr>
          <a:xfrm>
            <a:off x="26850249" y="17057076"/>
            <a:ext cx="11029511" cy="6968857"/>
          </a:xfrm>
          <a:prstGeom prst="rect">
            <a:avLst/>
          </a:prstGeom>
          <a:ln>
            <a:solidFill>
              <a:schemeClr val="tx1"/>
            </a:solidFill>
          </a:ln>
        </p:spPr>
      </p:pic>
      <p:sp>
        <p:nvSpPr>
          <p:cNvPr id="35" name="Rectangle 34"/>
          <p:cNvSpPr/>
          <p:nvPr/>
        </p:nvSpPr>
        <p:spPr>
          <a:xfrm>
            <a:off x="26782494" y="16436246"/>
            <a:ext cx="11335924" cy="602794"/>
          </a:xfrm>
          <a:prstGeom prst="rect">
            <a:avLst/>
          </a:prstGeom>
        </p:spPr>
        <p:txBody>
          <a:bodyPr wrap="none">
            <a:spAutoFit/>
          </a:bodyPr>
          <a:lstStyle/>
          <a:p>
            <a:pPr>
              <a:lnSpc>
                <a:spcPct val="107000"/>
              </a:lnSpc>
              <a:spcAft>
                <a:spcPts val="800"/>
              </a:spcAft>
            </a:pPr>
            <a:r>
              <a:rPr lang="en-US" sz="3100" dirty="0" smtClean="0">
                <a:latin typeface="Calibri" panose="020F0502020204030204" pitchFamily="34" charset="0"/>
                <a:ea typeface="맑은 고딕" panose="020B0503020000020004" pitchFamily="50" charset="-127"/>
                <a:cs typeface="Times New Roman" panose="02020603050405020304" pitchFamily="18" charset="0"/>
              </a:rPr>
              <a:t>Figure 1. Mosaic table for church attendance/faith status and oral sex</a:t>
            </a:r>
            <a:endParaRPr lang="en-US" sz="3100" dirty="0">
              <a:effectLst/>
              <a:latin typeface="Calibri" panose="020F0502020204030204" pitchFamily="34" charset="0"/>
              <a:ea typeface="맑은 고딕" panose="020B0503020000020004" pitchFamily="50" charset="-127"/>
              <a:cs typeface="Times New Roman" panose="02020603050405020304" pitchFamily="18" charset="0"/>
            </a:endParaRPr>
          </a:p>
        </p:txBody>
      </p:sp>
      <p:sp>
        <p:nvSpPr>
          <p:cNvPr id="38" name="Rectangle 37"/>
          <p:cNvSpPr/>
          <p:nvPr/>
        </p:nvSpPr>
        <p:spPr>
          <a:xfrm>
            <a:off x="26812858" y="24859379"/>
            <a:ext cx="11591954" cy="586314"/>
          </a:xfrm>
          <a:prstGeom prst="rect">
            <a:avLst/>
          </a:prstGeom>
        </p:spPr>
        <p:txBody>
          <a:bodyPr wrap="square">
            <a:spAutoFit/>
          </a:bodyPr>
          <a:lstStyle/>
          <a:p>
            <a:pPr>
              <a:lnSpc>
                <a:spcPct val="107000"/>
              </a:lnSpc>
              <a:spcAft>
                <a:spcPts val="800"/>
              </a:spcAft>
            </a:pPr>
            <a:r>
              <a:rPr lang="en-US" sz="3000" dirty="0" smtClean="0">
                <a:latin typeface="Calibri" panose="020F0502020204030204" pitchFamily="34" charset="0"/>
                <a:ea typeface="맑은 고딕" panose="020B0503020000020004" pitchFamily="50" charset="-127"/>
                <a:cs typeface="Times New Roman" panose="02020603050405020304" pitchFamily="18" charset="0"/>
              </a:rPr>
              <a:t>Figure 2. Mosaic table for church attendance/faith status and virginal sex    </a:t>
            </a:r>
            <a:endParaRPr lang="en-US" sz="3000" dirty="0">
              <a:effectLst/>
              <a:latin typeface="Calibri" panose="020F0502020204030204" pitchFamily="34" charset="0"/>
              <a:ea typeface="맑은 고딕" panose="020B0503020000020004" pitchFamily="50" charset="-127"/>
              <a:cs typeface="Times New Roman" panose="02020603050405020304" pitchFamily="18" charset="0"/>
            </a:endParaRPr>
          </a:p>
        </p:txBody>
      </p:sp>
      <p:pic>
        <p:nvPicPr>
          <p:cNvPr id="14" name="Picture 13"/>
          <p:cNvPicPr>
            <a:picLocks noChangeAspect="1"/>
          </p:cNvPicPr>
          <p:nvPr/>
        </p:nvPicPr>
        <p:blipFill rotWithShape="1">
          <a:blip r:embed="rId8">
            <a:extLst>
              <a:ext uri="{28A0092B-C50C-407E-A947-70E740481C1C}">
                <a14:useLocalDpi xmlns:a14="http://schemas.microsoft.com/office/drawing/2010/main" val="0"/>
              </a:ext>
            </a:extLst>
          </a:blip>
          <a:srcRect t="726" b="2083"/>
          <a:stretch/>
        </p:blipFill>
        <p:spPr>
          <a:xfrm>
            <a:off x="13504544" y="7479918"/>
            <a:ext cx="12713085" cy="8839200"/>
          </a:xfrm>
          <a:prstGeom prst="rect">
            <a:avLst/>
          </a:prstGeom>
          <a:ln>
            <a:solidFill>
              <a:schemeClr val="tx1"/>
            </a:solidFill>
          </a:ln>
        </p:spPr>
      </p:pic>
      <p:sp>
        <p:nvSpPr>
          <p:cNvPr id="40" name="Text Placeholder 74"/>
          <p:cNvSpPr>
            <a:spLocks noGrp="1"/>
          </p:cNvSpPr>
          <p:nvPr>
            <p:ph type="body" sz="quarter" idx="19"/>
          </p:nvPr>
        </p:nvSpPr>
        <p:spPr>
          <a:xfrm>
            <a:off x="26984445" y="7545001"/>
            <a:ext cx="10524959" cy="9009447"/>
          </a:xfrm>
        </p:spPr>
        <p:txBody>
          <a:bodyPr/>
          <a:lstStyle/>
          <a:p>
            <a:pPr marL="0" indent="0">
              <a:buNone/>
            </a:pPr>
            <a:r>
              <a:rPr lang="en-US" sz="3300" dirty="0" smtClean="0">
                <a:latin typeface="Calibri" panose="020F0502020204030204" pitchFamily="34" charset="0"/>
              </a:rPr>
              <a:t>    Table 2. shows </a:t>
            </a:r>
            <a:r>
              <a:rPr lang="en-US" sz="3300" dirty="0">
                <a:latin typeface="Calibri" panose="020F0502020204030204" pitchFamily="34" charset="0"/>
              </a:rPr>
              <a:t>the number of students engaging in oral sex partitioned by church attendance and faith status. </a:t>
            </a:r>
            <a:r>
              <a:rPr lang="en-US" sz="3300" dirty="0" smtClean="0">
                <a:latin typeface="Calibri" panose="020F0502020204030204" pitchFamily="34" charset="0"/>
              </a:rPr>
              <a:t>Students </a:t>
            </a:r>
            <a:r>
              <a:rPr lang="en-US" sz="3300" dirty="0">
                <a:latin typeface="Calibri" panose="020F0502020204030204" pitchFamily="34" charset="0"/>
              </a:rPr>
              <a:t>who reported </a:t>
            </a:r>
            <a:r>
              <a:rPr lang="en-US" sz="3300" dirty="0" smtClean="0">
                <a:latin typeface="Calibri" panose="020F0502020204030204" pitchFamily="34" charset="0"/>
              </a:rPr>
              <a:t>“Continued church and faith” were </a:t>
            </a:r>
            <a:r>
              <a:rPr lang="en-US" sz="3300" dirty="0">
                <a:latin typeface="Calibri" panose="020F0502020204030204" pitchFamily="34" charset="0"/>
              </a:rPr>
              <a:t>less likely to have oral sex (203, 65.70%) than </a:t>
            </a:r>
            <a:r>
              <a:rPr lang="en-US" sz="3300" dirty="0" smtClean="0">
                <a:latin typeface="Calibri" panose="020F0502020204030204" pitchFamily="34" charset="0"/>
              </a:rPr>
              <a:t>others</a:t>
            </a:r>
          </a:p>
          <a:p>
            <a:pPr marL="0" indent="0">
              <a:buNone/>
            </a:pPr>
            <a:r>
              <a:rPr lang="en-US" sz="3300" dirty="0">
                <a:latin typeface="Calibri" panose="020F0502020204030204" pitchFamily="34" charset="0"/>
              </a:rPr>
              <a:t> </a:t>
            </a:r>
            <a:r>
              <a:rPr lang="en-US" sz="3300" dirty="0" smtClean="0">
                <a:latin typeface="Calibri" panose="020F0502020204030204" pitchFamily="34" charset="0"/>
              </a:rPr>
              <a:t>   Table </a:t>
            </a:r>
            <a:r>
              <a:rPr lang="en-US" sz="3300" dirty="0">
                <a:latin typeface="Calibri" panose="020F0502020204030204" pitchFamily="34" charset="0"/>
              </a:rPr>
              <a:t>3 displays the number of students engaging in vaginal sex partitioned by church attendance and faith status. S</a:t>
            </a:r>
            <a:r>
              <a:rPr lang="en-US" sz="3300" dirty="0" smtClean="0">
                <a:latin typeface="Calibri" panose="020F0502020204030204" pitchFamily="34" charset="0"/>
              </a:rPr>
              <a:t>tudents </a:t>
            </a:r>
            <a:r>
              <a:rPr lang="en-US" sz="3300" dirty="0">
                <a:latin typeface="Calibri" panose="020F0502020204030204" pitchFamily="34" charset="0"/>
              </a:rPr>
              <a:t>who reported </a:t>
            </a:r>
            <a:r>
              <a:rPr lang="en-US" sz="3300" dirty="0" smtClean="0">
                <a:latin typeface="Calibri" panose="020F0502020204030204" pitchFamily="34" charset="0"/>
              </a:rPr>
              <a:t>“Continued church and faith” </a:t>
            </a:r>
            <a:r>
              <a:rPr lang="en-US" sz="3300" dirty="0">
                <a:latin typeface="Calibri" panose="020F0502020204030204" pitchFamily="34" charset="0"/>
              </a:rPr>
              <a:t>were less likely to have vaginal sex (</a:t>
            </a:r>
            <a:r>
              <a:rPr lang="en-US" sz="3300" dirty="0" smtClean="0">
                <a:latin typeface="Calibri" panose="020F0502020204030204" pitchFamily="34" charset="0"/>
              </a:rPr>
              <a:t>228, 73.79%) </a:t>
            </a:r>
            <a:r>
              <a:rPr lang="en-US" sz="3300" dirty="0">
                <a:latin typeface="Calibri" panose="020F0502020204030204" pitchFamily="34" charset="0"/>
              </a:rPr>
              <a:t>than others. </a:t>
            </a:r>
            <a:endParaRPr lang="en-US" sz="3300" dirty="0" smtClean="0">
              <a:latin typeface="Calibri" panose="020F0502020204030204" pitchFamily="34" charset="0"/>
            </a:endParaRPr>
          </a:p>
          <a:p>
            <a:pPr marL="0" indent="0">
              <a:buNone/>
            </a:pPr>
            <a:r>
              <a:rPr lang="en-US" sz="3300" dirty="0" smtClean="0">
                <a:latin typeface="Calibri" panose="020F0502020204030204" pitchFamily="34" charset="0"/>
              </a:rPr>
              <a:t>   Table 4 is the Wilcoxon test analysis on responses </a:t>
            </a:r>
            <a:r>
              <a:rPr lang="en-US" sz="3300" dirty="0">
                <a:latin typeface="Calibri" panose="020F0502020204030204" pitchFamily="34" charset="0"/>
              </a:rPr>
              <a:t>to the question “what is the number of sexual partners in last 12 </a:t>
            </a:r>
            <a:r>
              <a:rPr lang="en-US" sz="3300" dirty="0" smtClean="0">
                <a:latin typeface="Calibri" panose="020F0502020204030204" pitchFamily="34" charset="0"/>
              </a:rPr>
              <a:t>months?” The </a:t>
            </a:r>
            <a:r>
              <a:rPr lang="en-US" sz="3300" dirty="0">
                <a:latin typeface="Calibri" panose="020F0502020204030204" pitchFamily="34" charset="0"/>
              </a:rPr>
              <a:t>overall result was significant (</a:t>
            </a:r>
            <a:r>
              <a:rPr lang="en-US" sz="3300" i="1" dirty="0">
                <a:latin typeface="Calibri" panose="020F0502020204030204" pitchFamily="34" charset="0"/>
              </a:rPr>
              <a:t>p</a:t>
            </a:r>
            <a:r>
              <a:rPr lang="en-US" sz="3300" dirty="0">
                <a:latin typeface="Calibri" panose="020F0502020204030204" pitchFamily="34" charset="0"/>
              </a:rPr>
              <a:t> &lt; .0001) and the non-parametric multiple comparison indicated that students who continued to attend church and have faith in Christ had a significantly lower number of sexual partners than all three other </a:t>
            </a:r>
            <a:r>
              <a:rPr lang="en-US" sz="3300" dirty="0" smtClean="0">
                <a:latin typeface="Calibri" panose="020F0502020204030204" pitchFamily="34" charset="0"/>
              </a:rPr>
              <a:t>groups</a:t>
            </a:r>
            <a:r>
              <a:rPr lang="en-US" sz="3300" dirty="0">
                <a:latin typeface="Calibri" panose="020F0502020204030204" pitchFamily="34" charset="0"/>
              </a:rPr>
              <a:t>.</a:t>
            </a:r>
          </a:p>
        </p:txBody>
      </p:sp>
      <p:sp>
        <p:nvSpPr>
          <p:cNvPr id="45" name="Rectangle 44"/>
          <p:cNvSpPr/>
          <p:nvPr/>
        </p:nvSpPr>
        <p:spPr>
          <a:xfrm>
            <a:off x="13509785" y="17274986"/>
            <a:ext cx="11817594" cy="619272"/>
          </a:xfrm>
          <a:prstGeom prst="rect">
            <a:avLst/>
          </a:prstGeom>
        </p:spPr>
        <p:txBody>
          <a:bodyPr wrap="square">
            <a:spAutoFit/>
          </a:bodyPr>
          <a:lstStyle/>
          <a:p>
            <a:pPr>
              <a:lnSpc>
                <a:spcPct val="107000"/>
              </a:lnSpc>
              <a:spcAft>
                <a:spcPts val="800"/>
              </a:spcAft>
            </a:pPr>
            <a:r>
              <a:rPr lang="en-US" sz="3200" b="1" dirty="0" smtClean="0">
                <a:latin typeface="Calibri" panose="020F0502020204030204" pitchFamily="34" charset="0"/>
                <a:ea typeface="맑은 고딕" panose="020B0503020000020004" pitchFamily="50" charset="-127"/>
                <a:cs typeface="Times New Roman" panose="02020603050405020304" pitchFamily="18" charset="0"/>
              </a:rPr>
              <a:t>Table 2. Crosstab table of church attendance/faith status and oral sex</a:t>
            </a:r>
            <a:endParaRPr lang="en-US" sz="3200" b="1" dirty="0">
              <a:effectLst/>
              <a:latin typeface="Calibri" panose="020F0502020204030204" pitchFamily="34" charset="0"/>
              <a:ea typeface="맑은 고딕" panose="020B0503020000020004" pitchFamily="50" charset="-127"/>
              <a:cs typeface="Times New Roman" panose="02020603050405020304" pitchFamily="18" charset="0"/>
            </a:endParaRPr>
          </a:p>
        </p:txBody>
      </p:sp>
      <p:pic>
        <p:nvPicPr>
          <p:cNvPr id="23" name="Picture 22"/>
          <p:cNvPicPr>
            <a:picLocks noChangeAspect="1"/>
          </p:cNvPicPr>
          <p:nvPr/>
        </p:nvPicPr>
        <p:blipFill rotWithShape="1">
          <a:blip r:embed="rId9">
            <a:extLst>
              <a:ext uri="{28A0092B-C50C-407E-A947-70E740481C1C}">
                <a14:useLocalDpi xmlns:a14="http://schemas.microsoft.com/office/drawing/2010/main" val="0"/>
              </a:ext>
            </a:extLst>
          </a:blip>
          <a:srcRect t="4759" b="7191"/>
          <a:stretch/>
        </p:blipFill>
        <p:spPr>
          <a:xfrm>
            <a:off x="13557682" y="17949887"/>
            <a:ext cx="12659947" cy="2819401"/>
          </a:xfrm>
          <a:prstGeom prst="rect">
            <a:avLst/>
          </a:prstGeom>
          <a:noFill/>
          <a:ln>
            <a:solidFill>
              <a:srgbClr val="092073"/>
            </a:solidFill>
          </a:ln>
        </p:spPr>
      </p:pic>
      <p:pic>
        <p:nvPicPr>
          <p:cNvPr id="25" name="Picture 24"/>
          <p:cNvPicPr>
            <a:picLocks noChangeAspect="1"/>
          </p:cNvPicPr>
          <p:nvPr/>
        </p:nvPicPr>
        <p:blipFill rotWithShape="1">
          <a:blip r:embed="rId10">
            <a:extLst>
              <a:ext uri="{28A0092B-C50C-407E-A947-70E740481C1C}">
                <a14:useLocalDpi xmlns:a14="http://schemas.microsoft.com/office/drawing/2010/main" val="0"/>
              </a:ext>
            </a:extLst>
          </a:blip>
          <a:srcRect t="4881" b="6937"/>
          <a:stretch/>
        </p:blipFill>
        <p:spPr>
          <a:xfrm>
            <a:off x="13548387" y="23327932"/>
            <a:ext cx="12669242" cy="2667000"/>
          </a:xfrm>
          <a:prstGeom prst="rect">
            <a:avLst/>
          </a:prstGeom>
          <a:ln>
            <a:solidFill>
              <a:srgbClr val="092073"/>
            </a:solidFill>
          </a:ln>
        </p:spPr>
      </p:pic>
      <p:pic>
        <p:nvPicPr>
          <p:cNvPr id="26" name="Picture 25"/>
          <p:cNvPicPr>
            <a:picLocks noChangeAspect="1"/>
          </p:cNvPicPr>
          <p:nvPr/>
        </p:nvPicPr>
        <p:blipFill rotWithShape="1">
          <a:blip r:embed="rId11">
            <a:extLst>
              <a:ext uri="{28A0092B-C50C-407E-A947-70E740481C1C}">
                <a14:useLocalDpi xmlns:a14="http://schemas.microsoft.com/office/drawing/2010/main" val="0"/>
              </a:ext>
            </a:extLst>
          </a:blip>
          <a:srcRect t="3586" b="4052"/>
          <a:stretch/>
        </p:blipFill>
        <p:spPr>
          <a:xfrm>
            <a:off x="13615124" y="27732119"/>
            <a:ext cx="12602505" cy="4276310"/>
          </a:xfrm>
          <a:prstGeom prst="rect">
            <a:avLst/>
          </a:prstGeom>
          <a:ln>
            <a:solidFill>
              <a:srgbClr val="092073"/>
            </a:solidFill>
          </a:ln>
        </p:spPr>
      </p:pic>
      <p:pic>
        <p:nvPicPr>
          <p:cNvPr id="27" name="Picture 26"/>
          <p:cNvPicPr>
            <a:picLocks noChangeAspect="1"/>
          </p:cNvPicPr>
          <p:nvPr/>
        </p:nvPicPr>
        <p:blipFill rotWithShape="1">
          <a:blip r:embed="rId12">
            <a:extLst>
              <a:ext uri="{28A0092B-C50C-407E-A947-70E740481C1C}">
                <a14:useLocalDpi xmlns:a14="http://schemas.microsoft.com/office/drawing/2010/main" val="0"/>
              </a:ext>
            </a:extLst>
          </a:blip>
          <a:srcRect t="6188"/>
          <a:stretch/>
        </p:blipFill>
        <p:spPr>
          <a:xfrm>
            <a:off x="777025" y="22190694"/>
            <a:ext cx="12088780" cy="2506168"/>
          </a:xfrm>
          <a:prstGeom prst="rect">
            <a:avLst/>
          </a:prstGeom>
          <a:ln>
            <a:solidFill>
              <a:srgbClr val="092073"/>
            </a:solidFill>
          </a:ln>
        </p:spPr>
      </p:pic>
      <p:pic>
        <p:nvPicPr>
          <p:cNvPr id="28" name="Picture 27"/>
          <p:cNvPicPr>
            <a:picLocks noChangeAspect="1"/>
          </p:cNvPicPr>
          <p:nvPr/>
        </p:nvPicPr>
        <p:blipFill rotWithShape="1">
          <a:blip r:embed="rId13">
            <a:extLst>
              <a:ext uri="{28A0092B-C50C-407E-A947-70E740481C1C}">
                <a14:useLocalDpi xmlns:a14="http://schemas.microsoft.com/office/drawing/2010/main" val="0"/>
              </a:ext>
            </a:extLst>
          </a:blip>
          <a:srcRect t="4131" b="3720"/>
          <a:stretch/>
        </p:blipFill>
        <p:spPr>
          <a:xfrm>
            <a:off x="711063" y="25831800"/>
            <a:ext cx="12087165" cy="2895600"/>
          </a:xfrm>
          <a:prstGeom prst="rect">
            <a:avLst/>
          </a:prstGeom>
          <a:ln>
            <a:solidFill>
              <a:srgbClr val="092073"/>
            </a:solidFill>
          </a:ln>
        </p:spPr>
      </p:pic>
    </p:spTree>
    <p:extLst>
      <p:ext uri="{BB962C8B-B14F-4D97-AF65-F5344CB8AC3E}">
        <p14:creationId xmlns:p14="http://schemas.microsoft.com/office/powerpoint/2010/main" val="30814775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5133</TotalTime>
  <Words>861</Words>
  <Application>Microsoft Macintosh PowerPoint</Application>
  <PresentationFormat>Custom</PresentationFormat>
  <Paragraphs>45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PMingLiU</vt:lpstr>
      <vt:lpstr>Times New Roman</vt:lpstr>
      <vt:lpstr>맑은 고딕</vt:lpstr>
      <vt:lpstr>Office Theme</vt:lpstr>
      <vt:lpstr>                   Are religious faith and church attendance protective factors against casual sex? Chong Ho Yu and Hyun Seo Lee Azusa Pacific University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Daniel Viens</dc:creator>
  <cp:lastModifiedBy>Microsoft Office User</cp:lastModifiedBy>
  <cp:revision>111</cp:revision>
  <dcterms:created xsi:type="dcterms:W3CDTF">2013-01-28T22:40:39Z</dcterms:created>
  <dcterms:modified xsi:type="dcterms:W3CDTF">2016-04-30T06:36:14Z</dcterms:modified>
</cp:coreProperties>
</file>