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0" r:id="rId2"/>
  </p:sldIdLst>
  <p:sldSz cx="51206400" cy="32918400"/>
  <p:notesSz cx="9144000" cy="6858000"/>
  <p:defaultTextStyle>
    <a:defPPr>
      <a:defRPr lang="en-US"/>
    </a:defPPr>
    <a:lvl1pPr marL="0" algn="l" defTabSz="3793225" rtl="0" eaLnBrk="1" latinLnBrk="0" hangingPunct="1">
      <a:defRPr sz="7475" kern="1200">
        <a:solidFill>
          <a:schemeClr val="tx1"/>
        </a:solidFill>
        <a:latin typeface="+mn-lt"/>
        <a:ea typeface="+mn-ea"/>
        <a:cs typeface="+mn-cs"/>
      </a:defRPr>
    </a:lvl1pPr>
    <a:lvl2pPr marL="1896608" algn="l" defTabSz="3793225" rtl="0" eaLnBrk="1" latinLnBrk="0" hangingPunct="1">
      <a:defRPr sz="7475" kern="1200">
        <a:solidFill>
          <a:schemeClr val="tx1"/>
        </a:solidFill>
        <a:latin typeface="+mn-lt"/>
        <a:ea typeface="+mn-ea"/>
        <a:cs typeface="+mn-cs"/>
      </a:defRPr>
    </a:lvl2pPr>
    <a:lvl3pPr marL="3793225" algn="l" defTabSz="3793225" rtl="0" eaLnBrk="1" latinLnBrk="0" hangingPunct="1">
      <a:defRPr sz="7475" kern="1200">
        <a:solidFill>
          <a:schemeClr val="tx1"/>
        </a:solidFill>
        <a:latin typeface="+mn-lt"/>
        <a:ea typeface="+mn-ea"/>
        <a:cs typeface="+mn-cs"/>
      </a:defRPr>
    </a:lvl3pPr>
    <a:lvl4pPr marL="5689837" algn="l" defTabSz="3793225" rtl="0" eaLnBrk="1" latinLnBrk="0" hangingPunct="1">
      <a:defRPr sz="7475" kern="1200">
        <a:solidFill>
          <a:schemeClr val="tx1"/>
        </a:solidFill>
        <a:latin typeface="+mn-lt"/>
        <a:ea typeface="+mn-ea"/>
        <a:cs typeface="+mn-cs"/>
      </a:defRPr>
    </a:lvl4pPr>
    <a:lvl5pPr marL="7586447" algn="l" defTabSz="3793225" rtl="0" eaLnBrk="1" latinLnBrk="0" hangingPunct="1">
      <a:defRPr sz="7475" kern="1200">
        <a:solidFill>
          <a:schemeClr val="tx1"/>
        </a:solidFill>
        <a:latin typeface="+mn-lt"/>
        <a:ea typeface="+mn-ea"/>
        <a:cs typeface="+mn-cs"/>
      </a:defRPr>
    </a:lvl5pPr>
    <a:lvl6pPr marL="9483063" algn="l" defTabSz="3793225" rtl="0" eaLnBrk="1" latinLnBrk="0" hangingPunct="1">
      <a:defRPr sz="7475" kern="1200">
        <a:solidFill>
          <a:schemeClr val="tx1"/>
        </a:solidFill>
        <a:latin typeface="+mn-lt"/>
        <a:ea typeface="+mn-ea"/>
        <a:cs typeface="+mn-cs"/>
      </a:defRPr>
    </a:lvl6pPr>
    <a:lvl7pPr marL="11379675" algn="l" defTabSz="3793225" rtl="0" eaLnBrk="1" latinLnBrk="0" hangingPunct="1">
      <a:defRPr sz="7475" kern="1200">
        <a:solidFill>
          <a:schemeClr val="tx1"/>
        </a:solidFill>
        <a:latin typeface="+mn-lt"/>
        <a:ea typeface="+mn-ea"/>
        <a:cs typeface="+mn-cs"/>
      </a:defRPr>
    </a:lvl7pPr>
    <a:lvl8pPr marL="13276288" algn="l" defTabSz="3793225" rtl="0" eaLnBrk="1" latinLnBrk="0" hangingPunct="1">
      <a:defRPr sz="7475" kern="1200">
        <a:solidFill>
          <a:schemeClr val="tx1"/>
        </a:solidFill>
        <a:latin typeface="+mn-lt"/>
        <a:ea typeface="+mn-ea"/>
        <a:cs typeface="+mn-cs"/>
      </a:defRPr>
    </a:lvl8pPr>
    <a:lvl9pPr marL="15172902" algn="l" defTabSz="3793225" rtl="0" eaLnBrk="1" latinLnBrk="0" hangingPunct="1">
      <a:defRPr sz="747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00" userDrawn="1">
          <p15:clr>
            <a:srgbClr val="A4A3A4"/>
          </p15:clr>
        </p15:guide>
        <p15:guide id="2" pos="14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8177"/>
    <a:srgbClr val="FF0066"/>
    <a:srgbClr val="09306B"/>
    <a:srgbClr val="1C6EE9"/>
    <a:srgbClr val="1A4BA9"/>
    <a:srgbClr val="092073"/>
    <a:srgbClr val="C4172F"/>
    <a:srgbClr val="010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290" autoAdjust="0"/>
  </p:normalViewPr>
  <p:slideViewPr>
    <p:cSldViewPr>
      <p:cViewPr>
        <p:scale>
          <a:sx n="45" d="100"/>
          <a:sy n="45" d="100"/>
        </p:scale>
        <p:origin x="144" y="144"/>
      </p:cViewPr>
      <p:guideLst>
        <p:guide orient="horz" pos="16800"/>
        <p:guide pos="140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8A27B708-2555-834C-97B8-35CDF758D659}" type="datetimeFigureOut">
              <a:rPr lang="en-US" smtClean="0"/>
              <a:t>4/29/16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C2314C12-B17B-E54E-8510-11A7CCA69E63}" type="slidenum">
              <a:rPr lang="en-US" smtClean="0"/>
              <a:t>‹#›</a:t>
            </a:fld>
            <a:endParaRPr lang="en-US"/>
          </a:p>
        </p:txBody>
      </p:sp>
    </p:spTree>
    <p:extLst>
      <p:ext uri="{BB962C8B-B14F-4D97-AF65-F5344CB8AC3E}">
        <p14:creationId xmlns:p14="http://schemas.microsoft.com/office/powerpoint/2010/main" val="3423355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F6FE0C0-2E50-4D69-9B95-9D8C0F8BA842}" type="datetimeFigureOut">
              <a:rPr lang="en-US" smtClean="0"/>
              <a:t>4/29/16</a:t>
            </a:fld>
            <a:endParaRPr lang="en-US"/>
          </a:p>
        </p:txBody>
      </p:sp>
      <p:sp>
        <p:nvSpPr>
          <p:cNvPr id="4" name="Slide Image Placeholder 3"/>
          <p:cNvSpPr>
            <a:spLocks noGrp="1" noRot="1" noChangeAspect="1"/>
          </p:cNvSpPr>
          <p:nvPr>
            <p:ph type="sldImg" idx="2"/>
          </p:nvPr>
        </p:nvSpPr>
        <p:spPr>
          <a:xfrm>
            <a:off x="2771775" y="857250"/>
            <a:ext cx="36004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5"/>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5"/>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5"/>
            <a:ext cx="3962400" cy="344487"/>
          </a:xfrm>
          <a:prstGeom prst="rect">
            <a:avLst/>
          </a:prstGeom>
        </p:spPr>
        <p:txBody>
          <a:bodyPr vert="horz" lIns="91440" tIns="45720" rIns="91440" bIns="45720" rtlCol="0" anchor="b"/>
          <a:lstStyle>
            <a:lvl1pPr algn="r">
              <a:defRPr sz="1200"/>
            </a:lvl1pPr>
          </a:lstStyle>
          <a:p>
            <a:fld id="{0DC14C04-C0C6-44C2-B7B4-A649C544B2C3}" type="slidenum">
              <a:rPr lang="en-US" smtClean="0"/>
              <a:t>‹#›</a:t>
            </a:fld>
            <a:endParaRPr lang="en-US"/>
          </a:p>
        </p:txBody>
      </p:sp>
    </p:spTree>
    <p:extLst>
      <p:ext uri="{BB962C8B-B14F-4D97-AF65-F5344CB8AC3E}">
        <p14:creationId xmlns:p14="http://schemas.microsoft.com/office/powerpoint/2010/main" val="2865085433"/>
      </p:ext>
    </p:extLst>
  </p:cSld>
  <p:clrMap bg1="lt1" tx1="dk1" bg2="lt2" tx2="dk2" accent1="accent1" accent2="accent2" accent3="accent3" accent4="accent4" accent5="accent5" accent6="accent6" hlink="hlink" folHlink="folHlink"/>
  <p:notesStyle>
    <a:lvl1pPr marL="0" algn="l" defTabSz="1751870" rtl="0" eaLnBrk="1" latinLnBrk="0" hangingPunct="1">
      <a:defRPr sz="2300" kern="1200">
        <a:solidFill>
          <a:schemeClr val="tx1"/>
        </a:solidFill>
        <a:latin typeface="+mn-lt"/>
        <a:ea typeface="+mn-ea"/>
        <a:cs typeface="+mn-cs"/>
      </a:defRPr>
    </a:lvl1pPr>
    <a:lvl2pPr marL="875934" algn="l" defTabSz="1751870" rtl="0" eaLnBrk="1" latinLnBrk="0" hangingPunct="1">
      <a:defRPr sz="2300" kern="1200">
        <a:solidFill>
          <a:schemeClr val="tx1"/>
        </a:solidFill>
        <a:latin typeface="+mn-lt"/>
        <a:ea typeface="+mn-ea"/>
        <a:cs typeface="+mn-cs"/>
      </a:defRPr>
    </a:lvl2pPr>
    <a:lvl3pPr marL="1751870" algn="l" defTabSz="1751870" rtl="0" eaLnBrk="1" latinLnBrk="0" hangingPunct="1">
      <a:defRPr sz="2300" kern="1200">
        <a:solidFill>
          <a:schemeClr val="tx1"/>
        </a:solidFill>
        <a:latin typeface="+mn-lt"/>
        <a:ea typeface="+mn-ea"/>
        <a:cs typeface="+mn-cs"/>
      </a:defRPr>
    </a:lvl3pPr>
    <a:lvl4pPr marL="2627806" algn="l" defTabSz="1751870" rtl="0" eaLnBrk="1" latinLnBrk="0" hangingPunct="1">
      <a:defRPr sz="2300" kern="1200">
        <a:solidFill>
          <a:schemeClr val="tx1"/>
        </a:solidFill>
        <a:latin typeface="+mn-lt"/>
        <a:ea typeface="+mn-ea"/>
        <a:cs typeface="+mn-cs"/>
      </a:defRPr>
    </a:lvl4pPr>
    <a:lvl5pPr marL="3503738" algn="l" defTabSz="1751870" rtl="0" eaLnBrk="1" latinLnBrk="0" hangingPunct="1">
      <a:defRPr sz="2300" kern="1200">
        <a:solidFill>
          <a:schemeClr val="tx1"/>
        </a:solidFill>
        <a:latin typeface="+mn-lt"/>
        <a:ea typeface="+mn-ea"/>
        <a:cs typeface="+mn-cs"/>
      </a:defRPr>
    </a:lvl5pPr>
    <a:lvl6pPr marL="4379672" algn="l" defTabSz="1751870" rtl="0" eaLnBrk="1" latinLnBrk="0" hangingPunct="1">
      <a:defRPr sz="2300" kern="1200">
        <a:solidFill>
          <a:schemeClr val="tx1"/>
        </a:solidFill>
        <a:latin typeface="+mn-lt"/>
        <a:ea typeface="+mn-ea"/>
        <a:cs typeface="+mn-cs"/>
      </a:defRPr>
    </a:lvl6pPr>
    <a:lvl7pPr marL="5255609" algn="l" defTabSz="1751870" rtl="0" eaLnBrk="1" latinLnBrk="0" hangingPunct="1">
      <a:defRPr sz="2300" kern="1200">
        <a:solidFill>
          <a:schemeClr val="tx1"/>
        </a:solidFill>
        <a:latin typeface="+mn-lt"/>
        <a:ea typeface="+mn-ea"/>
        <a:cs typeface="+mn-cs"/>
      </a:defRPr>
    </a:lvl7pPr>
    <a:lvl8pPr marL="6131545" algn="l" defTabSz="1751870" rtl="0" eaLnBrk="1" latinLnBrk="0" hangingPunct="1">
      <a:defRPr sz="2300" kern="1200">
        <a:solidFill>
          <a:schemeClr val="tx1"/>
        </a:solidFill>
        <a:latin typeface="+mn-lt"/>
        <a:ea typeface="+mn-ea"/>
        <a:cs typeface="+mn-cs"/>
      </a:defRPr>
    </a:lvl8pPr>
    <a:lvl9pPr marL="7007477" algn="l" defTabSz="1751870" rtl="0" eaLnBrk="1" latinLnBrk="0" hangingPunct="1">
      <a:defRPr sz="2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1775" y="857250"/>
            <a:ext cx="360045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C14C04-C0C6-44C2-B7B4-A649C544B2C3}" type="slidenum">
              <a:rPr lang="en-US" smtClean="0"/>
              <a:t>1</a:t>
            </a:fld>
            <a:endParaRPr lang="en-US"/>
          </a:p>
        </p:txBody>
      </p:sp>
    </p:spTree>
    <p:extLst>
      <p:ext uri="{BB962C8B-B14F-4D97-AF65-F5344CB8AC3E}">
        <p14:creationId xmlns:p14="http://schemas.microsoft.com/office/powerpoint/2010/main" val="3317666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2&quot; x 60&quot; Poster">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812807" y="609602"/>
            <a:ext cx="49580800" cy="3352800"/>
          </a:xfrm>
          <a:prstGeom prst="rect">
            <a:avLst/>
          </a:prstGeom>
          <a:solidFill>
            <a:srgbClr val="C4172F"/>
          </a:solidFill>
          <a:ln>
            <a:solidFill>
              <a:srgbClr val="C4172F"/>
            </a:solidFill>
          </a:ln>
        </p:spPr>
        <p:txBody>
          <a:bodyPr vert="horz" lIns="88844" tIns="44422" rIns="88844" bIns="44422" anchor="ctr" anchorCtr="1"/>
          <a:lstStyle>
            <a:lvl1pPr>
              <a:defRPr sz="6533" b="1">
                <a:solidFill>
                  <a:schemeClr val="bg1"/>
                </a:solidFill>
                <a:latin typeface="Arial"/>
                <a:cs typeface="Arial"/>
              </a:defRPr>
            </a:lvl1pPr>
          </a:lstStyle>
          <a:p>
            <a:r>
              <a:rPr lang="en-US" dirty="0" smtClean="0"/>
              <a:t>Poster Presentation Title</a:t>
            </a:r>
            <a:br>
              <a:rPr lang="en-US" dirty="0" smtClean="0"/>
            </a:br>
            <a:r>
              <a:rPr lang="en-US" sz="4480" b="1" dirty="0" smtClean="0">
                <a:solidFill>
                  <a:schemeClr val="bg1"/>
                </a:solidFill>
                <a:latin typeface="Arial" pitchFamily="34" charset="0"/>
                <a:cs typeface="Arial" pitchFamily="34" charset="0"/>
              </a:rPr>
              <a:t>List Author Name(s)</a:t>
            </a:r>
            <a:br>
              <a:rPr lang="en-US" sz="4480" b="1" dirty="0" smtClean="0">
                <a:solidFill>
                  <a:schemeClr val="bg1"/>
                </a:solidFill>
                <a:latin typeface="Arial" pitchFamily="34" charset="0"/>
                <a:cs typeface="Arial" pitchFamily="34" charset="0"/>
              </a:rPr>
            </a:br>
            <a:r>
              <a:rPr lang="en-US" sz="4480" b="1" dirty="0" smtClean="0">
                <a:solidFill>
                  <a:schemeClr val="bg1"/>
                </a:solidFill>
                <a:latin typeface="Arial" pitchFamily="34" charset="0"/>
                <a:cs typeface="Arial" pitchFamily="34" charset="0"/>
              </a:rPr>
              <a:t>List Affiliated Institutions</a:t>
            </a:r>
            <a:endParaRPr lang="en-US" dirty="0"/>
          </a:p>
        </p:txBody>
      </p:sp>
      <p:sp>
        <p:nvSpPr>
          <p:cNvPr id="22" name="Text Placeholder 21"/>
          <p:cNvSpPr>
            <a:spLocks noGrp="1"/>
          </p:cNvSpPr>
          <p:nvPr>
            <p:ph type="body" sz="quarter" idx="10" hasCustomPrompt="1"/>
          </p:nvPr>
        </p:nvSpPr>
        <p:spPr>
          <a:xfrm>
            <a:off x="829746"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Abstract or Introduction</a:t>
            </a:r>
            <a:endParaRPr lang="en-US" dirty="0"/>
          </a:p>
        </p:txBody>
      </p:sp>
      <p:sp>
        <p:nvSpPr>
          <p:cNvPr id="24" name="Text Placeholder 23"/>
          <p:cNvSpPr>
            <a:spLocks noGrp="1"/>
          </p:cNvSpPr>
          <p:nvPr>
            <p:ph type="body" sz="quarter" idx="11" hasCustomPrompt="1"/>
          </p:nvPr>
        </p:nvSpPr>
        <p:spPr>
          <a:xfrm>
            <a:off x="829746" y="5617032"/>
            <a:ext cx="11988799" cy="8686800"/>
          </a:xfrm>
          <a:prstGeom prst="rect">
            <a:avLst/>
          </a:prstGeom>
        </p:spPr>
        <p:txBody>
          <a:bodyPr vert="horz" lIns="88844" tIns="44422" rIns="88844" bIns="44422"/>
          <a:lstStyle>
            <a:lvl1pPr marL="0" indent="0">
              <a:buNone/>
              <a:defRPr sz="2800" baseline="0"/>
            </a:lvl1pPr>
            <a:lvl2pPr marL="420370" indent="0">
              <a:buNone/>
              <a:defRPr sz="2800" baseline="0"/>
            </a:lvl2pPr>
            <a:lvl3pPr marL="817706" indent="0">
              <a:buNone/>
              <a:defRPr sz="2800" baseline="0"/>
            </a:lvl3pPr>
            <a:lvl4pPr>
              <a:defRPr sz="2800"/>
            </a:lvl4pPr>
            <a:lvl5pPr>
              <a:defRPr sz="2800"/>
            </a:lvl5pPr>
          </a:lstStyle>
          <a:p>
            <a:pPr lvl="0"/>
            <a:r>
              <a:rPr lang="en-US" dirty="0" smtClean="0"/>
              <a:t>Any element of this template (colors, fonts, layouts, etc.) can be edited to suit your needs. To change the color of a title bar: right click the text box, select format shape, edit the “Fill” and “Line” your desired specifications.</a:t>
            </a:r>
          </a:p>
        </p:txBody>
      </p:sp>
      <p:sp>
        <p:nvSpPr>
          <p:cNvPr id="25" name="Text Placeholder 21"/>
          <p:cNvSpPr>
            <a:spLocks noGrp="1"/>
          </p:cNvSpPr>
          <p:nvPr>
            <p:ph type="body" sz="quarter" idx="12" hasCustomPrompt="1"/>
          </p:nvPr>
        </p:nvSpPr>
        <p:spPr>
          <a:xfrm>
            <a:off x="812813" y="1463040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Objectives</a:t>
            </a:r>
            <a:endParaRPr lang="en-US" dirty="0"/>
          </a:p>
        </p:txBody>
      </p:sp>
      <p:sp>
        <p:nvSpPr>
          <p:cNvPr id="26" name="Text Placeholder 23"/>
          <p:cNvSpPr>
            <a:spLocks noGrp="1"/>
          </p:cNvSpPr>
          <p:nvPr>
            <p:ph type="body" sz="quarter" idx="13" hasCustomPrompt="1"/>
          </p:nvPr>
        </p:nvSpPr>
        <p:spPr>
          <a:xfrm>
            <a:off x="812813" y="16002004"/>
            <a:ext cx="11988799" cy="7315200"/>
          </a:xfrm>
          <a:prstGeom prst="rect">
            <a:avLst/>
          </a:prstGeom>
        </p:spPr>
        <p:txBody>
          <a:bodyPr vert="horz" lIns="88844" tIns="44422" rIns="88844" bIns="44422"/>
          <a:lstStyle>
            <a:lvl1pPr marL="0" marR="0" indent="0" algn="l" defTabSz="3695844" rtl="0" eaLnBrk="1" fontAlgn="auto" latinLnBrk="0" hangingPunct="1">
              <a:lnSpc>
                <a:spcPct val="100000"/>
              </a:lnSpc>
              <a:spcBef>
                <a:spcPct val="20000"/>
              </a:spcBef>
              <a:spcAft>
                <a:spcPts val="0"/>
              </a:spcAft>
              <a:buClrTx/>
              <a:buSzTx/>
              <a:buFont typeface="Arial" pitchFamily="34" charset="0"/>
              <a:buNone/>
              <a:tabLst/>
              <a:defRPr sz="2800"/>
            </a:lvl1pPr>
            <a:lvl2pPr>
              <a:defRPr sz="2800"/>
            </a:lvl2pPr>
            <a:lvl3pPr>
              <a:defRPr sz="2800"/>
            </a:lvl3pPr>
            <a:lvl4pPr>
              <a:defRPr sz="2800"/>
            </a:lvl4pPr>
            <a:lvl5pPr>
              <a:defRPr sz="2800"/>
            </a:lvl5pPr>
          </a:lstStyle>
          <a:p>
            <a:pPr marL="0" marR="0" lvl="0" indent="0" algn="l" defTabSz="3695844" rtl="0" eaLnBrk="1" fontAlgn="auto" latinLnBrk="0" hangingPunct="1">
              <a:lnSpc>
                <a:spcPct val="100000"/>
              </a:lnSpc>
              <a:spcBef>
                <a:spcPct val="20000"/>
              </a:spcBef>
              <a:spcAft>
                <a:spcPts val="0"/>
              </a:spcAft>
              <a:buClrTx/>
              <a:buSzTx/>
              <a:buFont typeface="Arial" pitchFamily="34" charset="0"/>
              <a:buNone/>
              <a:tabLst/>
              <a:defRPr/>
            </a:pPr>
            <a:r>
              <a:rPr lang="en-US" dirty="0" smtClean="0"/>
              <a:t>To change the color of a title bar: right click the text box, select format shape, edit the “Fill” and “Line” your desired specifications.</a:t>
            </a:r>
          </a:p>
        </p:txBody>
      </p:sp>
      <p:sp>
        <p:nvSpPr>
          <p:cNvPr id="27" name="Text Placeholder 21"/>
          <p:cNvSpPr>
            <a:spLocks noGrp="1"/>
          </p:cNvSpPr>
          <p:nvPr>
            <p:ph type="body" sz="quarter" idx="14" hasCustomPrompt="1"/>
          </p:nvPr>
        </p:nvSpPr>
        <p:spPr>
          <a:xfrm>
            <a:off x="812813" y="23622000"/>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Methods</a:t>
            </a:r>
            <a:endParaRPr lang="en-US" dirty="0"/>
          </a:p>
        </p:txBody>
      </p:sp>
      <p:sp>
        <p:nvSpPr>
          <p:cNvPr id="28" name="Text Placeholder 23"/>
          <p:cNvSpPr>
            <a:spLocks noGrp="1"/>
          </p:cNvSpPr>
          <p:nvPr>
            <p:ph type="body" sz="quarter" idx="15" hasCustomPrompt="1"/>
          </p:nvPr>
        </p:nvSpPr>
        <p:spPr>
          <a:xfrm>
            <a:off x="812813" y="24993607"/>
            <a:ext cx="11988799" cy="7271658"/>
          </a:xfrm>
          <a:prstGeom prst="rect">
            <a:avLst/>
          </a:prstGeom>
        </p:spPr>
        <p:txBody>
          <a:bodyPr vert="horz" lIns="88844" tIns="44422" rIns="88844" bIns="44422"/>
          <a:lstStyle>
            <a:lvl1pPr marL="0" marR="0" indent="0" algn="l" defTabSz="3695844" rtl="0" eaLnBrk="1" fontAlgn="auto" latinLnBrk="0" hangingPunct="1">
              <a:lnSpc>
                <a:spcPct val="100000"/>
              </a:lnSpc>
              <a:spcBef>
                <a:spcPct val="20000"/>
              </a:spcBef>
              <a:spcAft>
                <a:spcPts val="0"/>
              </a:spcAft>
              <a:buClrTx/>
              <a:buSzTx/>
              <a:buFont typeface="Arial" pitchFamily="34" charset="0"/>
              <a:buNone/>
              <a:tabLst/>
              <a:defRPr sz="2800"/>
            </a:lvl1pPr>
            <a:lvl2pPr>
              <a:defRPr sz="2800"/>
            </a:lvl2pPr>
            <a:lvl3pPr>
              <a:defRPr sz="2800"/>
            </a:lvl3pPr>
            <a:lvl4pPr>
              <a:defRPr sz="2800"/>
            </a:lvl4pPr>
            <a:lvl5pPr>
              <a:defRPr sz="2800"/>
            </a:lvl5pPr>
          </a:lstStyle>
          <a:p>
            <a:pPr marL="0" marR="0" lvl="0" indent="0" algn="l" defTabSz="3695844" rtl="0" eaLnBrk="1" fontAlgn="auto" latinLnBrk="0" hangingPunct="1">
              <a:lnSpc>
                <a:spcPct val="100000"/>
              </a:lnSpc>
              <a:spcBef>
                <a:spcPct val="20000"/>
              </a:spcBef>
              <a:spcAft>
                <a:spcPts val="0"/>
              </a:spcAft>
              <a:buClrTx/>
              <a:buSzTx/>
              <a:buFont typeface="Arial" pitchFamily="34" charset="0"/>
              <a:buNone/>
              <a:tabLst/>
              <a:defRPr/>
            </a:pPr>
            <a:r>
              <a:rPr lang="en-US" dirty="0" smtClean="0"/>
              <a:t>Copy and paste title bars and text boxes to create additional sections.</a:t>
            </a:r>
          </a:p>
        </p:txBody>
      </p:sp>
      <p:sp>
        <p:nvSpPr>
          <p:cNvPr id="29" name="Text Placeholder 21"/>
          <p:cNvSpPr>
            <a:spLocks noGrp="1"/>
          </p:cNvSpPr>
          <p:nvPr>
            <p:ph type="body" sz="quarter" idx="16" hasCustomPrompt="1"/>
          </p:nvPr>
        </p:nvSpPr>
        <p:spPr>
          <a:xfrm>
            <a:off x="13394279"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Results</a:t>
            </a:r>
            <a:endParaRPr lang="en-US" dirty="0"/>
          </a:p>
        </p:txBody>
      </p:sp>
      <p:sp>
        <p:nvSpPr>
          <p:cNvPr id="30" name="Text Placeholder 23"/>
          <p:cNvSpPr>
            <a:spLocks noGrp="1"/>
          </p:cNvSpPr>
          <p:nvPr>
            <p:ph type="body" sz="quarter" idx="17"/>
          </p:nvPr>
        </p:nvSpPr>
        <p:spPr>
          <a:xfrm>
            <a:off x="38404812" y="24819430"/>
            <a:ext cx="11988799" cy="7445828"/>
          </a:xfrm>
          <a:prstGeom prst="rect">
            <a:avLst/>
          </a:prstGeom>
        </p:spPr>
        <p:txBody>
          <a:bodyPr vert="horz" lIns="88844" tIns="44422" rIns="88844" bIns="44422"/>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1" name="Text Placeholder 21"/>
          <p:cNvSpPr>
            <a:spLocks noGrp="1"/>
          </p:cNvSpPr>
          <p:nvPr>
            <p:ph type="body" sz="quarter" idx="18" hasCustomPrompt="1"/>
          </p:nvPr>
        </p:nvSpPr>
        <p:spPr>
          <a:xfrm>
            <a:off x="38404812"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Conclusion</a:t>
            </a:r>
            <a:endParaRPr lang="en-US" dirty="0"/>
          </a:p>
        </p:txBody>
      </p:sp>
      <p:sp>
        <p:nvSpPr>
          <p:cNvPr id="32" name="Text Placeholder 23"/>
          <p:cNvSpPr>
            <a:spLocks noGrp="1"/>
          </p:cNvSpPr>
          <p:nvPr>
            <p:ph type="body" sz="quarter" idx="19"/>
          </p:nvPr>
        </p:nvSpPr>
        <p:spPr>
          <a:xfrm>
            <a:off x="38404812" y="5617030"/>
            <a:ext cx="11988799" cy="17678400"/>
          </a:xfrm>
          <a:prstGeom prst="rect">
            <a:avLst/>
          </a:prstGeom>
        </p:spPr>
        <p:txBody>
          <a:bodyPr vert="horz" lIns="88844" tIns="44422" rIns="88844" bIns="44422"/>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3" name="Text Placeholder 21"/>
          <p:cNvSpPr>
            <a:spLocks noGrp="1"/>
          </p:cNvSpPr>
          <p:nvPr>
            <p:ph type="body" sz="quarter" idx="20" hasCustomPrompt="1"/>
          </p:nvPr>
        </p:nvSpPr>
        <p:spPr>
          <a:xfrm>
            <a:off x="38404812" y="23513144"/>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References</a:t>
            </a:r>
            <a:endParaRPr lang="en-US" dirty="0"/>
          </a:p>
        </p:txBody>
      </p:sp>
      <p:sp>
        <p:nvSpPr>
          <p:cNvPr id="34" name="Text Placeholder 23"/>
          <p:cNvSpPr>
            <a:spLocks noGrp="1"/>
          </p:cNvSpPr>
          <p:nvPr>
            <p:ph type="body" sz="quarter" idx="21" hasCustomPrompt="1"/>
          </p:nvPr>
        </p:nvSpPr>
        <p:spPr>
          <a:xfrm>
            <a:off x="13394279" y="5617032"/>
            <a:ext cx="11988799" cy="26670000"/>
          </a:xfrm>
          <a:prstGeom prst="rect">
            <a:avLst/>
          </a:prstGeom>
        </p:spPr>
        <p:txBody>
          <a:bodyPr vert="horz" lIns="88844" tIns="44422" rIns="88844" bIns="44422"/>
          <a:lstStyle>
            <a:lvl1pPr marL="0" indent="0">
              <a:buNone/>
              <a:defRPr sz="2800" baseline="0"/>
            </a:lvl1pPr>
            <a:lvl2pPr marL="420370" indent="0">
              <a:buNone/>
              <a:defRPr sz="2800"/>
            </a:lvl2pPr>
            <a:lvl3pPr>
              <a:defRPr sz="2800"/>
            </a:lvl3pPr>
            <a:lvl4pPr>
              <a:defRPr sz="2800"/>
            </a:lvl4pPr>
            <a:lvl5pPr>
              <a:defRPr sz="2800"/>
            </a:lvl5pPr>
          </a:lstStyle>
          <a:p>
            <a:pPr lvl="0"/>
            <a:r>
              <a:rPr lang="en-US" dirty="0" smtClean="0"/>
              <a:t>Remember to save all charts, graphs, and tables as 300DPI images prior to inserting them into your posters. Doing so will ensure the best results when printing your posters.</a:t>
            </a:r>
          </a:p>
        </p:txBody>
      </p:sp>
      <p:sp>
        <p:nvSpPr>
          <p:cNvPr id="36" name="Picture Placeholder 35"/>
          <p:cNvSpPr>
            <a:spLocks noGrp="1"/>
          </p:cNvSpPr>
          <p:nvPr>
            <p:ph type="pic" sz="quarter" idx="22" hasCustomPrompt="1"/>
          </p:nvPr>
        </p:nvSpPr>
        <p:spPr>
          <a:xfrm>
            <a:off x="1422414" y="914402"/>
            <a:ext cx="3657601" cy="2743200"/>
          </a:xfrm>
          <a:prstGeom prst="rect">
            <a:avLst/>
          </a:prstGeom>
          <a:solidFill>
            <a:schemeClr val="bg1"/>
          </a:solidFill>
        </p:spPr>
        <p:txBody>
          <a:bodyPr vert="horz" lIns="88844" tIns="44422" rIns="88844" bIns="44422"/>
          <a:lstStyle>
            <a:lvl1pPr marL="0" indent="0">
              <a:buNone/>
              <a:defRPr sz="2240"/>
            </a:lvl1pPr>
          </a:lstStyle>
          <a:p>
            <a:r>
              <a:rPr lang="en-US" dirty="0" smtClean="0"/>
              <a:t>LOGO</a:t>
            </a:r>
            <a:endParaRPr lang="en-US" dirty="0"/>
          </a:p>
        </p:txBody>
      </p:sp>
      <p:sp>
        <p:nvSpPr>
          <p:cNvPr id="37" name="Picture Placeholder 35"/>
          <p:cNvSpPr>
            <a:spLocks noGrp="1"/>
          </p:cNvSpPr>
          <p:nvPr>
            <p:ph type="pic" sz="quarter" idx="23" hasCustomPrompt="1"/>
          </p:nvPr>
        </p:nvSpPr>
        <p:spPr>
          <a:xfrm>
            <a:off x="46329615" y="914402"/>
            <a:ext cx="3657601" cy="2743200"/>
          </a:xfrm>
          <a:prstGeom prst="rect">
            <a:avLst/>
          </a:prstGeom>
          <a:solidFill>
            <a:schemeClr val="bg1"/>
          </a:solidFill>
        </p:spPr>
        <p:txBody>
          <a:bodyPr vert="horz" lIns="88844" tIns="44422" rIns="88844" bIns="44422"/>
          <a:lstStyle>
            <a:lvl1pPr marL="0" indent="0">
              <a:buNone/>
              <a:defRPr sz="2240"/>
            </a:lvl1pPr>
          </a:lstStyle>
          <a:p>
            <a:r>
              <a:rPr lang="en-US" dirty="0" smtClean="0"/>
              <a:t>LOGO</a:t>
            </a:r>
            <a:endParaRPr lang="en-US" dirty="0"/>
          </a:p>
        </p:txBody>
      </p:sp>
      <p:sp>
        <p:nvSpPr>
          <p:cNvPr id="39" name="Chart Placeholder 38"/>
          <p:cNvSpPr>
            <a:spLocks noGrp="1"/>
          </p:cNvSpPr>
          <p:nvPr>
            <p:ph type="chart" sz="quarter" idx="24"/>
          </p:nvPr>
        </p:nvSpPr>
        <p:spPr>
          <a:xfrm>
            <a:off x="14342534" y="16067316"/>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0" name="Chart Placeholder 38"/>
          <p:cNvSpPr>
            <a:spLocks noGrp="1"/>
          </p:cNvSpPr>
          <p:nvPr>
            <p:ph type="chart" sz="quarter" idx="25"/>
          </p:nvPr>
        </p:nvSpPr>
        <p:spPr>
          <a:xfrm>
            <a:off x="14342534" y="24558174"/>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2" name="Text Placeholder 21"/>
          <p:cNvSpPr>
            <a:spLocks noGrp="1"/>
          </p:cNvSpPr>
          <p:nvPr>
            <p:ph type="body" sz="quarter" idx="26" hasCustomPrompt="1"/>
          </p:nvPr>
        </p:nvSpPr>
        <p:spPr>
          <a:xfrm>
            <a:off x="25840275"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Results</a:t>
            </a:r>
            <a:endParaRPr lang="en-US" dirty="0"/>
          </a:p>
        </p:txBody>
      </p:sp>
      <p:sp>
        <p:nvSpPr>
          <p:cNvPr id="43" name="Text Placeholder 23"/>
          <p:cNvSpPr>
            <a:spLocks noGrp="1"/>
          </p:cNvSpPr>
          <p:nvPr>
            <p:ph type="body" sz="quarter" idx="27"/>
          </p:nvPr>
        </p:nvSpPr>
        <p:spPr>
          <a:xfrm>
            <a:off x="25840275" y="5617032"/>
            <a:ext cx="11988799" cy="26670000"/>
          </a:xfrm>
          <a:prstGeom prst="rect">
            <a:avLst/>
          </a:prstGeom>
        </p:spPr>
        <p:txBody>
          <a:bodyPr vert="horz" lIns="88844" tIns="44422" rIns="88844" bIns="44422"/>
          <a:lstStyle>
            <a:lvl1pPr marL="0" indent="0">
              <a:buNone/>
              <a:defRPr sz="2800" baseline="0"/>
            </a:lvl1pPr>
            <a:lvl2pPr marL="420370" indent="0">
              <a:buNone/>
              <a:defRPr sz="2800"/>
            </a:lvl2pPr>
            <a:lvl3pPr>
              <a:defRPr sz="2800"/>
            </a:lvl3pPr>
            <a:lvl4pPr>
              <a:defRPr sz="2800"/>
            </a:lvl4pPr>
            <a:lvl5pPr>
              <a:defRPr sz="2800"/>
            </a:lvl5pPr>
          </a:lstStyle>
          <a:p>
            <a:pPr lvl="0"/>
            <a:endParaRPr lang="en-US" dirty="0" smtClean="0"/>
          </a:p>
        </p:txBody>
      </p:sp>
      <p:sp>
        <p:nvSpPr>
          <p:cNvPr id="44" name="Chart Placeholder 38"/>
          <p:cNvSpPr>
            <a:spLocks noGrp="1"/>
          </p:cNvSpPr>
          <p:nvPr>
            <p:ph type="chart" sz="quarter" idx="28"/>
          </p:nvPr>
        </p:nvSpPr>
        <p:spPr>
          <a:xfrm>
            <a:off x="26907067" y="24558174"/>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5" name="Chart Placeholder 38"/>
          <p:cNvSpPr>
            <a:spLocks noGrp="1"/>
          </p:cNvSpPr>
          <p:nvPr>
            <p:ph type="chart" sz="quarter" idx="29"/>
          </p:nvPr>
        </p:nvSpPr>
        <p:spPr>
          <a:xfrm>
            <a:off x="26907067" y="16067316"/>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6" name="Chart Placeholder 38"/>
          <p:cNvSpPr>
            <a:spLocks noGrp="1"/>
          </p:cNvSpPr>
          <p:nvPr>
            <p:ph type="chart" sz="quarter" idx="30"/>
          </p:nvPr>
        </p:nvSpPr>
        <p:spPr>
          <a:xfrm>
            <a:off x="26907067" y="7837716"/>
            <a:ext cx="10144366" cy="6705600"/>
          </a:xfrm>
          <a:prstGeom prst="rect">
            <a:avLst/>
          </a:prstGeom>
        </p:spPr>
        <p:txBody>
          <a:bodyPr vert="horz" lIns="88844" tIns="44422" rIns="88844" bIns="44422"/>
          <a:lstStyle>
            <a:lvl1pPr marL="0" indent="0">
              <a:buNone/>
              <a:defRPr sz="2800"/>
            </a:lvl1pPr>
          </a:lstStyle>
          <a:p>
            <a:endParaRPr lang="en-US" dirty="0"/>
          </a:p>
        </p:txBody>
      </p:sp>
      <p:pic>
        <p:nvPicPr>
          <p:cNvPr id="3" name="Picture 2" descr="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4883" y="32385421"/>
            <a:ext cx="2560322" cy="438914"/>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695844" rtl="0" eaLnBrk="1" latinLnBrk="0" hangingPunct="1">
        <a:spcBef>
          <a:spcPct val="0"/>
        </a:spcBef>
        <a:buNone/>
        <a:defRPr sz="17734" kern="1200">
          <a:solidFill>
            <a:schemeClr val="tx1"/>
          </a:solidFill>
          <a:latin typeface="+mj-lt"/>
          <a:ea typeface="+mj-ea"/>
          <a:cs typeface="+mj-cs"/>
        </a:defRPr>
      </a:lvl1pPr>
    </p:titleStyle>
    <p:bodyStyle>
      <a:lvl1pPr marL="1385944" indent="-1385944" algn="l" defTabSz="3695844" rtl="0" eaLnBrk="1" latinLnBrk="0" hangingPunct="1">
        <a:spcBef>
          <a:spcPct val="20000"/>
        </a:spcBef>
        <a:buFont typeface="Arial" pitchFamily="34" charset="0"/>
        <a:buChar char="•"/>
        <a:defRPr sz="12880" kern="1200">
          <a:solidFill>
            <a:schemeClr val="tx1"/>
          </a:solidFill>
          <a:latin typeface="+mn-lt"/>
          <a:ea typeface="+mn-ea"/>
          <a:cs typeface="+mn-cs"/>
        </a:defRPr>
      </a:lvl1pPr>
      <a:lvl2pPr marL="3002874" indent="-1154953" algn="l" defTabSz="3695844" rtl="0" eaLnBrk="1" latinLnBrk="0" hangingPunct="1">
        <a:spcBef>
          <a:spcPct val="20000"/>
        </a:spcBef>
        <a:buFont typeface="Arial" pitchFamily="34" charset="0"/>
        <a:buChar char="–"/>
        <a:defRPr sz="11387" kern="1200">
          <a:solidFill>
            <a:schemeClr val="tx1"/>
          </a:solidFill>
          <a:latin typeface="+mn-lt"/>
          <a:ea typeface="+mn-ea"/>
          <a:cs typeface="+mn-cs"/>
        </a:defRPr>
      </a:lvl2pPr>
      <a:lvl3pPr marL="4619808" indent="-923962" algn="l" defTabSz="3695844" rtl="0" eaLnBrk="1" latinLnBrk="0" hangingPunct="1">
        <a:spcBef>
          <a:spcPct val="20000"/>
        </a:spcBef>
        <a:buFont typeface="Arial" pitchFamily="34" charset="0"/>
        <a:buChar char="•"/>
        <a:defRPr sz="9520" kern="1200">
          <a:solidFill>
            <a:schemeClr val="tx1"/>
          </a:solidFill>
          <a:latin typeface="+mn-lt"/>
          <a:ea typeface="+mn-ea"/>
          <a:cs typeface="+mn-cs"/>
        </a:defRPr>
      </a:lvl3pPr>
      <a:lvl4pPr marL="6467729"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4pPr>
      <a:lvl5pPr marL="8315652"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5pPr>
      <a:lvl6pPr marL="10163573"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6pPr>
      <a:lvl7pPr marL="12011494"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7pPr>
      <a:lvl8pPr marL="13859421"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8pPr>
      <a:lvl9pPr marL="15707342"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9pPr>
    </p:bodyStyle>
    <p:otherStyle>
      <a:defPPr>
        <a:defRPr lang="en-US"/>
      </a:defPPr>
      <a:lvl1pPr marL="0" algn="l" defTabSz="3695844" rtl="0" eaLnBrk="1" latinLnBrk="0" hangingPunct="1">
        <a:defRPr sz="7280" kern="1200">
          <a:solidFill>
            <a:schemeClr val="tx1"/>
          </a:solidFill>
          <a:latin typeface="+mn-lt"/>
          <a:ea typeface="+mn-ea"/>
          <a:cs typeface="+mn-cs"/>
        </a:defRPr>
      </a:lvl1pPr>
      <a:lvl2pPr marL="1847921" algn="l" defTabSz="3695844" rtl="0" eaLnBrk="1" latinLnBrk="0" hangingPunct="1">
        <a:defRPr sz="7280" kern="1200">
          <a:solidFill>
            <a:schemeClr val="tx1"/>
          </a:solidFill>
          <a:latin typeface="+mn-lt"/>
          <a:ea typeface="+mn-ea"/>
          <a:cs typeface="+mn-cs"/>
        </a:defRPr>
      </a:lvl2pPr>
      <a:lvl3pPr marL="3695844" algn="l" defTabSz="3695844" rtl="0" eaLnBrk="1" latinLnBrk="0" hangingPunct="1">
        <a:defRPr sz="7280" kern="1200">
          <a:solidFill>
            <a:schemeClr val="tx1"/>
          </a:solidFill>
          <a:latin typeface="+mn-lt"/>
          <a:ea typeface="+mn-ea"/>
          <a:cs typeface="+mn-cs"/>
        </a:defRPr>
      </a:lvl3pPr>
      <a:lvl4pPr marL="5543769" algn="l" defTabSz="3695844" rtl="0" eaLnBrk="1" latinLnBrk="0" hangingPunct="1">
        <a:defRPr sz="7280" kern="1200">
          <a:solidFill>
            <a:schemeClr val="tx1"/>
          </a:solidFill>
          <a:latin typeface="+mn-lt"/>
          <a:ea typeface="+mn-ea"/>
          <a:cs typeface="+mn-cs"/>
        </a:defRPr>
      </a:lvl4pPr>
      <a:lvl5pPr marL="7391690" algn="l" defTabSz="3695844" rtl="0" eaLnBrk="1" latinLnBrk="0" hangingPunct="1">
        <a:defRPr sz="7280" kern="1200">
          <a:solidFill>
            <a:schemeClr val="tx1"/>
          </a:solidFill>
          <a:latin typeface="+mn-lt"/>
          <a:ea typeface="+mn-ea"/>
          <a:cs typeface="+mn-cs"/>
        </a:defRPr>
      </a:lvl5pPr>
      <a:lvl6pPr marL="9239614" algn="l" defTabSz="3695844" rtl="0" eaLnBrk="1" latinLnBrk="0" hangingPunct="1">
        <a:defRPr sz="7280" kern="1200">
          <a:solidFill>
            <a:schemeClr val="tx1"/>
          </a:solidFill>
          <a:latin typeface="+mn-lt"/>
          <a:ea typeface="+mn-ea"/>
          <a:cs typeface="+mn-cs"/>
        </a:defRPr>
      </a:lvl6pPr>
      <a:lvl7pPr marL="11087533" algn="l" defTabSz="3695844" rtl="0" eaLnBrk="1" latinLnBrk="0" hangingPunct="1">
        <a:defRPr sz="7280" kern="1200">
          <a:solidFill>
            <a:schemeClr val="tx1"/>
          </a:solidFill>
          <a:latin typeface="+mn-lt"/>
          <a:ea typeface="+mn-ea"/>
          <a:cs typeface="+mn-cs"/>
        </a:defRPr>
      </a:lvl7pPr>
      <a:lvl8pPr marL="12935458" algn="l" defTabSz="3695844" rtl="0" eaLnBrk="1" latinLnBrk="0" hangingPunct="1">
        <a:defRPr sz="7280" kern="1200">
          <a:solidFill>
            <a:schemeClr val="tx1"/>
          </a:solidFill>
          <a:latin typeface="+mn-lt"/>
          <a:ea typeface="+mn-ea"/>
          <a:cs typeface="+mn-cs"/>
        </a:defRPr>
      </a:lvl8pPr>
      <a:lvl9pPr marL="14783381" algn="l" defTabSz="3695844" rtl="0" eaLnBrk="1" latinLnBrk="0" hangingPunct="1">
        <a:defRPr sz="7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em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1073" y="421187"/>
            <a:ext cx="49961125" cy="4826964"/>
          </a:xfrm>
          <a:blipFill>
            <a:blip r:embed="rId3"/>
            <a:stretch>
              <a:fillRect/>
            </a:stretch>
          </a:blipFill>
          <a:ln>
            <a:noFill/>
          </a:ln>
          <a:effectLst>
            <a:innerShdw blurRad="63500" dist="266700" dir="18900000">
              <a:prstClr val="black">
                <a:alpha val="50000"/>
              </a:prstClr>
            </a:innerShdw>
          </a:effectLst>
        </p:spPr>
        <p:txBody>
          <a:bodyPr/>
          <a:lstStyle/>
          <a:p>
            <a:r>
              <a:rPr lang="en-US" sz="8000" dirty="0"/>
              <a:t>Why do college students give up Christianity? A mixed-method approach </a:t>
            </a:r>
            <a:r>
              <a:rPr lang="en-US" sz="8000" dirty="0">
                <a:solidFill>
                  <a:schemeClr val="tx1"/>
                </a:solidFill>
              </a:rPr>
              <a:t/>
            </a:r>
            <a:br>
              <a:rPr lang="en-US" sz="8000" dirty="0">
                <a:solidFill>
                  <a:schemeClr val="tx1"/>
                </a:solidFill>
              </a:rPr>
            </a:br>
            <a:r>
              <a:rPr lang="en-US" sz="5500" dirty="0"/>
              <a:t>Chong Ho </a:t>
            </a:r>
            <a:r>
              <a:rPr lang="en-US" sz="5500" dirty="0" smtClean="0"/>
              <a:t>Yu, Harry Hui*, Matthew </a:t>
            </a:r>
            <a:r>
              <a:rPr lang="en-US" sz="5500" dirty="0" err="1" smtClean="0"/>
              <a:t>Kriege</a:t>
            </a:r>
            <a:r>
              <a:rPr lang="en-US" sz="5500" dirty="0" smtClean="0"/>
              <a:t>, </a:t>
            </a:r>
            <a:r>
              <a:rPr lang="en-US" sz="5500" dirty="0" err="1" smtClean="0"/>
              <a:t>Karine</a:t>
            </a:r>
            <a:r>
              <a:rPr lang="en-US" sz="5500" dirty="0" smtClean="0"/>
              <a:t> </a:t>
            </a:r>
            <a:r>
              <a:rPr lang="en-US" sz="5500" dirty="0" err="1" smtClean="0"/>
              <a:t>Setyan</a:t>
            </a:r>
            <a:r>
              <a:rPr lang="en-US" sz="5500" dirty="0" smtClean="0"/>
              <a:t>, &amp; Nathan Mather</a:t>
            </a:r>
            <a:r>
              <a:rPr lang="en-US" sz="5500" dirty="0"/>
              <a:t/>
            </a:r>
            <a:br>
              <a:rPr lang="en-US" sz="5500" dirty="0"/>
            </a:br>
            <a:r>
              <a:rPr lang="en-US" sz="5500" dirty="0"/>
              <a:t>Azusa Pacific </a:t>
            </a:r>
            <a:r>
              <a:rPr lang="en-US" sz="5500" dirty="0" smtClean="0"/>
              <a:t>University and University of Hong Kong*</a:t>
            </a:r>
            <a:endParaRPr lang="en-US" sz="5500" dirty="0"/>
          </a:p>
        </p:txBody>
      </p:sp>
      <p:sp>
        <p:nvSpPr>
          <p:cNvPr id="5" name="Text Placeholder 4"/>
          <p:cNvSpPr>
            <a:spLocks noGrp="1"/>
          </p:cNvSpPr>
          <p:nvPr>
            <p:ph type="body" sz="quarter" idx="12"/>
          </p:nvPr>
        </p:nvSpPr>
        <p:spPr>
          <a:xfrm>
            <a:off x="836874" y="5783079"/>
            <a:ext cx="11988799" cy="995680"/>
          </a:xfrm>
          <a:blipFill>
            <a:blip r:embed="rId4"/>
            <a:stretch>
              <a:fillRect/>
            </a:stretch>
          </a:blipFill>
          <a:ln>
            <a:solidFill>
              <a:srgbClr val="092073"/>
            </a:solidFill>
          </a:ln>
        </p:spPr>
        <p:txBody>
          <a:bodyPr/>
          <a:lstStyle/>
          <a:p>
            <a:pPr algn="ctr"/>
            <a:r>
              <a:rPr lang="en-US" sz="5200" dirty="0" smtClean="0">
                <a:latin typeface="+mj-lt"/>
              </a:rPr>
              <a:t>Objective</a:t>
            </a:r>
            <a:endParaRPr lang="en-US" sz="5200" dirty="0">
              <a:latin typeface="+mj-lt"/>
            </a:endParaRPr>
          </a:p>
        </p:txBody>
      </p:sp>
      <p:sp>
        <p:nvSpPr>
          <p:cNvPr id="8" name="Text Placeholder 7"/>
          <p:cNvSpPr>
            <a:spLocks noGrp="1"/>
          </p:cNvSpPr>
          <p:nvPr>
            <p:ph type="body" sz="quarter" idx="15"/>
          </p:nvPr>
        </p:nvSpPr>
        <p:spPr>
          <a:xfrm>
            <a:off x="836874" y="7086599"/>
            <a:ext cx="11988799" cy="4590411"/>
          </a:xfrm>
        </p:spPr>
        <p:txBody>
          <a:bodyPr/>
          <a:lstStyle/>
          <a:p>
            <a:r>
              <a:rPr lang="en-US" sz="3300" dirty="0" smtClean="0">
                <a:latin typeface="Calibri" panose="020F0502020204030204" pitchFamily="34" charset="0"/>
              </a:rPr>
              <a:t>     </a:t>
            </a:r>
            <a:r>
              <a:rPr lang="en-US" sz="3600" dirty="0"/>
              <a:t>With decreased attendance in churches and further lack of engagement in Christianity, this </a:t>
            </a:r>
            <a:r>
              <a:rPr lang="en-US" sz="3600" dirty="0" smtClean="0"/>
              <a:t>study, through a mixed-method approach, explored evidence </a:t>
            </a:r>
            <a:r>
              <a:rPr lang="en-US" sz="3600" dirty="0"/>
              <a:t>that suggested reasons for </a:t>
            </a:r>
            <a:r>
              <a:rPr lang="en-US" sz="3600" dirty="0" smtClean="0"/>
              <a:t>disengagement </a:t>
            </a:r>
            <a:r>
              <a:rPr lang="en-US" sz="3600" dirty="0"/>
              <a:t>and </a:t>
            </a:r>
            <a:r>
              <a:rPr lang="en-US" sz="3600" dirty="0" err="1"/>
              <a:t>deconversion</a:t>
            </a:r>
            <a:r>
              <a:rPr lang="en-US" sz="3600" dirty="0"/>
              <a:t> from Christianity among college age (early adults) students. </a:t>
            </a:r>
            <a:endParaRPr lang="en-US" sz="3600" dirty="0" smtClean="0"/>
          </a:p>
          <a:p>
            <a:pPr marL="571500" indent="-571500">
              <a:buFont typeface="Arial" charset="0"/>
              <a:buChar char="•"/>
            </a:pPr>
            <a:r>
              <a:rPr lang="en-US" sz="3600" dirty="0" err="1" smtClean="0"/>
              <a:t>Deconversion</a:t>
            </a:r>
            <a:r>
              <a:rPr lang="en-US" sz="3600" dirty="0" smtClean="0"/>
              <a:t>: Give up </a:t>
            </a:r>
            <a:r>
              <a:rPr lang="en-US" sz="3600" smtClean="0"/>
              <a:t>the </a:t>
            </a:r>
            <a:r>
              <a:rPr lang="en-US" sz="3600" smtClean="0"/>
              <a:t>Christian </a:t>
            </a:r>
            <a:r>
              <a:rPr lang="en-US" sz="3600" dirty="0" smtClean="0"/>
              <a:t>faith.</a:t>
            </a:r>
          </a:p>
          <a:p>
            <a:pPr marL="571500" indent="-571500">
              <a:buFont typeface="Arial" charset="0"/>
              <a:buChar char="•"/>
            </a:pPr>
            <a:r>
              <a:rPr lang="en-US" sz="3600" dirty="0" smtClean="0"/>
              <a:t>Disengagement: No longer attend religious activities on a regular basis.</a:t>
            </a:r>
            <a:endParaRPr lang="en-US" sz="3300" dirty="0"/>
          </a:p>
        </p:txBody>
      </p:sp>
      <p:sp>
        <p:nvSpPr>
          <p:cNvPr id="9" name="Text Placeholder 8"/>
          <p:cNvSpPr>
            <a:spLocks noGrp="1"/>
          </p:cNvSpPr>
          <p:nvPr>
            <p:ph type="body" sz="quarter" idx="16"/>
          </p:nvPr>
        </p:nvSpPr>
        <p:spPr>
          <a:xfrm>
            <a:off x="856478" y="11923924"/>
            <a:ext cx="11988799" cy="1066800"/>
          </a:xfrm>
          <a:blipFill>
            <a:blip r:embed="rId4"/>
            <a:stretch>
              <a:fillRect/>
            </a:stretch>
          </a:blipFill>
          <a:ln>
            <a:solidFill>
              <a:srgbClr val="092073"/>
            </a:solidFill>
          </a:ln>
        </p:spPr>
        <p:txBody>
          <a:bodyPr/>
          <a:lstStyle/>
          <a:p>
            <a:pPr algn="ctr"/>
            <a:r>
              <a:rPr lang="en-US" sz="5200" dirty="0" smtClean="0">
                <a:latin typeface="+mj-lt"/>
              </a:rPr>
              <a:t>Literature review</a:t>
            </a:r>
            <a:endParaRPr lang="en-US" sz="5200" dirty="0">
              <a:latin typeface="+mj-lt"/>
            </a:endParaRPr>
          </a:p>
        </p:txBody>
      </p:sp>
      <p:sp>
        <p:nvSpPr>
          <p:cNvPr id="10" name="Text Placeholder 9"/>
          <p:cNvSpPr>
            <a:spLocks noGrp="1"/>
          </p:cNvSpPr>
          <p:nvPr>
            <p:ph type="body" sz="quarter" idx="17"/>
          </p:nvPr>
        </p:nvSpPr>
        <p:spPr>
          <a:xfrm>
            <a:off x="39453687" y="28422600"/>
            <a:ext cx="11344057" cy="3657842"/>
          </a:xfrm>
          <a:solidFill>
            <a:schemeClr val="bg2"/>
          </a:solidFill>
        </p:spPr>
        <p:txBody>
          <a:bodyPr/>
          <a:lstStyle/>
          <a:p>
            <a:pPr marL="0" indent="0">
              <a:buNone/>
            </a:pPr>
            <a:r>
              <a:rPr lang="en-US" sz="2700" dirty="0" err="1" smtClean="0"/>
              <a:t>Hoge</a:t>
            </a:r>
            <a:r>
              <a:rPr lang="en-US" sz="2700" dirty="0" smtClean="0"/>
              <a:t>, D. R., Johnson, B., &amp; </a:t>
            </a:r>
            <a:r>
              <a:rPr lang="en-US" sz="2700" dirty="0" err="1" smtClean="0"/>
              <a:t>Luidens</a:t>
            </a:r>
            <a:r>
              <a:rPr lang="en-US" sz="2700" dirty="0" smtClean="0"/>
              <a:t>, D. A. (1993). Determinants of church involvement of young adults who grew up in Presbyterian churches. </a:t>
            </a:r>
            <a:r>
              <a:rPr lang="en-US" sz="2700" i="1" dirty="0" smtClean="0"/>
              <a:t>Journal for the Scientific Study of Religion</a:t>
            </a:r>
            <a:r>
              <a:rPr lang="en-US" sz="2700" dirty="0" smtClean="0"/>
              <a:t>.</a:t>
            </a:r>
            <a:endParaRPr lang="en-US" sz="2700" dirty="0"/>
          </a:p>
          <a:p>
            <a:pPr marL="0" indent="0">
              <a:buNone/>
            </a:pPr>
            <a:r>
              <a:rPr lang="en-US" sz="2700" dirty="0"/>
              <a:t>Hood, R.W., Hill, P.C., </a:t>
            </a:r>
            <a:r>
              <a:rPr lang="en-US" sz="2700" dirty="0" err="1"/>
              <a:t>Spilka</a:t>
            </a:r>
            <a:r>
              <a:rPr lang="en-US" sz="2700" dirty="0"/>
              <a:t>, B., (2009). </a:t>
            </a:r>
            <a:r>
              <a:rPr lang="en-US" sz="2700" i="1" dirty="0"/>
              <a:t>The psychology of religion: an empirical approach </a:t>
            </a:r>
            <a:r>
              <a:rPr lang="en-US" sz="2700" dirty="0"/>
              <a:t>(4</a:t>
            </a:r>
            <a:r>
              <a:rPr lang="en-US" sz="2700" baseline="30000" dirty="0"/>
              <a:t>th</a:t>
            </a:r>
            <a:r>
              <a:rPr lang="en-US" sz="2700" dirty="0"/>
              <a:t> ed.). New York, NY: Guilford Press. </a:t>
            </a:r>
          </a:p>
          <a:p>
            <a:pPr marL="0" indent="0">
              <a:buNone/>
            </a:pPr>
            <a:r>
              <a:rPr lang="en-US" sz="2700" dirty="0" err="1"/>
              <a:t>Vaidyanathan</a:t>
            </a:r>
            <a:r>
              <a:rPr lang="en-US" sz="2700" dirty="0"/>
              <a:t>, B. (2011). Religious resources or differential returns? Early religious socialization and declining attendance in emerging adulthood. </a:t>
            </a:r>
            <a:r>
              <a:rPr lang="en-US" sz="2700" i="1" dirty="0"/>
              <a:t>Journal for the Scientific Study of Religion</a:t>
            </a:r>
            <a:r>
              <a:rPr lang="en-US" sz="2700" dirty="0"/>
              <a:t>, </a:t>
            </a:r>
            <a:r>
              <a:rPr lang="en-US" sz="2700" i="1" dirty="0"/>
              <a:t>50</a:t>
            </a:r>
            <a:r>
              <a:rPr lang="en-US" sz="2700" dirty="0"/>
              <a:t>, 366-387.</a:t>
            </a:r>
          </a:p>
          <a:p>
            <a:pPr marL="293688" indent="-293688">
              <a:buNone/>
            </a:pPr>
            <a:endParaRPr lang="en-US" sz="2300" dirty="0"/>
          </a:p>
          <a:p>
            <a:endParaRPr lang="en-US" sz="2300" dirty="0"/>
          </a:p>
        </p:txBody>
      </p:sp>
      <p:sp>
        <p:nvSpPr>
          <p:cNvPr id="11" name="Text Placeholder 10"/>
          <p:cNvSpPr>
            <a:spLocks noGrp="1"/>
          </p:cNvSpPr>
          <p:nvPr>
            <p:ph type="body" sz="quarter" idx="18"/>
          </p:nvPr>
        </p:nvSpPr>
        <p:spPr>
          <a:xfrm>
            <a:off x="39453688" y="5819410"/>
            <a:ext cx="10939923" cy="1038590"/>
          </a:xfrm>
          <a:blipFill>
            <a:blip r:embed="rId4"/>
            <a:stretch>
              <a:fillRect/>
            </a:stretch>
          </a:blipFill>
          <a:ln>
            <a:solidFill>
              <a:srgbClr val="092073"/>
            </a:solidFill>
          </a:ln>
        </p:spPr>
        <p:txBody>
          <a:bodyPr/>
          <a:lstStyle/>
          <a:p>
            <a:pPr algn="ctr"/>
            <a:r>
              <a:rPr lang="en-US" sz="5200" dirty="0" smtClean="0"/>
              <a:t>Quotations from Focus Group</a:t>
            </a:r>
            <a:endParaRPr lang="en-US" sz="5200" dirty="0"/>
          </a:p>
        </p:txBody>
      </p:sp>
      <p:sp>
        <p:nvSpPr>
          <p:cNvPr id="13" name="Text Placeholder 12"/>
          <p:cNvSpPr>
            <a:spLocks noGrp="1"/>
          </p:cNvSpPr>
          <p:nvPr>
            <p:ph type="body" sz="quarter" idx="20"/>
          </p:nvPr>
        </p:nvSpPr>
        <p:spPr>
          <a:xfrm>
            <a:off x="39453687" y="26891992"/>
            <a:ext cx="11193981" cy="1231968"/>
          </a:xfrm>
          <a:blipFill>
            <a:blip r:embed="rId4"/>
            <a:stretch>
              <a:fillRect/>
            </a:stretch>
          </a:blipFill>
          <a:ln>
            <a:solidFill>
              <a:srgbClr val="092073"/>
            </a:solidFill>
          </a:ln>
        </p:spPr>
        <p:txBody>
          <a:bodyPr/>
          <a:lstStyle/>
          <a:p>
            <a:pPr algn="ctr"/>
            <a:endParaRPr lang="en-US" sz="5300" dirty="0"/>
          </a:p>
        </p:txBody>
      </p:sp>
      <p:sp>
        <p:nvSpPr>
          <p:cNvPr id="19" name="Text Placeholder 18"/>
          <p:cNvSpPr>
            <a:spLocks noGrp="1"/>
          </p:cNvSpPr>
          <p:nvPr>
            <p:ph type="body" sz="quarter" idx="26"/>
          </p:nvPr>
        </p:nvSpPr>
        <p:spPr>
          <a:xfrm>
            <a:off x="27798754" y="5821870"/>
            <a:ext cx="10844776" cy="993968"/>
          </a:xfrm>
          <a:blipFill>
            <a:blip r:embed="rId4"/>
            <a:stretch>
              <a:fillRect/>
            </a:stretch>
          </a:blipFill>
          <a:ln>
            <a:solidFill>
              <a:srgbClr val="092073"/>
            </a:solidFill>
          </a:ln>
        </p:spPr>
        <p:txBody>
          <a:bodyPr/>
          <a:lstStyle/>
          <a:p>
            <a:pPr algn="ctr"/>
            <a:r>
              <a:rPr lang="en-US" sz="5200" dirty="0" smtClean="0">
                <a:latin typeface="+mj-lt"/>
              </a:rPr>
              <a:t>Open-ended survey responses</a:t>
            </a:r>
            <a:endParaRPr lang="en-US" sz="5200" dirty="0">
              <a:latin typeface="+mj-lt"/>
            </a:endParaRPr>
          </a:p>
        </p:txBody>
      </p:sp>
      <p:sp>
        <p:nvSpPr>
          <p:cNvPr id="44" name="Text Placeholder 7"/>
          <p:cNvSpPr>
            <a:spLocks noGrp="1"/>
          </p:cNvSpPr>
          <p:nvPr>
            <p:ph type="body" sz="quarter" idx="15"/>
          </p:nvPr>
        </p:nvSpPr>
        <p:spPr>
          <a:xfrm>
            <a:off x="895132" y="13183318"/>
            <a:ext cx="11988799" cy="12730069"/>
          </a:xfrm>
        </p:spPr>
        <p:txBody>
          <a:bodyPr/>
          <a:lstStyle/>
          <a:p>
            <a:r>
              <a:rPr lang="en-US" sz="3600" dirty="0"/>
              <a:t>With the awareness of a plethora of factors affecting the </a:t>
            </a:r>
            <a:r>
              <a:rPr lang="en-US" sz="3600" dirty="0" err="1"/>
              <a:t>deconversion</a:t>
            </a:r>
            <a:r>
              <a:rPr lang="en-US" sz="3600" dirty="0"/>
              <a:t> </a:t>
            </a:r>
            <a:r>
              <a:rPr lang="en-US" sz="3600" dirty="0" smtClean="0"/>
              <a:t>and disengagement of </a:t>
            </a:r>
            <a:r>
              <a:rPr lang="en-US" sz="3600" dirty="0"/>
              <a:t>college students. In our analysis we looked for the most significant factors affecting the </a:t>
            </a:r>
            <a:r>
              <a:rPr lang="en-US" sz="3600" dirty="0" err="1"/>
              <a:t>deconversion</a:t>
            </a:r>
            <a:r>
              <a:rPr lang="en-US" sz="3600" dirty="0"/>
              <a:t> of the individual as well as the potential to change the factors leading to </a:t>
            </a:r>
            <a:r>
              <a:rPr lang="en-US" sz="3600" dirty="0" err="1" smtClean="0"/>
              <a:t>deconversion</a:t>
            </a:r>
            <a:r>
              <a:rPr lang="en-US" sz="3600" dirty="0" smtClean="0"/>
              <a:t> and disengagement. </a:t>
            </a:r>
            <a:r>
              <a:rPr lang="en-US" sz="3600" dirty="0"/>
              <a:t>Various results largely came from parental influence (</a:t>
            </a:r>
            <a:r>
              <a:rPr lang="en-US" sz="3600" dirty="0" err="1"/>
              <a:t>Vaidyanathan</a:t>
            </a:r>
            <a:r>
              <a:rPr lang="en-US" sz="3600" dirty="0"/>
              <a:t>, 2011), a long reliance on parents and guardians into adulthood (</a:t>
            </a:r>
            <a:r>
              <a:rPr lang="en-US" sz="3600" dirty="0" err="1"/>
              <a:t>Hoge</a:t>
            </a:r>
            <a:r>
              <a:rPr lang="en-US" sz="3600" dirty="0"/>
              <a:t>, Johnson, &amp; </a:t>
            </a:r>
            <a:r>
              <a:rPr lang="en-US" sz="3600" dirty="0" err="1"/>
              <a:t>Luidens</a:t>
            </a:r>
            <a:r>
              <a:rPr lang="en-US" sz="3600" dirty="0"/>
              <a:t>, 1993), and experiential trauma. Other associations had been made using personality assessments conducive to religion. Cultural and political influences were also found to have a significant effect. (Hood, Hill, &amp; </a:t>
            </a:r>
            <a:r>
              <a:rPr lang="en-US" sz="3600" dirty="0" err="1"/>
              <a:t>Spilka</a:t>
            </a:r>
            <a:r>
              <a:rPr lang="en-US" sz="3600" dirty="0"/>
              <a:t>, 2009) According to these studies, </a:t>
            </a:r>
            <a:r>
              <a:rPr lang="en-US" sz="3600" dirty="0" smtClean="0"/>
              <a:t>there </a:t>
            </a:r>
            <a:r>
              <a:rPr lang="en-US" sz="3600" dirty="0"/>
              <a:t>is </a:t>
            </a:r>
            <a:r>
              <a:rPr lang="en-US" sz="3600" dirty="0" smtClean="0"/>
              <a:t>no </a:t>
            </a:r>
            <a:r>
              <a:rPr lang="en-US" sz="3600" dirty="0"/>
              <a:t>single factor that contributes to </a:t>
            </a:r>
            <a:r>
              <a:rPr lang="en-US" sz="3600" dirty="0" err="1"/>
              <a:t>deconversion</a:t>
            </a:r>
            <a:r>
              <a:rPr lang="en-US" sz="3600" dirty="0"/>
              <a:t> or disengagement but a multitude of reasons. S</a:t>
            </a:r>
            <a:r>
              <a:rPr lang="en-US" sz="3600" dirty="0" smtClean="0"/>
              <a:t>ome significant factors are poor </a:t>
            </a:r>
            <a:r>
              <a:rPr lang="en-US" sz="3600" dirty="0"/>
              <a:t>religious </a:t>
            </a:r>
            <a:r>
              <a:rPr lang="en-US" sz="3600" dirty="0" smtClean="0"/>
              <a:t>experience </a:t>
            </a:r>
            <a:r>
              <a:rPr lang="en-US" sz="3600" dirty="0"/>
              <a:t>within the church and contrary viewpoints such as creationism. There is also a trend with current college generations becoming more secular but although they are no longer religiously affiliated many still retain their spirituality. The recognition of differences between spirituality and religiosity is important and </a:t>
            </a:r>
            <a:r>
              <a:rPr lang="en-US" sz="3600" dirty="0" err="1"/>
              <a:t>deconversion</a:t>
            </a:r>
            <a:r>
              <a:rPr lang="en-US" sz="3600" dirty="0"/>
              <a:t> may have other implications other than just the loss of one’s faith but may play an important part in deciding one’s religious affiliation later in life. </a:t>
            </a:r>
          </a:p>
        </p:txBody>
      </p:sp>
      <p:sp>
        <p:nvSpPr>
          <p:cNvPr id="32" name="Text Placeholder 31"/>
          <p:cNvSpPr>
            <a:spLocks noGrp="1"/>
          </p:cNvSpPr>
          <p:nvPr>
            <p:ph type="body" sz="quarter" idx="17"/>
          </p:nvPr>
        </p:nvSpPr>
        <p:spPr>
          <a:xfrm>
            <a:off x="918924" y="26840713"/>
            <a:ext cx="12088780" cy="5307071"/>
          </a:xfrm>
        </p:spPr>
        <p:txBody>
          <a:bodyPr/>
          <a:lstStyle/>
          <a:p>
            <a:pPr marL="0" indent="0">
              <a:buNone/>
            </a:pPr>
            <a:r>
              <a:rPr lang="en-US" sz="3600" dirty="0"/>
              <a:t>A survey was used to collect responses from 307 college students regarding their positions on religious faith. A random forest, which is a resampling method, was utilized to identify the most crucial psychological and cultural factors contributing to disengagement and </a:t>
            </a:r>
            <a:r>
              <a:rPr lang="en-US" sz="3600" dirty="0" err="1"/>
              <a:t>deconversion</a:t>
            </a:r>
            <a:r>
              <a:rPr lang="en-US" sz="3600" dirty="0"/>
              <a:t>. Unlike regression analysis, the random forest approach is capable of handling numerous collinear predictors without </a:t>
            </a:r>
            <a:r>
              <a:rPr lang="en-US" sz="3600" dirty="0" err="1"/>
              <a:t>overfitting</a:t>
            </a:r>
            <a:r>
              <a:rPr lang="en-US" sz="3600" dirty="0"/>
              <a:t>. </a:t>
            </a:r>
            <a:r>
              <a:rPr lang="en-US" sz="3600" dirty="0" smtClean="0"/>
              <a:t>At the same time, open-ended responses in the survey were analyzed and focus groups were facilitated in order to understand reasons for unchurching among young early adults. </a:t>
            </a:r>
            <a:endParaRPr lang="en-US" dirty="0" smtClean="0"/>
          </a:p>
          <a:p>
            <a:endParaRPr lang="en-US" dirty="0"/>
          </a:p>
        </p:txBody>
      </p:sp>
      <p:sp>
        <p:nvSpPr>
          <p:cNvPr id="75" name="Text Placeholder 74"/>
          <p:cNvSpPr>
            <a:spLocks noGrp="1"/>
          </p:cNvSpPr>
          <p:nvPr>
            <p:ph type="body" sz="quarter" idx="19"/>
          </p:nvPr>
        </p:nvSpPr>
        <p:spPr>
          <a:xfrm>
            <a:off x="39453688" y="7299411"/>
            <a:ext cx="10994179" cy="14109252"/>
          </a:xfrm>
        </p:spPr>
        <p:txBody>
          <a:bodyPr/>
          <a:lstStyle/>
          <a:p>
            <a:pPr marL="0" lvl="0" indent="0">
              <a:buNone/>
            </a:pPr>
            <a:r>
              <a:rPr lang="en-US" sz="3300" dirty="0" smtClean="0">
                <a:latin typeface="Calibri" panose="020F0502020204030204" pitchFamily="34" charset="0"/>
              </a:rPr>
              <a:t> </a:t>
            </a:r>
            <a:r>
              <a:rPr lang="en-US" sz="3600" dirty="0" smtClean="0"/>
              <a:t>“I personally </a:t>
            </a:r>
            <a:r>
              <a:rPr lang="en-US" sz="3600" dirty="0"/>
              <a:t>knows people who broke off from church because of its radical position towards </a:t>
            </a:r>
            <a:r>
              <a:rPr lang="en-US" sz="3600" dirty="0" smtClean="0"/>
              <a:t>homosexuals.”</a:t>
            </a:r>
          </a:p>
          <a:p>
            <a:pPr marL="0" indent="0">
              <a:buNone/>
            </a:pPr>
            <a:r>
              <a:rPr lang="en-US" sz="3600" dirty="0" smtClean="0"/>
              <a:t>“I have very </a:t>
            </a:r>
            <a:r>
              <a:rPr lang="en-US" sz="3600" dirty="0"/>
              <a:t>conservative Christian </a:t>
            </a:r>
            <a:r>
              <a:rPr lang="en-US" sz="3600" dirty="0" smtClean="0"/>
              <a:t>rearing. Christianity </a:t>
            </a:r>
            <a:r>
              <a:rPr lang="en-US" sz="3600" dirty="0"/>
              <a:t>shoved down </a:t>
            </a:r>
            <a:r>
              <a:rPr lang="en-US" sz="3600" dirty="0" smtClean="0"/>
              <a:t>my throat. It crippled </a:t>
            </a:r>
            <a:r>
              <a:rPr lang="en-US" sz="3600" dirty="0"/>
              <a:t>belief of </a:t>
            </a:r>
            <a:r>
              <a:rPr lang="en-US" sz="3600" dirty="0" smtClean="0"/>
              <a:t>Christianity.”</a:t>
            </a:r>
          </a:p>
          <a:p>
            <a:pPr marL="0" indent="0">
              <a:buNone/>
            </a:pPr>
            <a:r>
              <a:rPr lang="en-US" sz="3600" dirty="0" smtClean="0"/>
              <a:t>“I stopped </a:t>
            </a:r>
            <a:r>
              <a:rPr lang="en-US" sz="3600" dirty="0"/>
              <a:t>going to </a:t>
            </a:r>
            <a:r>
              <a:rPr lang="en-US" sz="3600" dirty="0" smtClean="0"/>
              <a:t>church. I have divorced parents. The only </a:t>
            </a:r>
            <a:r>
              <a:rPr lang="en-US" sz="3600" dirty="0"/>
              <a:t>reason </a:t>
            </a:r>
            <a:r>
              <a:rPr lang="en-US" sz="3600" dirty="0" smtClean="0"/>
              <a:t>I </a:t>
            </a:r>
            <a:r>
              <a:rPr lang="en-US" sz="3600" dirty="0"/>
              <a:t>believed was because of </a:t>
            </a:r>
            <a:r>
              <a:rPr lang="en-US" sz="3600" dirty="0" smtClean="0"/>
              <a:t>parents. </a:t>
            </a:r>
            <a:r>
              <a:rPr lang="en-US" sz="3600" dirty="0"/>
              <a:t>B</a:t>
            </a:r>
            <a:r>
              <a:rPr lang="en-US" sz="3600" dirty="0" smtClean="0"/>
              <a:t>ut </a:t>
            </a:r>
            <a:r>
              <a:rPr lang="en-US" sz="3600" dirty="0"/>
              <a:t>when individualized, </a:t>
            </a:r>
            <a:r>
              <a:rPr lang="en-US" sz="3600" dirty="0" smtClean="0"/>
              <a:t>I </a:t>
            </a:r>
            <a:r>
              <a:rPr lang="en-US" sz="3600" dirty="0"/>
              <a:t>left the church </a:t>
            </a:r>
            <a:r>
              <a:rPr lang="en-US" sz="3600" dirty="0" smtClean="0"/>
              <a:t>although I am still spiritual.”</a:t>
            </a:r>
          </a:p>
          <a:p>
            <a:pPr marL="0" indent="0">
              <a:buNone/>
            </a:pPr>
            <a:r>
              <a:rPr lang="en-US" sz="3600" dirty="0" smtClean="0"/>
              <a:t>“My </a:t>
            </a:r>
            <a:r>
              <a:rPr lang="en-US" sz="3600" dirty="0"/>
              <a:t>pastor is never directly saying what he really thinks, he is </a:t>
            </a:r>
            <a:r>
              <a:rPr lang="en-US" sz="3600" dirty="0" smtClean="0"/>
              <a:t>very traditional. I </a:t>
            </a:r>
            <a:r>
              <a:rPr lang="en-US" sz="3600" dirty="0"/>
              <a:t>thinks life evolves constantly. Everyone can marry whom they want. Divorce is all over the place among </a:t>
            </a:r>
            <a:r>
              <a:rPr lang="en-US" sz="3600" dirty="0" smtClean="0"/>
              <a:t>Christians. Who </a:t>
            </a:r>
            <a:r>
              <a:rPr lang="en-US" sz="3600" dirty="0"/>
              <a:t>is to say what is sacred. Fix your own self before fixing </a:t>
            </a:r>
            <a:r>
              <a:rPr lang="en-US" sz="3600" dirty="0" smtClean="0"/>
              <a:t>others!”</a:t>
            </a:r>
          </a:p>
          <a:p>
            <a:pPr marL="0" indent="0">
              <a:buNone/>
            </a:pPr>
            <a:r>
              <a:rPr lang="en-US" sz="3600" dirty="0" smtClean="0"/>
              <a:t>“</a:t>
            </a:r>
            <a:r>
              <a:rPr lang="en-US" sz="3600" dirty="0"/>
              <a:t>Gay marriage is a big problem in </a:t>
            </a:r>
            <a:r>
              <a:rPr lang="en-US" sz="3600" dirty="0" smtClean="0"/>
              <a:t>my </a:t>
            </a:r>
            <a:r>
              <a:rPr lang="en-US" sz="3600" dirty="0"/>
              <a:t>church. It makes people break relationships both with God and each other. Pastors are against people constantly trying to use  </a:t>
            </a:r>
            <a:r>
              <a:rPr lang="en-US" sz="3600" dirty="0" smtClean="0"/>
              <a:t>Scripture </a:t>
            </a:r>
            <a:r>
              <a:rPr lang="en-US" sz="3600" dirty="0"/>
              <a:t>to show it is not </a:t>
            </a:r>
            <a:r>
              <a:rPr lang="en-US" sz="3600" dirty="0" smtClean="0"/>
              <a:t>biblical, </a:t>
            </a:r>
            <a:r>
              <a:rPr lang="en-US" sz="3600" dirty="0"/>
              <a:t>which makes </a:t>
            </a:r>
            <a:r>
              <a:rPr lang="en-US" sz="3600" dirty="0" smtClean="0"/>
              <a:t>my </a:t>
            </a:r>
            <a:r>
              <a:rPr lang="en-US" sz="3600" dirty="0"/>
              <a:t>friends cold hearted to church because of this </a:t>
            </a:r>
            <a:r>
              <a:rPr lang="en-US" sz="3600" dirty="0" smtClean="0"/>
              <a:t>opposition.”</a:t>
            </a:r>
          </a:p>
          <a:p>
            <a:pPr marL="0" indent="0">
              <a:buNone/>
            </a:pPr>
            <a:r>
              <a:rPr lang="en-US" sz="3600" dirty="0" smtClean="0"/>
              <a:t>“</a:t>
            </a:r>
            <a:r>
              <a:rPr lang="en-US" sz="3600" dirty="0"/>
              <a:t>A lot of people using the bible for what they probably shouldn’t, they hold fast to things that they have been raised with </a:t>
            </a:r>
            <a:r>
              <a:rPr lang="en-US" sz="3600" dirty="0" smtClean="0"/>
              <a:t>.”</a:t>
            </a:r>
          </a:p>
          <a:p>
            <a:pPr marL="0" indent="0">
              <a:buNone/>
            </a:pPr>
            <a:r>
              <a:rPr lang="en-US" sz="3600" dirty="0" smtClean="0"/>
              <a:t>“</a:t>
            </a:r>
            <a:r>
              <a:rPr lang="en-US" sz="3600" dirty="0"/>
              <a:t>We are being taught the biblical genesis, but also we shouldn’t break relationships over this. You don’t have to force that on other people be open to other ways that are also very biblical. </a:t>
            </a:r>
            <a:r>
              <a:rPr lang="en-US" sz="3600" dirty="0" smtClean="0"/>
              <a:t>“</a:t>
            </a:r>
          </a:p>
          <a:p>
            <a:pPr marL="0" indent="0">
              <a:buNone/>
            </a:pPr>
            <a:r>
              <a:rPr lang="en-US" sz="3600" dirty="0" smtClean="0"/>
              <a:t>“</a:t>
            </a:r>
            <a:r>
              <a:rPr lang="en-US" sz="3600" dirty="0"/>
              <a:t>In America we believe in religious freedom. Politically the church is called to be different than other place, however, now church focuses on everything and picking wrong battles. Church would have been more affective by loving than protesting or shooting and being mean to them. Church would be more effective to be loving and caring. Changing churches’ approach would make a change, they should get a relationship with people first then try to change them. </a:t>
            </a:r>
            <a:r>
              <a:rPr lang="en-US" sz="3600" dirty="0" smtClean="0"/>
              <a:t>“</a:t>
            </a:r>
            <a:endParaRPr lang="en-US" sz="3600" dirty="0"/>
          </a:p>
          <a:p>
            <a:pPr marL="0" indent="0">
              <a:buNone/>
            </a:pPr>
            <a:r>
              <a:rPr lang="en-US" altLang="en-US" sz="3600" dirty="0">
                <a:cs typeface="Times New Roman" pitchFamily="18" charset="0"/>
              </a:rPr>
              <a:t>	</a:t>
            </a:r>
            <a:endParaRPr lang="en-US" sz="3600" dirty="0"/>
          </a:p>
        </p:txBody>
      </p:sp>
      <p:sp>
        <p:nvSpPr>
          <p:cNvPr id="40" name="Text Placeholder 74"/>
          <p:cNvSpPr>
            <a:spLocks noGrp="1"/>
          </p:cNvSpPr>
          <p:nvPr>
            <p:ph type="body" sz="quarter" idx="19"/>
          </p:nvPr>
        </p:nvSpPr>
        <p:spPr>
          <a:xfrm>
            <a:off x="27952338" y="7243765"/>
            <a:ext cx="10691192" cy="9009447"/>
          </a:xfrm>
        </p:spPr>
        <p:txBody>
          <a:bodyPr/>
          <a:lstStyle/>
          <a:p>
            <a:pPr marL="0" indent="0">
              <a:buNone/>
            </a:pPr>
            <a:r>
              <a:rPr lang="en-US" sz="3600" dirty="0" smtClean="0"/>
              <a:t>“</a:t>
            </a:r>
            <a:r>
              <a:rPr lang="en-US" sz="3600" dirty="0"/>
              <a:t>Although I have not completely given up my Christian faith, I have a negative perspective of God and do not believe that he is wholly good. I do not wish to be a part of a religion that is supportive of the injustice and brutality of humankind</a:t>
            </a:r>
            <a:r>
              <a:rPr lang="en-US" sz="3600" dirty="0" smtClean="0"/>
              <a:t>.”</a:t>
            </a:r>
          </a:p>
          <a:p>
            <a:pPr marL="0" indent="0">
              <a:buNone/>
            </a:pPr>
            <a:r>
              <a:rPr lang="en-US" sz="3600" dirty="0"/>
              <a:t>“I feel that attending APU has made me not like the Christian community. I think that this school is filled with self-righteous trust fund babies. This makes them close minded and not open to other walks of life    . . . . I'm not bitter </a:t>
            </a:r>
            <a:r>
              <a:rPr lang="en-US" sz="3600" dirty="0" smtClean="0"/>
              <a:t>:)”</a:t>
            </a:r>
          </a:p>
          <a:p>
            <a:pPr marL="0" indent="0">
              <a:buNone/>
            </a:pPr>
            <a:r>
              <a:rPr lang="en-US" sz="3600" dirty="0"/>
              <a:t>“I took psychedelic mushrooms and, in the expanded state of consciousness, realized that just because I believed something didn't make it true, that my beliefs were only taught (without evidence) at a young and impressionable age at which I also believed in the monster in the closet and Santa Claus. I was in a state of consciousness that did not cling to ideas or identify with them. With that, I wouldn't say I gave up my faith so much as realized that I was blindly following something and was making myself emotionally unwilling to consider alternative views</a:t>
            </a:r>
            <a:r>
              <a:rPr lang="en-US" sz="3600" dirty="0" smtClean="0"/>
              <a:t>.”</a:t>
            </a:r>
            <a:endParaRPr lang="en-US" sz="3600"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48695" y="24375384"/>
            <a:ext cx="7846305" cy="7772400"/>
          </a:xfrm>
          <a:prstGeom prst="rect">
            <a:avLst/>
          </a:prstGeom>
          <a:ln>
            <a:solidFill>
              <a:schemeClr val="tx1"/>
            </a:solidFill>
          </a:ln>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51212" y="23816842"/>
            <a:ext cx="7772400" cy="8285671"/>
          </a:xfrm>
          <a:prstGeom prst="rect">
            <a:avLst/>
          </a:prstGeom>
          <a:ln>
            <a:solidFill>
              <a:schemeClr val="tx1"/>
            </a:solidFill>
          </a:ln>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88088" y="22257827"/>
            <a:ext cx="7772400" cy="9889957"/>
          </a:xfrm>
          <a:prstGeom prst="rect">
            <a:avLst/>
          </a:prstGeom>
          <a:solidFill>
            <a:schemeClr val="accent1"/>
          </a:solidFill>
          <a:ln>
            <a:solidFill>
              <a:schemeClr val="tx1"/>
            </a:solidFill>
          </a:ln>
        </p:spPr>
      </p:pic>
      <p:sp>
        <p:nvSpPr>
          <p:cNvPr id="39" name="Text Placeholder 8"/>
          <p:cNvSpPr>
            <a:spLocks noGrp="1"/>
          </p:cNvSpPr>
          <p:nvPr>
            <p:ph type="body" sz="quarter" idx="16"/>
          </p:nvPr>
        </p:nvSpPr>
        <p:spPr>
          <a:xfrm>
            <a:off x="903684" y="25527000"/>
            <a:ext cx="11988799" cy="1066800"/>
          </a:xfrm>
          <a:blipFill>
            <a:blip r:embed="rId4"/>
            <a:stretch>
              <a:fillRect/>
            </a:stretch>
          </a:blipFill>
          <a:ln>
            <a:solidFill>
              <a:srgbClr val="092073"/>
            </a:solidFill>
          </a:ln>
        </p:spPr>
        <p:txBody>
          <a:bodyPr/>
          <a:lstStyle/>
          <a:p>
            <a:pPr algn="ctr"/>
            <a:r>
              <a:rPr lang="en-US" sz="5200" dirty="0" smtClean="0">
                <a:latin typeface="+mj-lt"/>
              </a:rPr>
              <a:t>Methods</a:t>
            </a:r>
            <a:endParaRPr lang="en-US" sz="5200" dirty="0">
              <a:latin typeface="+mj-lt"/>
            </a:endParaRPr>
          </a:p>
        </p:txBody>
      </p:sp>
      <p:sp>
        <p:nvSpPr>
          <p:cNvPr id="41" name="Text Placeholder 8"/>
          <p:cNvSpPr>
            <a:spLocks noGrp="1"/>
          </p:cNvSpPr>
          <p:nvPr>
            <p:ph type="body" sz="quarter" idx="16"/>
          </p:nvPr>
        </p:nvSpPr>
        <p:spPr>
          <a:xfrm>
            <a:off x="13355763" y="22428271"/>
            <a:ext cx="7965044" cy="1066800"/>
          </a:xfrm>
          <a:blipFill>
            <a:blip r:embed="rId4"/>
            <a:stretch>
              <a:fillRect/>
            </a:stretch>
          </a:blipFill>
          <a:ln>
            <a:solidFill>
              <a:srgbClr val="092073"/>
            </a:solidFill>
          </a:ln>
        </p:spPr>
        <p:txBody>
          <a:bodyPr/>
          <a:lstStyle/>
          <a:p>
            <a:pPr algn="ctr"/>
            <a:r>
              <a:rPr lang="en-US" sz="5200" dirty="0" smtClean="0">
                <a:latin typeface="+mj-lt"/>
              </a:rPr>
              <a:t>Demographics</a:t>
            </a:r>
            <a:endParaRPr lang="en-US" sz="5200" dirty="0">
              <a:latin typeface="+mj-lt"/>
            </a:endParaRPr>
          </a:p>
        </p:txBody>
      </p:sp>
      <p:sp>
        <p:nvSpPr>
          <p:cNvPr id="47" name="Text Placeholder 8"/>
          <p:cNvSpPr>
            <a:spLocks noGrp="1"/>
          </p:cNvSpPr>
          <p:nvPr>
            <p:ph type="body" sz="quarter" idx="16"/>
          </p:nvPr>
        </p:nvSpPr>
        <p:spPr>
          <a:xfrm>
            <a:off x="21851212" y="21883647"/>
            <a:ext cx="7772400" cy="1066800"/>
          </a:xfrm>
          <a:blipFill>
            <a:blip r:embed="rId4"/>
            <a:stretch>
              <a:fillRect/>
            </a:stretch>
          </a:blipFill>
          <a:ln>
            <a:solidFill>
              <a:srgbClr val="092073"/>
            </a:solidFill>
          </a:ln>
        </p:spPr>
        <p:txBody>
          <a:bodyPr/>
          <a:lstStyle/>
          <a:p>
            <a:pPr algn="ctr"/>
            <a:r>
              <a:rPr lang="en-US" sz="5200" dirty="0" smtClean="0">
                <a:latin typeface="+mj-lt"/>
              </a:rPr>
              <a:t>Religion</a:t>
            </a:r>
            <a:endParaRPr lang="en-US" sz="5200" dirty="0">
              <a:latin typeface="+mj-lt"/>
            </a:endParaRPr>
          </a:p>
        </p:txBody>
      </p:sp>
      <p:sp>
        <p:nvSpPr>
          <p:cNvPr id="48" name="Text Placeholder 8"/>
          <p:cNvSpPr>
            <a:spLocks noGrp="1"/>
          </p:cNvSpPr>
          <p:nvPr>
            <p:ph type="body" sz="quarter" idx="16"/>
          </p:nvPr>
        </p:nvSpPr>
        <p:spPr>
          <a:xfrm>
            <a:off x="13570768" y="5890416"/>
            <a:ext cx="13079599" cy="925422"/>
          </a:xfrm>
          <a:blipFill>
            <a:blip r:embed="rId4"/>
            <a:stretch>
              <a:fillRect/>
            </a:stretch>
          </a:blipFill>
          <a:ln>
            <a:solidFill>
              <a:srgbClr val="092073"/>
            </a:solidFill>
          </a:ln>
        </p:spPr>
        <p:txBody>
          <a:bodyPr/>
          <a:lstStyle/>
          <a:p>
            <a:pPr algn="ctr"/>
            <a:r>
              <a:rPr lang="en-US" sz="5200" dirty="0" smtClean="0">
                <a:latin typeface="+mj-lt"/>
              </a:rPr>
              <a:t>Random forest</a:t>
            </a:r>
            <a:endParaRPr lang="en-US" sz="5200" dirty="0">
              <a:latin typeface="+mj-lt"/>
            </a:endParaRPr>
          </a:p>
        </p:txBody>
      </p:sp>
      <p:sp>
        <p:nvSpPr>
          <p:cNvPr id="49" name="Text Placeholder 31"/>
          <p:cNvSpPr>
            <a:spLocks noGrp="1"/>
          </p:cNvSpPr>
          <p:nvPr>
            <p:ph type="body" sz="quarter" idx="17"/>
          </p:nvPr>
        </p:nvSpPr>
        <p:spPr>
          <a:xfrm>
            <a:off x="13603425" y="7162800"/>
            <a:ext cx="13046942" cy="4145134"/>
          </a:xfrm>
        </p:spPr>
        <p:txBody>
          <a:bodyPr/>
          <a:lstStyle/>
          <a:p>
            <a:pPr marL="0" indent="0">
              <a:buNone/>
            </a:pPr>
            <a:r>
              <a:rPr lang="en-US" sz="3600" dirty="0" smtClean="0"/>
              <a:t>Random forest indicates that the most important factors contributing to strong faith, </a:t>
            </a:r>
            <a:r>
              <a:rPr lang="en-US" sz="3600" dirty="0" err="1" smtClean="0"/>
              <a:t>deconversion</a:t>
            </a:r>
            <a:r>
              <a:rPr lang="en-US" sz="3600" dirty="0" smtClean="0"/>
              <a:t>, or disengagement are both internal and external.</a:t>
            </a:r>
          </a:p>
          <a:p>
            <a:pPr marL="527050" indent="-527050"/>
            <a:r>
              <a:rPr lang="en-US" sz="3600" dirty="0" smtClean="0"/>
              <a:t>Internal: personality disposition and value system, such as view of spiritual life, respect for tradition, inner harmony.</a:t>
            </a:r>
          </a:p>
          <a:p>
            <a:pPr marL="527050" indent="-527050"/>
            <a:r>
              <a:rPr lang="en-US" sz="3600" dirty="0" smtClean="0"/>
              <a:t>External: Church experience, such as agreement on “the church is out of touch with my life.”</a:t>
            </a:r>
            <a:endParaRPr lang="en-US" sz="3600" dirty="0"/>
          </a:p>
        </p:txBody>
      </p:sp>
      <p:sp>
        <p:nvSpPr>
          <p:cNvPr id="50" name="Text Placeholder 8"/>
          <p:cNvSpPr>
            <a:spLocks noGrp="1"/>
          </p:cNvSpPr>
          <p:nvPr>
            <p:ph type="body" sz="quarter" idx="16"/>
          </p:nvPr>
        </p:nvSpPr>
        <p:spPr>
          <a:xfrm>
            <a:off x="30288088" y="20341863"/>
            <a:ext cx="7772400" cy="1066800"/>
          </a:xfrm>
          <a:blipFill>
            <a:blip r:embed="rId4"/>
            <a:stretch>
              <a:fillRect/>
            </a:stretch>
          </a:blipFill>
          <a:ln>
            <a:solidFill>
              <a:srgbClr val="092073"/>
            </a:solidFill>
          </a:ln>
        </p:spPr>
        <p:txBody>
          <a:bodyPr/>
          <a:lstStyle/>
          <a:p>
            <a:pPr algn="ctr"/>
            <a:r>
              <a:rPr lang="en-US" sz="5200" dirty="0" smtClean="0">
                <a:latin typeface="+mj-lt"/>
              </a:rPr>
              <a:t>New Atheism</a:t>
            </a:r>
            <a:endParaRPr lang="en-US" sz="5200" dirty="0">
              <a:latin typeface="+mj-lt"/>
            </a:endParaRPr>
          </a:p>
        </p:txBody>
      </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655435" y="11870519"/>
            <a:ext cx="13079599" cy="4258473"/>
          </a:xfrm>
          <a:prstGeom prst="rect">
            <a:avLst/>
          </a:prstGeom>
          <a:ln>
            <a:solidFill>
              <a:schemeClr val="tx1"/>
            </a:solidFill>
          </a:ln>
        </p:spPr>
      </p:pic>
      <p:pic>
        <p:nvPicPr>
          <p:cNvPr id="22" name="Picture 21"/>
          <p:cNvPicPr>
            <a:picLocks noChangeAspect="1"/>
          </p:cNvPicPr>
          <p:nvPr/>
        </p:nvPicPr>
        <p:blipFill>
          <a:blip r:embed="rId9"/>
          <a:stretch>
            <a:fillRect/>
          </a:stretch>
        </p:blipFill>
        <p:spPr>
          <a:xfrm>
            <a:off x="13510307" y="16952777"/>
            <a:ext cx="7810500" cy="4445000"/>
          </a:xfrm>
          <a:prstGeom prst="rect">
            <a:avLst/>
          </a:prstGeom>
          <a:ln>
            <a:solidFill>
              <a:srgbClr val="092073"/>
            </a:solidFill>
          </a:ln>
        </p:spPr>
      </p:pic>
      <p:sp>
        <p:nvSpPr>
          <p:cNvPr id="51" name="Text Placeholder 31"/>
          <p:cNvSpPr>
            <a:spLocks noGrp="1"/>
          </p:cNvSpPr>
          <p:nvPr>
            <p:ph type="body" sz="quarter" idx="17"/>
          </p:nvPr>
        </p:nvSpPr>
        <p:spPr>
          <a:xfrm>
            <a:off x="21678451" y="16921796"/>
            <a:ext cx="5143949" cy="4145134"/>
          </a:xfrm>
        </p:spPr>
        <p:txBody>
          <a:bodyPr/>
          <a:lstStyle/>
          <a:p>
            <a:pPr marL="0" indent="0">
              <a:buNone/>
            </a:pPr>
            <a:r>
              <a:rPr lang="en-US" sz="3600" dirty="0" smtClean="0"/>
              <a:t>For example, those who strongly agree that “the church is out of touch with my life” tend to have serious doubts of faith. Those who strongly disagree tend </a:t>
            </a:r>
            <a:r>
              <a:rPr lang="en-US" sz="3600" smtClean="0"/>
              <a:t>to maintain the faith.</a:t>
            </a:r>
            <a:endParaRPr lang="en-US" sz="3600" dirty="0"/>
          </a:p>
        </p:txBody>
      </p:sp>
    </p:spTree>
    <p:extLst>
      <p:ext uri="{BB962C8B-B14F-4D97-AF65-F5344CB8AC3E}">
        <p14:creationId xmlns:p14="http://schemas.microsoft.com/office/powerpoint/2010/main" val="3081477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5222</TotalTime>
  <Words>1159</Words>
  <Application>Microsoft Macintosh PowerPoint</Application>
  <PresentationFormat>Custom</PresentationFormat>
  <Paragraphs>35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Why do college students give up Christianity? A mixed-method approach  Chong Ho Yu, Harry Hui*, Matthew Kriege, Karine Setyan, &amp; Nathan Mather Azusa Pacific University and University of Hong Kong*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Viens</dc:creator>
  <cp:lastModifiedBy>Microsoft Office User</cp:lastModifiedBy>
  <cp:revision>137</cp:revision>
  <dcterms:created xsi:type="dcterms:W3CDTF">2013-01-28T22:40:39Z</dcterms:created>
  <dcterms:modified xsi:type="dcterms:W3CDTF">2016-04-30T06:28:56Z</dcterms:modified>
</cp:coreProperties>
</file>