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67" r:id="rId3"/>
    <p:sldId id="284" r:id="rId4"/>
    <p:sldId id="333" r:id="rId5"/>
    <p:sldId id="335" r:id="rId6"/>
    <p:sldId id="334" r:id="rId7"/>
    <p:sldId id="259" r:id="rId8"/>
    <p:sldId id="257" r:id="rId9"/>
    <p:sldId id="262" r:id="rId10"/>
    <p:sldId id="263" r:id="rId11"/>
    <p:sldId id="264" r:id="rId12"/>
    <p:sldId id="265" r:id="rId13"/>
    <p:sldId id="266" r:id="rId14"/>
    <p:sldId id="258" r:id="rId15"/>
    <p:sldId id="261" r:id="rId16"/>
    <p:sldId id="260" r:id="rId17"/>
    <p:sldId id="347" r:id="rId18"/>
    <p:sldId id="346" r:id="rId19"/>
    <p:sldId id="337" r:id="rId20"/>
    <p:sldId id="332" r:id="rId21"/>
    <p:sldId id="338" r:id="rId22"/>
    <p:sldId id="336" r:id="rId23"/>
    <p:sldId id="339" r:id="rId24"/>
    <p:sldId id="340" r:id="rId25"/>
    <p:sldId id="341" r:id="rId26"/>
    <p:sldId id="345" r:id="rId27"/>
    <p:sldId id="342" r:id="rId28"/>
    <p:sldId id="344" r:id="rId29"/>
    <p:sldId id="34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5" autoAdjust="0"/>
    <p:restoredTop sz="94165"/>
  </p:normalViewPr>
  <p:slideViewPr>
    <p:cSldViewPr snapToGrid="0">
      <p:cViewPr varScale="1">
        <p:scale>
          <a:sx n="79" d="100"/>
          <a:sy n="79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66D3-8E2B-0B45-AF12-34A171E20D6A}" type="datetimeFigureOut">
              <a:rPr lang="en-US" smtClean="0"/>
              <a:t>10/27/19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D2AC6-BB22-5F42-841B-47C52FB04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5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how-to-select-the-right-evaluation-metric-for-machine-learning-models-part-1-regrression-metrics-3606e25beae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https://towardsdatascience.com/how-to-select-the-right-evaluation-metric-for-machine-learning-models-part-1-regrression-metrics-3606e25beae0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D2AC6-BB22-5F42-841B-47C52FB045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84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yu@ap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088572"/>
            <a:ext cx="8825658" cy="2732314"/>
          </a:xfrm>
        </p:spPr>
        <p:txBody>
          <a:bodyPr/>
          <a:lstStyle/>
          <a:p>
            <a:r>
              <a:rPr lang="en-US" sz="5400" dirty="0"/>
              <a:t>Model comparison and model merging: Which is better?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4" y="4163787"/>
            <a:ext cx="9066731" cy="2269670"/>
          </a:xfrm>
        </p:spPr>
        <p:txBody>
          <a:bodyPr>
            <a:normAutofit/>
          </a:bodyPr>
          <a:lstStyle/>
          <a:p>
            <a:r>
              <a:rPr lang="en-US" sz="2800" dirty="0"/>
              <a:t>Chong Ho Yu (</a:t>
            </a:r>
            <a:r>
              <a:rPr lang="en-US" sz="2800" dirty="0">
                <a:hlinkClick r:id="rId2"/>
              </a:rPr>
              <a:t>cyu@apu.edu</a:t>
            </a:r>
            <a:r>
              <a:rPr lang="en-US" sz="2800" dirty="0"/>
              <a:t>) and Lydia </a:t>
            </a:r>
            <a:r>
              <a:rPr lang="en-US" sz="2800" dirty="0" err="1"/>
              <a:t>Gaid</a:t>
            </a:r>
            <a:endParaRPr lang="en-US" sz="2800" dirty="0"/>
          </a:p>
          <a:p>
            <a:r>
              <a:rPr lang="en-US" sz="2800" dirty="0"/>
              <a:t>Presented at South California AI and Data Science Conference, Los Angeles, LA</a:t>
            </a:r>
          </a:p>
          <a:p>
            <a:r>
              <a:rPr lang="en-US" sz="2800" dirty="0"/>
              <a:t>October 26, 2019</a:t>
            </a:r>
          </a:p>
        </p:txBody>
      </p:sp>
    </p:spTree>
    <p:extLst>
      <p:ext uri="{BB962C8B-B14F-4D97-AF65-F5344CB8AC3E}">
        <p14:creationId xmlns:p14="http://schemas.microsoft.com/office/powerpoint/2010/main" val="101164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67FD6-FF4E-1F4C-87CA-9E36D439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5A484-0AAE-F340-BA83-5CD4F2BE1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1673634"/>
            <a:ext cx="9640399" cy="425363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Unlike traditional statistic procedures which ate “one-shot,” data science methods create multiple models by resampling from the same data set e.g. random forest (bagging), gradient boosted tree (boosting)…etc.</a:t>
            </a:r>
          </a:p>
          <a:p>
            <a:r>
              <a:rPr lang="en-US" sz="2800" dirty="0"/>
              <a:t>At the end an ensemble model for each method is obtained.</a:t>
            </a:r>
          </a:p>
          <a:p>
            <a:r>
              <a:rPr lang="en-US" sz="2800" dirty="0"/>
              <a:t>When the best from each is put together, we have the ensemble of ensemble.</a:t>
            </a:r>
          </a:p>
          <a:p>
            <a:r>
              <a:rPr lang="en-US" sz="2800" dirty="0"/>
              <a:t>We can pick the best </a:t>
            </a:r>
            <a:r>
              <a:rPr lang="en-US" sz="2800" dirty="0">
                <a:solidFill>
                  <a:srgbClr val="FFC000"/>
                </a:solidFill>
              </a:rPr>
              <a:t>(the winner takes all) </a:t>
            </a:r>
            <a:r>
              <a:rPr lang="en-US" sz="2800" dirty="0"/>
              <a:t>or merge the results </a:t>
            </a:r>
            <a:r>
              <a:rPr lang="en-US" sz="2800" dirty="0">
                <a:solidFill>
                  <a:srgbClr val="FFC000"/>
                </a:solidFill>
              </a:rPr>
              <a:t>(everyone has a voice)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94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368" y="240446"/>
            <a:ext cx="9404723" cy="1400530"/>
          </a:xfrm>
        </p:spPr>
        <p:txBody>
          <a:bodyPr/>
          <a:lstStyle/>
          <a:p>
            <a:r>
              <a:rPr lang="en-US" dirty="0"/>
              <a:t>Comparing bagging and boosting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673763"/>
              </p:ext>
            </p:extLst>
          </p:nvPr>
        </p:nvGraphicFramePr>
        <p:xfrm>
          <a:off x="696425" y="1084146"/>
          <a:ext cx="10521304" cy="5623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8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8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8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Bagging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Boosting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8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Sequent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Two-step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Sequential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Partitioning data into subsets</a:t>
                      </a:r>
                      <a:endParaRPr lang="en-US" sz="20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Random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Give misclassified cases a heavier weight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Sampling method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Random</a:t>
                      </a:r>
                      <a:r>
                        <a:rPr lang="en-US" sz="2000" baseline="0" dirty="0">
                          <a:effectLst/>
                        </a:rPr>
                        <a:t> s</a:t>
                      </a:r>
                      <a:r>
                        <a:rPr lang="en-US" sz="2000" dirty="0">
                          <a:effectLst/>
                        </a:rPr>
                        <a:t>ampling with replacement</a:t>
                      </a:r>
                      <a:endParaRPr lang="en-US" sz="20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Systematic</a:t>
                      </a:r>
                      <a:r>
                        <a:rPr lang="en-US" sz="2000" baseline="0" dirty="0">
                          <a:effectLst/>
                        </a:rPr>
                        <a:t> s</a:t>
                      </a:r>
                      <a:r>
                        <a:rPr lang="en-US" sz="2000" dirty="0">
                          <a:effectLst/>
                        </a:rPr>
                        <a:t>ampling</a:t>
                      </a: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Relations between models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Parallel ensemble: Each model is independent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Previous models inform subsequent models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Goal to achieve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Minimize variance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Minimize bias, improve predictive power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Method to combine models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Weighted average or majority vote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Majority vote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Requirement of computing resources</a:t>
                      </a:r>
                      <a:endParaRPr lang="en-US" sz="20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Highly computing intensive</a:t>
                      </a:r>
                      <a:endParaRPr lang="en-US" sz="20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Less computing intensive</a:t>
                      </a:r>
                      <a:endParaRPr lang="en-US" sz="20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67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of ensemble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305" y="1853249"/>
            <a:ext cx="9479037" cy="4179950"/>
          </a:xfrm>
        </p:spPr>
        <p:txBody>
          <a:bodyPr>
            <a:noAutofit/>
          </a:bodyPr>
          <a:lstStyle/>
          <a:p>
            <a:r>
              <a:rPr lang="en-US" sz="2800" dirty="0"/>
              <a:t>There are different ways for Ensemble to merge results</a:t>
            </a:r>
            <a:r>
              <a:rPr lang="en-US" sz="2400" dirty="0"/>
              <a:t>:</a:t>
            </a:r>
          </a:p>
          <a:p>
            <a:pPr lvl="1"/>
            <a:r>
              <a:rPr lang="en-US" sz="2800" dirty="0">
                <a:solidFill>
                  <a:srgbClr val="FFC000"/>
                </a:solidFill>
              </a:rPr>
              <a:t>Average</a:t>
            </a:r>
            <a:r>
              <a:rPr lang="en-US" sz="2800" dirty="0"/>
              <a:t>: As the name implies, average the prediction estimates from all models.</a:t>
            </a:r>
          </a:p>
          <a:p>
            <a:pPr lvl="1"/>
            <a:r>
              <a:rPr lang="en-US" sz="2800" dirty="0">
                <a:solidFill>
                  <a:srgbClr val="FFC000"/>
                </a:solidFill>
              </a:rPr>
              <a:t>Maximum</a:t>
            </a:r>
            <a:r>
              <a:rPr lang="en-US" sz="2800" dirty="0"/>
              <a:t>: Pick the highest estimates of all models.</a:t>
            </a:r>
          </a:p>
          <a:p>
            <a:pPr lvl="1"/>
            <a:r>
              <a:rPr lang="en-US" sz="2800" dirty="0">
                <a:solidFill>
                  <a:srgbClr val="FFC000"/>
                </a:solidFill>
              </a:rPr>
              <a:t>Voting</a:t>
            </a:r>
            <a:r>
              <a:rPr lang="en-US" sz="2800" dirty="0"/>
              <a:t>: Return the proportion of the models that determine the outcome (e.g. how often the predictor is selected)</a:t>
            </a:r>
          </a:p>
        </p:txBody>
      </p:sp>
    </p:spTree>
    <p:extLst>
      <p:ext uri="{BB962C8B-B14F-4D97-AF65-F5344CB8AC3E}">
        <p14:creationId xmlns:p14="http://schemas.microsoft.com/office/powerpoint/2010/main" val="2715245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05BC-9756-8244-9BBC-1E5062B0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 for illustration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ED727-B3B0-0140-BC5D-2C8CCCE16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2015 Program for International Student Assessment (PISA)</a:t>
            </a:r>
          </a:p>
          <a:p>
            <a:r>
              <a:rPr lang="en-US" sz="2400" dirty="0"/>
              <a:t>By Organization for Economic and Cooperation Development</a:t>
            </a:r>
          </a:p>
          <a:p>
            <a:r>
              <a:rPr lang="en-US" sz="2400" dirty="0"/>
              <a:t>Subject matters: Reading, math, and science</a:t>
            </a:r>
          </a:p>
          <a:p>
            <a:r>
              <a:rPr lang="en-US" sz="2400" dirty="0"/>
              <a:t>Sample: 15-year old students from 80 countries/regions. Each country has at least 5,000 students.</a:t>
            </a:r>
          </a:p>
          <a:p>
            <a:r>
              <a:rPr lang="en-US" sz="2400" dirty="0"/>
              <a:t>Questions: What factors can predict math performance? 500+ potential factors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53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187C7-810A-3644-BF58-D9D8A8B7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2BFF1-7549-9943-A388-958798C5B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44" y="1665514"/>
            <a:ext cx="9927770" cy="4582885"/>
          </a:xfrm>
        </p:spPr>
        <p:txBody>
          <a:bodyPr>
            <a:normAutofit/>
          </a:bodyPr>
          <a:lstStyle/>
          <a:p>
            <a:r>
              <a:rPr lang="en-US" sz="3200" dirty="0"/>
              <a:t>Software:</a:t>
            </a:r>
          </a:p>
          <a:p>
            <a:pPr lvl="1"/>
            <a:r>
              <a:rPr lang="en-US" sz="3200" dirty="0"/>
              <a:t>JMP PRO</a:t>
            </a:r>
          </a:p>
          <a:p>
            <a:pPr lvl="1"/>
            <a:r>
              <a:rPr lang="en-US" sz="3200" dirty="0"/>
              <a:t>SAS Enterprise Guide</a:t>
            </a:r>
          </a:p>
          <a:p>
            <a:pPr lvl="1"/>
            <a:r>
              <a:rPr lang="en-US" sz="3200" dirty="0"/>
              <a:t>SAS Enterprise Miner</a:t>
            </a:r>
          </a:p>
        </p:txBody>
      </p:sp>
    </p:spTree>
    <p:extLst>
      <p:ext uri="{BB962C8B-B14F-4D97-AF65-F5344CB8AC3E}">
        <p14:creationId xmlns:p14="http://schemas.microsoft.com/office/powerpoint/2010/main" val="122503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Guide: Rapid Predictive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RPM is fully automatic. The procedures are chosen by the program, not the analyst.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048" y="3210304"/>
            <a:ext cx="4257143" cy="3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8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58" y="400166"/>
            <a:ext cx="10316179" cy="861075"/>
          </a:xfrm>
        </p:spPr>
        <p:txBody>
          <a:bodyPr/>
          <a:lstStyle/>
          <a:p>
            <a:r>
              <a:rPr lang="en-US" sz="3600" dirty="0"/>
              <a:t>SAS Enterprise Guide: </a:t>
            </a:r>
            <a:br>
              <a:rPr lang="en-US" sz="3600" dirty="0"/>
            </a:br>
            <a:r>
              <a:rPr lang="en-US" sz="3600" dirty="0"/>
              <a:t>Rapid Predictive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0" y="1734208"/>
            <a:ext cx="8946541" cy="4755930"/>
          </a:xfrm>
        </p:spPr>
        <p:txBody>
          <a:bodyPr>
            <a:normAutofit/>
          </a:bodyPr>
          <a:lstStyle/>
          <a:p>
            <a:r>
              <a:rPr lang="en-US" sz="2400" dirty="0"/>
              <a:t>SAS EG output multiple fit statistics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248" y="2338554"/>
            <a:ext cx="7066667" cy="4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17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750A-EAFE-7F4F-85B9-7A170EB4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952DA-C785-4C48-BA63-D2DF8150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579418"/>
            <a:ext cx="9924906" cy="46689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Error = noise variance</a:t>
            </a:r>
          </a:p>
          <a:p>
            <a:r>
              <a:rPr lang="en-US" sz="2800" dirty="0"/>
              <a:t>The mean square error (MSE): the sum of squared errors (SSE) divided by the degrees of freedom for error (DFE)</a:t>
            </a:r>
          </a:p>
          <a:p>
            <a:r>
              <a:rPr lang="en-US" sz="2800" dirty="0"/>
              <a:t>DFE is the number of cases - the number of weights in the model. This yields an unbiased estimate of the noise.</a:t>
            </a:r>
          </a:p>
          <a:p>
            <a:r>
              <a:rPr lang="en-US" sz="2800" dirty="0"/>
              <a:t>Berry, J. (2016). Mean squared error vs average squared error.  </a:t>
            </a:r>
            <a:r>
              <a:rPr lang="en-US" sz="2800" i="1" dirty="0"/>
              <a:t>SAS Data Mining and Machine Learning</a:t>
            </a:r>
            <a:r>
              <a:rPr lang="en-US" sz="2800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77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750A-EAFE-7F4F-85B9-7A170EB4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952DA-C785-4C48-BA63-D2DF8150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579418"/>
            <a:ext cx="9924906" cy="46689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MSE is </a:t>
            </a:r>
            <a:r>
              <a:rPr lang="en-US" sz="2800" dirty="0">
                <a:solidFill>
                  <a:srgbClr val="FFC000"/>
                </a:solidFill>
              </a:rPr>
              <a:t>not useful </a:t>
            </a:r>
            <a:r>
              <a:rPr lang="en-US" sz="2800" dirty="0"/>
              <a:t>for neural networks and decision trees because they don’t have unbiased estimator. </a:t>
            </a:r>
          </a:p>
          <a:p>
            <a:r>
              <a:rPr lang="en-US" sz="2800" dirty="0"/>
              <a:t>Usually DFE is negative in neural networks. Approximations for the effective degrees of freedom are often resource-intensive. </a:t>
            </a:r>
          </a:p>
          <a:p>
            <a:r>
              <a:rPr lang="en-US" sz="2800" dirty="0"/>
              <a:t>Solution: Use average squared error (ASE), which is to divide the SSE by the number of N instead of DFE. </a:t>
            </a:r>
          </a:p>
          <a:p>
            <a:r>
              <a:rPr lang="en-US" sz="2800" dirty="0"/>
              <a:t>Berry, J. (2016). Mean squared error vs average squared error.  </a:t>
            </a:r>
            <a:r>
              <a:rPr lang="en-US" sz="2800" i="1" dirty="0"/>
              <a:t>SAS Data Mining and Machine Learning</a:t>
            </a:r>
            <a:r>
              <a:rPr lang="en-US" sz="2800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07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750A-EAFE-7F4F-85B9-7A170EB4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952DA-C785-4C48-BA63-D2DF8150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579418"/>
            <a:ext cx="9924906" cy="4668981"/>
          </a:xfrm>
        </p:spPr>
        <p:txBody>
          <a:bodyPr>
            <a:normAutofit/>
          </a:bodyPr>
          <a:lstStyle/>
          <a:p>
            <a:r>
              <a:rPr lang="en-US" sz="2800" dirty="0"/>
              <a:t>The RMSE is the square root of MSE. </a:t>
            </a:r>
          </a:p>
          <a:p>
            <a:r>
              <a:rPr lang="en-US" sz="2800" dirty="0"/>
              <a:t>The </a:t>
            </a:r>
            <a:r>
              <a:rPr lang="en-US" sz="2800" dirty="0">
                <a:solidFill>
                  <a:srgbClr val="FFC000"/>
                </a:solidFill>
              </a:rPr>
              <a:t>absolute fit </a:t>
            </a:r>
            <a:r>
              <a:rPr lang="en-US" sz="2800" dirty="0"/>
              <a:t>between the model and the data, or between the observed data points and the model’s predicted values. </a:t>
            </a:r>
          </a:p>
          <a:p>
            <a:r>
              <a:rPr lang="en-US" sz="2800" dirty="0"/>
              <a:t>The standard deviation of the unexplained variance </a:t>
            </a:r>
          </a:p>
          <a:p>
            <a:r>
              <a:rPr lang="en-US" sz="2800" dirty="0"/>
              <a:t>Lower is better.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0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92605-503B-D34D-AE97-18721CFE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54FD9-E223-9D45-B252-DC50BE05A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454728"/>
            <a:ext cx="9786361" cy="4793672"/>
          </a:xfrm>
        </p:spPr>
        <p:txBody>
          <a:bodyPr>
            <a:normAutofit/>
          </a:bodyPr>
          <a:lstStyle/>
          <a:p>
            <a:r>
              <a:rPr lang="en-US" sz="2400" dirty="0"/>
              <a:t>Akaike's information criterion (AIC) and Bayesian Information Criterion (BIC) are relative fitness indices, not absolute. </a:t>
            </a:r>
          </a:p>
          <a:p>
            <a:r>
              <a:rPr lang="en-US" sz="2400" dirty="0"/>
              <a:t>Must be done with model comparison</a:t>
            </a:r>
          </a:p>
          <a:p>
            <a:r>
              <a:rPr lang="en-US" sz="2400" dirty="0"/>
              <a:t>In alignment with Ockham’s razor: Given all things being equal, the simplest model tends to be the best one.</a:t>
            </a:r>
          </a:p>
          <a:p>
            <a:r>
              <a:rPr lang="en-US" sz="2400" dirty="0"/>
              <a:t>Increasing the number of free parameters to be estimated improves the model fitness, however, the model might be unnecessarily complex. </a:t>
            </a:r>
          </a:p>
          <a:p>
            <a:r>
              <a:rPr lang="en-US" sz="2400" dirty="0"/>
              <a:t>To reach a balance between fitness and parsimony, AIC and BIC not only rewards goodness of fit, but also includes a penalty.</a:t>
            </a:r>
          </a:p>
        </p:txBody>
      </p:sp>
    </p:spTree>
    <p:extLst>
      <p:ext uri="{BB962C8B-B14F-4D97-AF65-F5344CB8AC3E}">
        <p14:creationId xmlns:p14="http://schemas.microsoft.com/office/powerpoint/2010/main" val="1277142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92605-503B-D34D-AE97-18721CFE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54FD9-E223-9D45-B252-DC50BE05A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454728"/>
            <a:ext cx="9786361" cy="4793672"/>
          </a:xfrm>
        </p:spPr>
        <p:txBody>
          <a:bodyPr>
            <a:normAutofit/>
          </a:bodyPr>
          <a:lstStyle/>
          <a:p>
            <a:r>
              <a:rPr lang="en-US" sz="2400" dirty="0"/>
              <a:t>BIC is similar to AIC, but its penalty is heavier than that of AIC. </a:t>
            </a:r>
          </a:p>
          <a:p>
            <a:r>
              <a:rPr lang="en-US" sz="2400" dirty="0"/>
              <a:t>Some authors believe that AIC is superior to BIC </a:t>
            </a:r>
          </a:p>
          <a:p>
            <a:r>
              <a:rPr lang="en-US" sz="2400" dirty="0"/>
              <a:t>AIC is based on the principle of information gain. </a:t>
            </a:r>
          </a:p>
          <a:p>
            <a:r>
              <a:rPr lang="en-US" sz="2400" dirty="0"/>
              <a:t>The Bayesian approach requires a prior input but usually it is debatable. </a:t>
            </a:r>
          </a:p>
          <a:p>
            <a:r>
              <a:rPr lang="en-US" sz="2400" dirty="0"/>
              <a:t>AIC is asymptotically optimal in model selection in terms of the least squared mean error, but BIC is not (Burnham &amp; Anderson, 2004; Yang, 2005).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1145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Guide: Rapid Predictive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SAS EG made the decision to select </a:t>
            </a:r>
            <a:r>
              <a:rPr lang="en-US" dirty="0">
                <a:solidFill>
                  <a:srgbClr val="FFC000"/>
                </a:solidFill>
              </a:rPr>
              <a:t>Average squared error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519" y="2904256"/>
            <a:ext cx="8229874" cy="36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87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Guide: Rapid Predictive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5" name="Picture 1" descr="img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221" y="1975945"/>
            <a:ext cx="60960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64221" y="19759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341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51214"/>
            <a:ext cx="8946541" cy="4697185"/>
          </a:xfrm>
        </p:spPr>
        <p:txBody>
          <a:bodyPr>
            <a:normAutofit/>
          </a:bodyPr>
          <a:lstStyle/>
          <a:p>
            <a:r>
              <a:rPr lang="en-US" sz="2800" dirty="0"/>
              <a:t>Flow chart of procedures</a:t>
            </a:r>
          </a:p>
          <a:p>
            <a:r>
              <a:rPr lang="en-US" sz="2800" dirty="0"/>
              <a:t>In SAS EM the analyst can choose particular procedures.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216" y="3353696"/>
            <a:ext cx="8510644" cy="289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92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Enterprise Miner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1551214"/>
            <a:ext cx="4828150" cy="4697185"/>
          </a:xfrm>
        </p:spPr>
        <p:txBody>
          <a:bodyPr>
            <a:normAutofit/>
          </a:bodyPr>
          <a:lstStyle/>
          <a:p>
            <a:r>
              <a:rPr lang="en-US" sz="2800" dirty="0"/>
              <a:t>By default SAS EM chose “Average squared error” as the criterion for model comparison.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434" y="1468930"/>
            <a:ext cx="4220003" cy="47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6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225C-EB1B-DB41-A299-F38360C4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81AC6-BB95-0A4F-B731-2E2A7A75E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0FF36-C2E1-4D4C-B072-05C2B95B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1" y="1535365"/>
            <a:ext cx="8196581" cy="47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38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0E1DB-CAE8-144B-955C-997F27C2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JMP: Model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CD0CC-5B56-7240-94EE-D2C665C21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632807"/>
            <a:ext cx="3664632" cy="4678160"/>
          </a:xfrm>
        </p:spPr>
        <p:txBody>
          <a:bodyPr>
            <a:normAutofit/>
          </a:bodyPr>
          <a:lstStyle/>
          <a:p>
            <a:r>
              <a:rPr lang="en-US" sz="2800" dirty="0"/>
              <a:t>Like SAS Enterprise Guide and Miner, JMP provides many fitness indices.</a:t>
            </a:r>
          </a:p>
          <a:p>
            <a:r>
              <a:rPr lang="en-US" sz="2800" dirty="0"/>
              <a:t>You can choose the criterion and then pick the best model.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8264B7-1BBF-0946-951D-48354DA3E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247" y="1543025"/>
            <a:ext cx="7495238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08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JMP: Model averaging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071" y="1991757"/>
            <a:ext cx="6851477" cy="2860447"/>
          </a:xfrm>
        </p:spPr>
        <p:txBody>
          <a:bodyPr>
            <a:normAutofit/>
          </a:bodyPr>
          <a:lstStyle/>
          <a:p>
            <a:r>
              <a:rPr lang="en-US" sz="2800" dirty="0"/>
              <a:t>You can also do model averaging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577" y="4038332"/>
            <a:ext cx="3666667" cy="1904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662" y="511012"/>
            <a:ext cx="3306938" cy="54569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9721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4BF6-6F18-4D45-864E-60008E809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comparison and model averaging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3AE9D-377E-E349-9588-3735E4918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052918"/>
            <a:ext cx="924975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There is no single best.</a:t>
            </a:r>
          </a:p>
          <a:p>
            <a:r>
              <a:rPr lang="en-US" sz="2800" dirty="0"/>
              <a:t>But if model averaging is used, then input from weaker models might affect the quality of the final model.</a:t>
            </a:r>
          </a:p>
          <a:p>
            <a:r>
              <a:rPr lang="en-US" sz="2800" dirty="0"/>
              <a:t>And it is more computing-intensive.</a:t>
            </a:r>
          </a:p>
          <a:p>
            <a:r>
              <a:rPr lang="en-US" sz="2800" dirty="0"/>
              <a:t>Picking the best is easier and cleaner.</a:t>
            </a:r>
          </a:p>
        </p:txBody>
      </p:sp>
    </p:spTree>
    <p:extLst>
      <p:ext uri="{BB962C8B-B14F-4D97-AF65-F5344CB8AC3E}">
        <p14:creationId xmlns:p14="http://schemas.microsoft.com/office/powerpoint/2010/main" val="2562539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A341-B618-B34D-8D72-3ABA02C33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pick the best?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531B6-8DC0-C149-8006-2BBC4A93C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757" y="1698172"/>
            <a:ext cx="9878785" cy="4550228"/>
          </a:xfrm>
        </p:spPr>
        <p:txBody>
          <a:bodyPr>
            <a:normAutofit/>
          </a:bodyPr>
          <a:lstStyle/>
          <a:p>
            <a:r>
              <a:rPr lang="en-US" sz="2800" dirty="0"/>
              <a:t>If predictive accuracy is the ultimate concern and the target variable is categorical, the misclassification rate or ROC curve should be used.</a:t>
            </a:r>
          </a:p>
          <a:p>
            <a:r>
              <a:rPr lang="en-US" sz="2800" dirty="0"/>
              <a:t>If the target variable is interval, the </a:t>
            </a:r>
            <a:r>
              <a:rPr lang="en-US" sz="2800" dirty="0">
                <a:solidFill>
                  <a:srgbClr val="FFC000"/>
                </a:solidFill>
              </a:rPr>
              <a:t>average squared error</a:t>
            </a:r>
            <a:r>
              <a:rPr lang="en-US" sz="2800" dirty="0"/>
              <a:t> should be used. This is </a:t>
            </a:r>
            <a:r>
              <a:rPr lang="en-US" sz="2800" dirty="0">
                <a:solidFill>
                  <a:srgbClr val="FFC000"/>
                </a:solidFill>
              </a:rPr>
              <a:t>the default in SAS</a:t>
            </a:r>
            <a:r>
              <a:rPr lang="en-US" sz="2800" dirty="0"/>
              <a:t>.</a:t>
            </a:r>
          </a:p>
          <a:p>
            <a:r>
              <a:rPr lang="en-US" sz="2800" dirty="0"/>
              <a:t>If you don’t like absolute fitness criterion and want to avoid complexity, then relative criterion such as AIC and BIC should be used.</a:t>
            </a:r>
          </a:p>
          <a:p>
            <a:r>
              <a:rPr lang="en-US" sz="2800" dirty="0"/>
              <a:t>Between AIC and BIC, AIC is better.</a:t>
            </a:r>
          </a:p>
        </p:txBody>
      </p:sp>
    </p:spTree>
    <p:extLst>
      <p:ext uri="{BB962C8B-B14F-4D97-AF65-F5344CB8AC3E}">
        <p14:creationId xmlns:p14="http://schemas.microsoft.com/office/powerpoint/2010/main" val="3311548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FBAF7-B01D-4245-A92C-01F0260C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software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C9077-29F6-134D-8FE9-984D8C091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44" y="2052918"/>
            <a:ext cx="928241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SAS Enterprise Guide will make all the decisions for you. Use it if you have a pressing deadline.</a:t>
            </a:r>
          </a:p>
          <a:p>
            <a:r>
              <a:rPr lang="en-US" sz="2800" dirty="0"/>
              <a:t>SAS Enterprise Miner let you make decisions and it has high performance (HP) and data mining (DM) procedures. </a:t>
            </a:r>
          </a:p>
          <a:p>
            <a:r>
              <a:rPr lang="en-US" sz="2800" dirty="0"/>
              <a:t>JMP Pro also let you make decisions. It has fewer DM options but has a nicer interface. </a:t>
            </a:r>
          </a:p>
        </p:txBody>
      </p:sp>
    </p:spTree>
    <p:extLst>
      <p:ext uri="{BB962C8B-B14F-4D97-AF65-F5344CB8AC3E}">
        <p14:creationId xmlns:p14="http://schemas.microsoft.com/office/powerpoint/2010/main" val="2979896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DD272-453D-544E-B90D-11D693080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 result: Hong Kong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D5B6EEB-7520-DD47-811D-0123F8730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250336"/>
              </p:ext>
            </p:extLst>
          </p:nvPr>
        </p:nvGraphicFramePr>
        <p:xfrm>
          <a:off x="894670" y="1608319"/>
          <a:ext cx="9882186" cy="4335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81703">
                  <a:extLst>
                    <a:ext uri="{9D8B030D-6E8A-4147-A177-3AD203B41FA5}">
                      <a16:colId xmlns:a16="http://schemas.microsoft.com/office/drawing/2014/main" val="2866979648"/>
                    </a:ext>
                  </a:extLst>
                </a:gridCol>
                <a:gridCol w="1275121">
                  <a:extLst>
                    <a:ext uri="{9D8B030D-6E8A-4147-A177-3AD203B41FA5}">
                      <a16:colId xmlns:a16="http://schemas.microsoft.com/office/drawing/2014/main" val="1202775232"/>
                    </a:ext>
                  </a:extLst>
                </a:gridCol>
                <a:gridCol w="1912681">
                  <a:extLst>
                    <a:ext uri="{9D8B030D-6E8A-4147-A177-3AD203B41FA5}">
                      <a16:colId xmlns:a16="http://schemas.microsoft.com/office/drawing/2014/main" val="3414170689"/>
                    </a:ext>
                  </a:extLst>
                </a:gridCol>
                <a:gridCol w="1912681">
                  <a:extLst>
                    <a:ext uri="{9D8B030D-6E8A-4147-A177-3AD203B41FA5}">
                      <a16:colId xmlns:a16="http://schemas.microsoft.com/office/drawing/2014/main" val="3009047629"/>
                    </a:ext>
                  </a:extLst>
                </a:gridCol>
              </a:tblGrid>
              <a:tr h="716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Term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Number of Splits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SS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Portion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extLst>
                  <a:ext uri="{0D108BD9-81ED-4DB2-BD59-A6C34878D82A}">
                    <a16:rowId xmlns:a16="http://schemas.microsoft.com/office/drawing/2014/main" val="514781571"/>
                  </a:ext>
                </a:extLst>
              </a:tr>
              <a:tr h="716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DURECEC: Duration in early childhood education and care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613279.625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0.8353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extLst>
                  <a:ext uri="{0D108BD9-81ED-4DB2-BD59-A6C34878D82A}">
                    <a16:rowId xmlns:a16="http://schemas.microsoft.com/office/drawing/2014/main" val="3675765655"/>
                  </a:ext>
                </a:extLst>
              </a:tr>
              <a:tr h="14513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PA029Q01NA: How many hours per week did your child attend a &lt;pre-primary education arrangement&gt; at the age of three years?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72528.4495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0.0988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extLst>
                  <a:ext uri="{0D108BD9-81ED-4DB2-BD59-A6C34878D82A}">
                    <a16:rowId xmlns:a16="http://schemas.microsoft.com/office/drawing/2014/main" val="1287440107"/>
                  </a:ext>
                </a:extLst>
              </a:tr>
              <a:tr h="14513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PA027Q01NA: At what ages did your child attend a pre-primary education arrangement prior to grade 1?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48423.9351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0.0660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563" marR="36563" marT="0" marB="0"/>
                </a:tc>
                <a:extLst>
                  <a:ext uri="{0D108BD9-81ED-4DB2-BD59-A6C34878D82A}">
                    <a16:rowId xmlns:a16="http://schemas.microsoft.com/office/drawing/2014/main" val="1306029149"/>
                  </a:ext>
                </a:extLst>
              </a:tr>
            </a:tbl>
          </a:graphicData>
        </a:graphic>
      </p:graphicFrame>
      <p:pic>
        <p:nvPicPr>
          <p:cNvPr id="1027" name="Picture 19">
            <a:extLst>
              <a:ext uri="{FF2B5EF4-FFF2-40B4-BE49-F238E27FC236}">
                <a16:creationId xmlns:a16="http://schemas.microsoft.com/office/drawing/2014/main" id="{098C0C87-0DDD-2E4B-8619-0082B8E0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87500" cy="16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18">
            <a:extLst>
              <a:ext uri="{FF2B5EF4-FFF2-40B4-BE49-F238E27FC236}">
                <a16:creationId xmlns:a16="http://schemas.microsoft.com/office/drawing/2014/main" id="{90746A96-3351-BD4D-92FF-B1FE71751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87500" cy="16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7">
            <a:extLst>
              <a:ext uri="{FF2B5EF4-FFF2-40B4-BE49-F238E27FC236}">
                <a16:creationId xmlns:a16="http://schemas.microsoft.com/office/drawing/2014/main" id="{24C4E379-AD49-034F-8404-052DC3311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87500" cy="16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160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8B76-D136-0245-B6F9-F3245EA28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PISA: Japan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E707FE-DA83-B540-B3DA-95E6DAD365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886956"/>
              </p:ext>
            </p:extLst>
          </p:nvPr>
        </p:nvGraphicFramePr>
        <p:xfrm>
          <a:off x="882423" y="1624593"/>
          <a:ext cx="10123033" cy="46885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2227">
                  <a:extLst>
                    <a:ext uri="{9D8B030D-6E8A-4147-A177-3AD203B41FA5}">
                      <a16:colId xmlns:a16="http://schemas.microsoft.com/office/drawing/2014/main" val="3083766687"/>
                    </a:ext>
                  </a:extLst>
                </a:gridCol>
                <a:gridCol w="1481419">
                  <a:extLst>
                    <a:ext uri="{9D8B030D-6E8A-4147-A177-3AD203B41FA5}">
                      <a16:colId xmlns:a16="http://schemas.microsoft.com/office/drawing/2014/main" val="2395239808"/>
                    </a:ext>
                  </a:extLst>
                </a:gridCol>
                <a:gridCol w="1481419">
                  <a:extLst>
                    <a:ext uri="{9D8B030D-6E8A-4147-A177-3AD203B41FA5}">
                      <a16:colId xmlns:a16="http://schemas.microsoft.com/office/drawing/2014/main" val="2789491441"/>
                    </a:ext>
                  </a:extLst>
                </a:gridCol>
                <a:gridCol w="1357968">
                  <a:extLst>
                    <a:ext uri="{9D8B030D-6E8A-4147-A177-3AD203B41FA5}">
                      <a16:colId xmlns:a16="http://schemas.microsoft.com/office/drawing/2014/main" val="2346778576"/>
                    </a:ext>
                  </a:extLst>
                </a:gridCol>
              </a:tblGrid>
              <a:tr h="6118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Term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Number of Splits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SS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Portion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96810613"/>
                  </a:ext>
                </a:extLst>
              </a:tr>
              <a:tr h="925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IC011Q08TA: Frequency of use at school: Doing homework on a school computer.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50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457635.7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0.5602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397790097"/>
                  </a:ext>
                </a:extLst>
              </a:tr>
              <a:tr h="123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IC011Q09TA: Frequency of use at school: Using school computers for group work and communication with other students.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312989.988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0.3832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113933245"/>
                  </a:ext>
                </a:extLst>
              </a:tr>
              <a:tr h="925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IC011Q04TA: Frequency of use at school: Download\upload\browse schools web (e.g. &lt;intranet&gt;).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30075.1038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0.0368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284122197"/>
                  </a:ext>
                </a:extLst>
              </a:tr>
              <a:tr h="925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IC011Q05TA: Frequency of use at school: Posting my work on the schools website.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50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16174.5408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0.0198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348719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32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04F6-4C2A-C545-9FCD-5CBAC7293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PISA: Singapore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B80F2F6-9097-F14C-9229-7C81442022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201210"/>
              </p:ext>
            </p:extLst>
          </p:nvPr>
        </p:nvGraphicFramePr>
        <p:xfrm>
          <a:off x="931409" y="1620574"/>
          <a:ext cx="10482260" cy="4947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56417">
                  <a:extLst>
                    <a:ext uri="{9D8B030D-6E8A-4147-A177-3AD203B41FA5}">
                      <a16:colId xmlns:a16="http://schemas.microsoft.com/office/drawing/2014/main" val="2131300623"/>
                    </a:ext>
                  </a:extLst>
                </a:gridCol>
                <a:gridCol w="1177637">
                  <a:extLst>
                    <a:ext uri="{9D8B030D-6E8A-4147-A177-3AD203B41FA5}">
                      <a16:colId xmlns:a16="http://schemas.microsoft.com/office/drawing/2014/main" val="2403201380"/>
                    </a:ext>
                  </a:extLst>
                </a:gridCol>
                <a:gridCol w="1734102">
                  <a:extLst>
                    <a:ext uri="{9D8B030D-6E8A-4147-A177-3AD203B41FA5}">
                      <a16:colId xmlns:a16="http://schemas.microsoft.com/office/drawing/2014/main" val="2626032761"/>
                    </a:ext>
                  </a:extLst>
                </a:gridCol>
                <a:gridCol w="1514104">
                  <a:extLst>
                    <a:ext uri="{9D8B030D-6E8A-4147-A177-3AD203B41FA5}">
                      <a16:colId xmlns:a16="http://schemas.microsoft.com/office/drawing/2014/main" val="3659911212"/>
                    </a:ext>
                  </a:extLst>
                </a:gridCol>
              </a:tblGrid>
              <a:tr h="8767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Term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Number of Splits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SS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Portion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558279342"/>
                  </a:ext>
                </a:extLst>
              </a:tr>
              <a:tr h="5793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ST059Q03TA: Number of class periods required per week in science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16843748.4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0.2946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359820279"/>
                  </a:ext>
                </a:extLst>
              </a:tr>
              <a:tr h="5793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ST013Q01TA: How many books are there in your home?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7076026.02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0.1238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882717970"/>
                  </a:ext>
                </a:extLst>
              </a:tr>
              <a:tr h="8767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ST064Q01NA: I can choose the school science course(s) I study.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6372589.13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0.1115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4156902528"/>
                  </a:ext>
                </a:extLst>
              </a:tr>
              <a:tr h="8767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ST121Q01NA: Motivation: Gives up easily when confronted with a problem and is often not prepared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5634120.15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0.0986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741823077"/>
                  </a:ext>
                </a:extLst>
              </a:tr>
              <a:tr h="8767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IC008Q12TA: Use digital devices outside school for uploading your own created contents for sharing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4031342.53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0.0705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201226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8863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F185-090D-B148-8289-9ED0573D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PISA: Netherlands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167AD13-27EF-BC4F-9BF3-EF7B8E2F4C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007007"/>
              </p:ext>
            </p:extLst>
          </p:nvPr>
        </p:nvGraphicFramePr>
        <p:xfrm>
          <a:off x="646111" y="1438477"/>
          <a:ext cx="10004651" cy="49963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2581">
                  <a:extLst>
                    <a:ext uri="{9D8B030D-6E8A-4147-A177-3AD203B41FA5}">
                      <a16:colId xmlns:a16="http://schemas.microsoft.com/office/drawing/2014/main" val="1902182748"/>
                    </a:ext>
                  </a:extLst>
                </a:gridCol>
                <a:gridCol w="1036288">
                  <a:extLst>
                    <a:ext uri="{9D8B030D-6E8A-4147-A177-3AD203B41FA5}">
                      <a16:colId xmlns:a16="http://schemas.microsoft.com/office/drawing/2014/main" val="938166673"/>
                    </a:ext>
                  </a:extLst>
                </a:gridCol>
                <a:gridCol w="102349">
                  <a:extLst>
                    <a:ext uri="{9D8B030D-6E8A-4147-A177-3AD203B41FA5}">
                      <a16:colId xmlns:a16="http://schemas.microsoft.com/office/drawing/2014/main" val="473545336"/>
                    </a:ext>
                  </a:extLst>
                </a:gridCol>
                <a:gridCol w="1496859">
                  <a:extLst>
                    <a:ext uri="{9D8B030D-6E8A-4147-A177-3AD203B41FA5}">
                      <a16:colId xmlns:a16="http://schemas.microsoft.com/office/drawing/2014/main" val="1358040385"/>
                    </a:ext>
                  </a:extLst>
                </a:gridCol>
                <a:gridCol w="1266574">
                  <a:extLst>
                    <a:ext uri="{9D8B030D-6E8A-4147-A177-3AD203B41FA5}">
                      <a16:colId xmlns:a16="http://schemas.microsoft.com/office/drawing/2014/main" val="1861378256"/>
                    </a:ext>
                  </a:extLst>
                </a:gridCol>
              </a:tblGrid>
              <a:tr h="840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Term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Number of Splits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SS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Portion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563257881"/>
                  </a:ext>
                </a:extLst>
              </a:tr>
              <a:tr h="11254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IC010Q04TA: Frequency of use outside of school: Using email for communication with teacher\submit of homework or other schoolwork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2126243.9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0.5644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687486097"/>
                  </a:ext>
                </a:extLst>
              </a:tr>
              <a:tr h="840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IC010Q12NA: Frequency of use outside of school: Downloading science learning apps on a mobile device.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967202.536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0.2568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467837970"/>
                  </a:ext>
                </a:extLst>
              </a:tr>
              <a:tr h="5553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IC003Q01TA: How old were you when you first used a computer?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560273.987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0.1487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539044233"/>
                  </a:ext>
                </a:extLst>
              </a:tr>
              <a:tr h="840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IC010Q03TA: Frequency of use outside of school: Using email for communication with other students about schoolwork.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72339.4588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0.0192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420345928"/>
                  </a:ext>
                </a:extLst>
              </a:tr>
              <a:tr h="2703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REPEAT: Grade Repetition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41030.7346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0.0109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611573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893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55D2-1D10-D045-9704-EFB4194E9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PISA: Swiss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4FA0B6-4EC3-9C43-B010-685590784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6122199"/>
              </p:ext>
            </p:extLst>
          </p:nvPr>
        </p:nvGraphicFramePr>
        <p:xfrm>
          <a:off x="646111" y="1371790"/>
          <a:ext cx="10792504" cy="5335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51195">
                  <a:extLst>
                    <a:ext uri="{9D8B030D-6E8A-4147-A177-3AD203B41FA5}">
                      <a16:colId xmlns:a16="http://schemas.microsoft.com/office/drawing/2014/main" val="2069344146"/>
                    </a:ext>
                  </a:extLst>
                </a:gridCol>
                <a:gridCol w="1254942">
                  <a:extLst>
                    <a:ext uri="{9D8B030D-6E8A-4147-A177-3AD203B41FA5}">
                      <a16:colId xmlns:a16="http://schemas.microsoft.com/office/drawing/2014/main" val="3385904865"/>
                    </a:ext>
                  </a:extLst>
                </a:gridCol>
                <a:gridCol w="1756919">
                  <a:extLst>
                    <a:ext uri="{9D8B030D-6E8A-4147-A177-3AD203B41FA5}">
                      <a16:colId xmlns:a16="http://schemas.microsoft.com/office/drawing/2014/main" val="485251990"/>
                    </a:ext>
                  </a:extLst>
                </a:gridCol>
                <a:gridCol w="1129448">
                  <a:extLst>
                    <a:ext uri="{9D8B030D-6E8A-4147-A177-3AD203B41FA5}">
                      <a16:colId xmlns:a16="http://schemas.microsoft.com/office/drawing/2014/main" val="240666306"/>
                    </a:ext>
                  </a:extLst>
                </a:gridCol>
              </a:tblGrid>
              <a:tr h="7833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Term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Number of Splits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SS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Portion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800781431"/>
                  </a:ext>
                </a:extLst>
              </a:tr>
              <a:tr h="7833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IC010Q12NA: Frequency of use outside of school: Downloading science learning apps on a mobile device.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1099821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0.2768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661950852"/>
                  </a:ext>
                </a:extLst>
              </a:tr>
              <a:tr h="5176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IC011Q06TA: Frequency of use at school: Playing simulations at school.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932805.131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0.2348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4169721120"/>
                  </a:ext>
                </a:extLst>
              </a:tr>
              <a:tr h="5176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DURECEC: : Duration in early childhood education and care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50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624127.764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0.1571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052788788"/>
                  </a:ext>
                </a:extLst>
              </a:tr>
              <a:tr h="5176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IC011Q08TA: Frequency of use at school: Doing homework on a school computer.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610619.915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0.1537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986870554"/>
                  </a:ext>
                </a:extLst>
              </a:tr>
              <a:tr h="5176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IC011Q05TA: Frequency of use at school: Posting my work on the schools website.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393114.004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0.0989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644949639"/>
                  </a:ext>
                </a:extLst>
              </a:tr>
              <a:tr h="10489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IC010Q04TA: Frequency of use outside of school: Using email for communication with teacher\submit of homework or other schoolwork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287251.341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0.0723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4145670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954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A580D-E5DD-6640-A7AD-04AC6C70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PISA: USA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DDDF01-7E2A-C843-8921-CC130EEA08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751018"/>
              </p:ext>
            </p:extLst>
          </p:nvPr>
        </p:nvGraphicFramePr>
        <p:xfrm>
          <a:off x="878340" y="1677579"/>
          <a:ext cx="9865858" cy="4510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1653">
                  <a:extLst>
                    <a:ext uri="{9D8B030D-6E8A-4147-A177-3AD203B41FA5}">
                      <a16:colId xmlns:a16="http://schemas.microsoft.com/office/drawing/2014/main" val="2228719505"/>
                    </a:ext>
                  </a:extLst>
                </a:gridCol>
                <a:gridCol w="1044620">
                  <a:extLst>
                    <a:ext uri="{9D8B030D-6E8A-4147-A177-3AD203B41FA5}">
                      <a16:colId xmlns:a16="http://schemas.microsoft.com/office/drawing/2014/main" val="404642558"/>
                    </a:ext>
                  </a:extLst>
                </a:gridCol>
                <a:gridCol w="1508896">
                  <a:extLst>
                    <a:ext uri="{9D8B030D-6E8A-4147-A177-3AD203B41FA5}">
                      <a16:colId xmlns:a16="http://schemas.microsoft.com/office/drawing/2014/main" val="394693359"/>
                    </a:ext>
                  </a:extLst>
                </a:gridCol>
                <a:gridCol w="1160689">
                  <a:extLst>
                    <a:ext uri="{9D8B030D-6E8A-4147-A177-3AD203B41FA5}">
                      <a16:colId xmlns:a16="http://schemas.microsoft.com/office/drawing/2014/main" val="2464709341"/>
                    </a:ext>
                  </a:extLst>
                </a:gridCol>
              </a:tblGrid>
              <a:tr h="9714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Term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Number of Splits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</a:rPr>
                        <a:t>SS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</a:rPr>
                        <a:t>Portion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976266606"/>
                  </a:ext>
                </a:extLst>
              </a:tr>
              <a:tr h="641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ST013Q01TA: How many books are there in your home?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14729503.3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0.2853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925512402"/>
                  </a:ext>
                </a:extLst>
              </a:tr>
              <a:tr h="641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REPEAT: : Grade Repetition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9837783.37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0.1905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300645470"/>
                  </a:ext>
                </a:extLst>
              </a:tr>
              <a:tr h="9714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ST121Q01NA:  Motivation: Gives up easily when confronted with a problem and is often not prepared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6209281.09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0.1203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770950906"/>
                  </a:ext>
                </a:extLst>
              </a:tr>
              <a:tr h="641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ST076Q10NA: Before going to school did you: Work for pay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4579845.12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0.0887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578361786"/>
                  </a:ext>
                </a:extLst>
              </a:tr>
              <a:tr h="641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SCIEEFF: Science self-efficacy (WLE)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3121990.26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0.0605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229378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9989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151</TotalTime>
  <Words>1626</Words>
  <Application>Microsoft Macintosh PowerPoint</Application>
  <PresentationFormat>Widescreen</PresentationFormat>
  <Paragraphs>259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Batang</vt:lpstr>
      <vt:lpstr>Arial</vt:lpstr>
      <vt:lpstr>Calibri</vt:lpstr>
      <vt:lpstr>Century Gothic</vt:lpstr>
      <vt:lpstr>Times New Roman</vt:lpstr>
      <vt:lpstr>Wingdings 3</vt:lpstr>
      <vt:lpstr>Ion</vt:lpstr>
      <vt:lpstr>Model comparison and model merging: Which is better?</vt:lpstr>
      <vt:lpstr>Ensemble methods</vt:lpstr>
      <vt:lpstr>Comparing bagging and boosting</vt:lpstr>
      <vt:lpstr>Ensemble of ensemble</vt:lpstr>
      <vt:lpstr>Data source for illustration</vt:lpstr>
      <vt:lpstr>Implementation</vt:lpstr>
      <vt:lpstr>SAS Enterprise Guide: Rapid Predictive Modeling</vt:lpstr>
      <vt:lpstr>SAS Enterprise Guide:  Rapid Predictive Modeling</vt:lpstr>
      <vt:lpstr>Fitness indicators</vt:lpstr>
      <vt:lpstr>Fitness indicators</vt:lpstr>
      <vt:lpstr>Fitness indicators</vt:lpstr>
      <vt:lpstr>Fitness indicators</vt:lpstr>
      <vt:lpstr>Fitness indicators</vt:lpstr>
      <vt:lpstr>SAS Enterprise Guide: Rapid Predictive Modeling</vt:lpstr>
      <vt:lpstr>SAS Enterprise Guide: Rapid Predictive Modeling</vt:lpstr>
      <vt:lpstr>SAS Enterprise Miner</vt:lpstr>
      <vt:lpstr>SAS Enterprise Miner</vt:lpstr>
      <vt:lpstr>SAS recommendation</vt:lpstr>
      <vt:lpstr>JMP: Model comparison</vt:lpstr>
      <vt:lpstr>JMP: Model averaging</vt:lpstr>
      <vt:lpstr>Model comparison and model averaging</vt:lpstr>
      <vt:lpstr>How to pick the best?</vt:lpstr>
      <vt:lpstr>Pros and cons of software implementation</vt:lpstr>
      <vt:lpstr>PISA result: Hong Kong</vt:lpstr>
      <vt:lpstr>PISA: Japan</vt:lpstr>
      <vt:lpstr>PISA: Singapore</vt:lpstr>
      <vt:lpstr>PISA: Netherlands</vt:lpstr>
      <vt:lpstr>PISA: Swiss</vt:lpstr>
      <vt:lpstr>PISA: USA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Yu</dc:creator>
  <cp:lastModifiedBy>Chong Ho (Alex) Yu</cp:lastModifiedBy>
  <cp:revision>71</cp:revision>
  <dcterms:created xsi:type="dcterms:W3CDTF">2019-10-11T19:42:52Z</dcterms:created>
  <dcterms:modified xsi:type="dcterms:W3CDTF">2019-10-27T14:50:53Z</dcterms:modified>
</cp:coreProperties>
</file>