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0" r:id="rId2"/>
  </p:sldIdLst>
  <p:sldSz cx="51206400" cy="32918400"/>
  <p:notesSz cx="9144000" cy="6858000"/>
  <p:defaultTextStyle>
    <a:defPPr>
      <a:defRPr lang="en-US"/>
    </a:defPPr>
    <a:lvl1pPr marL="0" algn="l" defTabSz="3793225" rtl="0" eaLnBrk="1" latinLnBrk="0" hangingPunct="1">
      <a:defRPr sz="7475" kern="1200">
        <a:solidFill>
          <a:schemeClr val="tx1"/>
        </a:solidFill>
        <a:latin typeface="+mn-lt"/>
        <a:ea typeface="+mn-ea"/>
        <a:cs typeface="+mn-cs"/>
      </a:defRPr>
    </a:lvl1pPr>
    <a:lvl2pPr marL="1896608" algn="l" defTabSz="3793225" rtl="0" eaLnBrk="1" latinLnBrk="0" hangingPunct="1">
      <a:defRPr sz="7475" kern="1200">
        <a:solidFill>
          <a:schemeClr val="tx1"/>
        </a:solidFill>
        <a:latin typeface="+mn-lt"/>
        <a:ea typeface="+mn-ea"/>
        <a:cs typeface="+mn-cs"/>
      </a:defRPr>
    </a:lvl2pPr>
    <a:lvl3pPr marL="3793225" algn="l" defTabSz="3793225" rtl="0" eaLnBrk="1" latinLnBrk="0" hangingPunct="1">
      <a:defRPr sz="7475" kern="1200">
        <a:solidFill>
          <a:schemeClr val="tx1"/>
        </a:solidFill>
        <a:latin typeface="+mn-lt"/>
        <a:ea typeface="+mn-ea"/>
        <a:cs typeface="+mn-cs"/>
      </a:defRPr>
    </a:lvl3pPr>
    <a:lvl4pPr marL="5689837" algn="l" defTabSz="3793225" rtl="0" eaLnBrk="1" latinLnBrk="0" hangingPunct="1">
      <a:defRPr sz="7475" kern="1200">
        <a:solidFill>
          <a:schemeClr val="tx1"/>
        </a:solidFill>
        <a:latin typeface="+mn-lt"/>
        <a:ea typeface="+mn-ea"/>
        <a:cs typeface="+mn-cs"/>
      </a:defRPr>
    </a:lvl4pPr>
    <a:lvl5pPr marL="7586447" algn="l" defTabSz="3793225" rtl="0" eaLnBrk="1" latinLnBrk="0" hangingPunct="1">
      <a:defRPr sz="7475" kern="1200">
        <a:solidFill>
          <a:schemeClr val="tx1"/>
        </a:solidFill>
        <a:latin typeface="+mn-lt"/>
        <a:ea typeface="+mn-ea"/>
        <a:cs typeface="+mn-cs"/>
      </a:defRPr>
    </a:lvl5pPr>
    <a:lvl6pPr marL="9483063" algn="l" defTabSz="3793225" rtl="0" eaLnBrk="1" latinLnBrk="0" hangingPunct="1">
      <a:defRPr sz="7475" kern="1200">
        <a:solidFill>
          <a:schemeClr val="tx1"/>
        </a:solidFill>
        <a:latin typeface="+mn-lt"/>
        <a:ea typeface="+mn-ea"/>
        <a:cs typeface="+mn-cs"/>
      </a:defRPr>
    </a:lvl6pPr>
    <a:lvl7pPr marL="11379675" algn="l" defTabSz="3793225" rtl="0" eaLnBrk="1" latinLnBrk="0" hangingPunct="1">
      <a:defRPr sz="7475" kern="1200">
        <a:solidFill>
          <a:schemeClr val="tx1"/>
        </a:solidFill>
        <a:latin typeface="+mn-lt"/>
        <a:ea typeface="+mn-ea"/>
        <a:cs typeface="+mn-cs"/>
      </a:defRPr>
    </a:lvl7pPr>
    <a:lvl8pPr marL="13276288" algn="l" defTabSz="3793225" rtl="0" eaLnBrk="1" latinLnBrk="0" hangingPunct="1">
      <a:defRPr sz="7475" kern="1200">
        <a:solidFill>
          <a:schemeClr val="tx1"/>
        </a:solidFill>
        <a:latin typeface="+mn-lt"/>
        <a:ea typeface="+mn-ea"/>
        <a:cs typeface="+mn-cs"/>
      </a:defRPr>
    </a:lvl8pPr>
    <a:lvl9pPr marL="15172902" algn="l" defTabSz="3793225" rtl="0" eaLnBrk="1" latinLnBrk="0" hangingPunct="1">
      <a:defRPr sz="747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00" userDrawn="1">
          <p15:clr>
            <a:srgbClr val="A4A3A4"/>
          </p15:clr>
        </p15:guide>
        <p15:guide id="2" pos="140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8177"/>
    <a:srgbClr val="FF0066"/>
    <a:srgbClr val="09306B"/>
    <a:srgbClr val="1C6EE9"/>
    <a:srgbClr val="1A4BA9"/>
    <a:srgbClr val="092073"/>
    <a:srgbClr val="C4172F"/>
    <a:srgbClr val="0101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61"/>
    <p:restoredTop sz="93255" autoAdjust="0"/>
  </p:normalViewPr>
  <p:slideViewPr>
    <p:cSldViewPr>
      <p:cViewPr>
        <p:scale>
          <a:sx n="30" d="100"/>
          <a:sy n="30" d="100"/>
        </p:scale>
        <p:origin x="414" y="54"/>
      </p:cViewPr>
      <p:guideLst>
        <p:guide orient="horz" pos="16800"/>
        <p:guide pos="140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8A27B708-2555-834C-97B8-35CDF758D659}" type="datetimeFigureOut">
              <a:rPr lang="en-US" smtClean="0"/>
              <a:t>4/28/2019</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C2314C12-B17B-E54E-8510-11A7CCA69E63}" type="slidenum">
              <a:rPr lang="en-US" smtClean="0"/>
              <a:t>‹#›</a:t>
            </a:fld>
            <a:endParaRPr lang="en-US"/>
          </a:p>
        </p:txBody>
      </p:sp>
    </p:spTree>
    <p:extLst>
      <p:ext uri="{BB962C8B-B14F-4D97-AF65-F5344CB8AC3E}">
        <p14:creationId xmlns:p14="http://schemas.microsoft.com/office/powerpoint/2010/main" val="3423355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F6FE0C0-2E50-4D69-9B95-9D8C0F8BA842}" type="datetimeFigureOut">
              <a:rPr lang="en-US" smtClean="0"/>
              <a:t>4/28/2019</a:t>
            </a:fld>
            <a:endParaRPr lang="en-US"/>
          </a:p>
        </p:txBody>
      </p:sp>
      <p:sp>
        <p:nvSpPr>
          <p:cNvPr id="4" name="Slide Image Placeholder 3"/>
          <p:cNvSpPr>
            <a:spLocks noGrp="1" noRot="1" noChangeAspect="1"/>
          </p:cNvSpPr>
          <p:nvPr>
            <p:ph type="sldImg" idx="2"/>
          </p:nvPr>
        </p:nvSpPr>
        <p:spPr>
          <a:xfrm>
            <a:off x="2771775" y="857250"/>
            <a:ext cx="360045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5"/>
            <a:ext cx="73152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5"/>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5"/>
            <a:ext cx="3962400" cy="344487"/>
          </a:xfrm>
          <a:prstGeom prst="rect">
            <a:avLst/>
          </a:prstGeom>
        </p:spPr>
        <p:txBody>
          <a:bodyPr vert="horz" lIns="91440" tIns="45720" rIns="91440" bIns="45720" rtlCol="0" anchor="b"/>
          <a:lstStyle>
            <a:lvl1pPr algn="r">
              <a:defRPr sz="1200"/>
            </a:lvl1pPr>
          </a:lstStyle>
          <a:p>
            <a:fld id="{0DC14C04-C0C6-44C2-B7B4-A649C544B2C3}" type="slidenum">
              <a:rPr lang="en-US" smtClean="0"/>
              <a:t>‹#›</a:t>
            </a:fld>
            <a:endParaRPr lang="en-US"/>
          </a:p>
        </p:txBody>
      </p:sp>
    </p:spTree>
    <p:extLst>
      <p:ext uri="{BB962C8B-B14F-4D97-AF65-F5344CB8AC3E}">
        <p14:creationId xmlns:p14="http://schemas.microsoft.com/office/powerpoint/2010/main" val="2865085433"/>
      </p:ext>
    </p:extLst>
  </p:cSld>
  <p:clrMap bg1="lt1" tx1="dk1" bg2="lt2" tx2="dk2" accent1="accent1" accent2="accent2" accent3="accent3" accent4="accent4" accent5="accent5" accent6="accent6" hlink="hlink" folHlink="folHlink"/>
  <p:notesStyle>
    <a:lvl1pPr marL="0" algn="l" defTabSz="1751870" rtl="0" eaLnBrk="1" latinLnBrk="0" hangingPunct="1">
      <a:defRPr sz="2300" kern="1200">
        <a:solidFill>
          <a:schemeClr val="tx1"/>
        </a:solidFill>
        <a:latin typeface="+mn-lt"/>
        <a:ea typeface="+mn-ea"/>
        <a:cs typeface="+mn-cs"/>
      </a:defRPr>
    </a:lvl1pPr>
    <a:lvl2pPr marL="875934" algn="l" defTabSz="1751870" rtl="0" eaLnBrk="1" latinLnBrk="0" hangingPunct="1">
      <a:defRPr sz="2300" kern="1200">
        <a:solidFill>
          <a:schemeClr val="tx1"/>
        </a:solidFill>
        <a:latin typeface="+mn-lt"/>
        <a:ea typeface="+mn-ea"/>
        <a:cs typeface="+mn-cs"/>
      </a:defRPr>
    </a:lvl2pPr>
    <a:lvl3pPr marL="1751870" algn="l" defTabSz="1751870" rtl="0" eaLnBrk="1" latinLnBrk="0" hangingPunct="1">
      <a:defRPr sz="2300" kern="1200">
        <a:solidFill>
          <a:schemeClr val="tx1"/>
        </a:solidFill>
        <a:latin typeface="+mn-lt"/>
        <a:ea typeface="+mn-ea"/>
        <a:cs typeface="+mn-cs"/>
      </a:defRPr>
    </a:lvl3pPr>
    <a:lvl4pPr marL="2627806" algn="l" defTabSz="1751870" rtl="0" eaLnBrk="1" latinLnBrk="0" hangingPunct="1">
      <a:defRPr sz="2300" kern="1200">
        <a:solidFill>
          <a:schemeClr val="tx1"/>
        </a:solidFill>
        <a:latin typeface="+mn-lt"/>
        <a:ea typeface="+mn-ea"/>
        <a:cs typeface="+mn-cs"/>
      </a:defRPr>
    </a:lvl4pPr>
    <a:lvl5pPr marL="3503738" algn="l" defTabSz="1751870" rtl="0" eaLnBrk="1" latinLnBrk="0" hangingPunct="1">
      <a:defRPr sz="2300" kern="1200">
        <a:solidFill>
          <a:schemeClr val="tx1"/>
        </a:solidFill>
        <a:latin typeface="+mn-lt"/>
        <a:ea typeface="+mn-ea"/>
        <a:cs typeface="+mn-cs"/>
      </a:defRPr>
    </a:lvl5pPr>
    <a:lvl6pPr marL="4379672" algn="l" defTabSz="1751870" rtl="0" eaLnBrk="1" latinLnBrk="0" hangingPunct="1">
      <a:defRPr sz="2300" kern="1200">
        <a:solidFill>
          <a:schemeClr val="tx1"/>
        </a:solidFill>
        <a:latin typeface="+mn-lt"/>
        <a:ea typeface="+mn-ea"/>
        <a:cs typeface="+mn-cs"/>
      </a:defRPr>
    </a:lvl6pPr>
    <a:lvl7pPr marL="5255609" algn="l" defTabSz="1751870" rtl="0" eaLnBrk="1" latinLnBrk="0" hangingPunct="1">
      <a:defRPr sz="2300" kern="1200">
        <a:solidFill>
          <a:schemeClr val="tx1"/>
        </a:solidFill>
        <a:latin typeface="+mn-lt"/>
        <a:ea typeface="+mn-ea"/>
        <a:cs typeface="+mn-cs"/>
      </a:defRPr>
    </a:lvl7pPr>
    <a:lvl8pPr marL="6131545" algn="l" defTabSz="1751870" rtl="0" eaLnBrk="1" latinLnBrk="0" hangingPunct="1">
      <a:defRPr sz="2300" kern="1200">
        <a:solidFill>
          <a:schemeClr val="tx1"/>
        </a:solidFill>
        <a:latin typeface="+mn-lt"/>
        <a:ea typeface="+mn-ea"/>
        <a:cs typeface="+mn-cs"/>
      </a:defRPr>
    </a:lvl8pPr>
    <a:lvl9pPr marL="7007477" algn="l" defTabSz="1751870" rtl="0" eaLnBrk="1" latinLnBrk="0" hangingPunct="1">
      <a:defRPr sz="2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71775" y="857250"/>
            <a:ext cx="360045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C14C04-C0C6-44C2-B7B4-A649C544B2C3}" type="slidenum">
              <a:rPr lang="en-US" smtClean="0"/>
              <a:t>1</a:t>
            </a:fld>
            <a:endParaRPr lang="en-US"/>
          </a:p>
        </p:txBody>
      </p:sp>
    </p:spTree>
    <p:extLst>
      <p:ext uri="{BB962C8B-B14F-4D97-AF65-F5344CB8AC3E}">
        <p14:creationId xmlns:p14="http://schemas.microsoft.com/office/powerpoint/2010/main" val="33176662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2&quot; x 60&quot; Poster">
    <p:spTree>
      <p:nvGrpSpPr>
        <p:cNvPr id="1" name=""/>
        <p:cNvGrpSpPr/>
        <p:nvPr/>
      </p:nvGrpSpPr>
      <p:grpSpPr>
        <a:xfrm>
          <a:off x="0" y="0"/>
          <a:ext cx="0" cy="0"/>
          <a:chOff x="0" y="0"/>
          <a:chExt cx="0" cy="0"/>
        </a:xfrm>
      </p:grpSpPr>
      <p:sp>
        <p:nvSpPr>
          <p:cNvPr id="20" name="Title 19"/>
          <p:cNvSpPr>
            <a:spLocks noGrp="1"/>
          </p:cNvSpPr>
          <p:nvPr>
            <p:ph type="title" hasCustomPrompt="1"/>
          </p:nvPr>
        </p:nvSpPr>
        <p:spPr>
          <a:xfrm>
            <a:off x="812807" y="609602"/>
            <a:ext cx="49580800" cy="3352800"/>
          </a:xfrm>
          <a:prstGeom prst="rect">
            <a:avLst/>
          </a:prstGeom>
          <a:solidFill>
            <a:srgbClr val="C4172F"/>
          </a:solidFill>
          <a:ln>
            <a:solidFill>
              <a:srgbClr val="C4172F"/>
            </a:solidFill>
          </a:ln>
        </p:spPr>
        <p:txBody>
          <a:bodyPr vert="horz" lIns="88844" tIns="44422" rIns="88844" bIns="44422" anchor="ctr" anchorCtr="1"/>
          <a:lstStyle>
            <a:lvl1pPr>
              <a:defRPr sz="6533" b="1">
                <a:solidFill>
                  <a:schemeClr val="bg1"/>
                </a:solidFill>
                <a:latin typeface="Arial"/>
                <a:cs typeface="Arial"/>
              </a:defRPr>
            </a:lvl1pPr>
          </a:lstStyle>
          <a:p>
            <a:r>
              <a:rPr lang="en-US" dirty="0" smtClean="0"/>
              <a:t>Poster Presentation Title</a:t>
            </a:r>
            <a:br>
              <a:rPr lang="en-US" dirty="0" smtClean="0"/>
            </a:br>
            <a:r>
              <a:rPr lang="en-US" sz="4480" b="1" dirty="0" smtClean="0">
                <a:solidFill>
                  <a:schemeClr val="bg1"/>
                </a:solidFill>
                <a:latin typeface="Arial" pitchFamily="34" charset="0"/>
                <a:cs typeface="Arial" pitchFamily="34" charset="0"/>
              </a:rPr>
              <a:t>List Author Name(s)</a:t>
            </a:r>
            <a:br>
              <a:rPr lang="en-US" sz="4480" b="1" dirty="0" smtClean="0">
                <a:solidFill>
                  <a:schemeClr val="bg1"/>
                </a:solidFill>
                <a:latin typeface="Arial" pitchFamily="34" charset="0"/>
                <a:cs typeface="Arial" pitchFamily="34" charset="0"/>
              </a:rPr>
            </a:br>
            <a:r>
              <a:rPr lang="en-US" sz="4480" b="1" dirty="0" smtClean="0">
                <a:solidFill>
                  <a:schemeClr val="bg1"/>
                </a:solidFill>
                <a:latin typeface="Arial" pitchFamily="34" charset="0"/>
                <a:cs typeface="Arial" pitchFamily="34" charset="0"/>
              </a:rPr>
              <a:t>List Affiliated Institutions</a:t>
            </a:r>
            <a:endParaRPr lang="en-US" dirty="0"/>
          </a:p>
        </p:txBody>
      </p:sp>
      <p:sp>
        <p:nvSpPr>
          <p:cNvPr id="22" name="Text Placeholder 21"/>
          <p:cNvSpPr>
            <a:spLocks noGrp="1"/>
          </p:cNvSpPr>
          <p:nvPr>
            <p:ph type="body" sz="quarter" idx="10" hasCustomPrompt="1"/>
          </p:nvPr>
        </p:nvSpPr>
        <p:spPr>
          <a:xfrm>
            <a:off x="829746"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Abstract or Introduction</a:t>
            </a:r>
            <a:endParaRPr lang="en-US" dirty="0"/>
          </a:p>
        </p:txBody>
      </p:sp>
      <p:sp>
        <p:nvSpPr>
          <p:cNvPr id="24" name="Text Placeholder 23"/>
          <p:cNvSpPr>
            <a:spLocks noGrp="1"/>
          </p:cNvSpPr>
          <p:nvPr>
            <p:ph type="body" sz="quarter" idx="11" hasCustomPrompt="1"/>
          </p:nvPr>
        </p:nvSpPr>
        <p:spPr>
          <a:xfrm>
            <a:off x="829746" y="5617032"/>
            <a:ext cx="11988799" cy="8686800"/>
          </a:xfrm>
          <a:prstGeom prst="rect">
            <a:avLst/>
          </a:prstGeom>
        </p:spPr>
        <p:txBody>
          <a:bodyPr vert="horz" lIns="88844" tIns="44422" rIns="88844" bIns="44422"/>
          <a:lstStyle>
            <a:lvl1pPr marL="0" indent="0">
              <a:buNone/>
              <a:defRPr sz="2800" baseline="0"/>
            </a:lvl1pPr>
            <a:lvl2pPr marL="420370" indent="0">
              <a:buNone/>
              <a:defRPr sz="2800" baseline="0"/>
            </a:lvl2pPr>
            <a:lvl3pPr marL="817706" indent="0">
              <a:buNone/>
              <a:defRPr sz="2800" baseline="0"/>
            </a:lvl3pPr>
            <a:lvl4pPr>
              <a:defRPr sz="2800"/>
            </a:lvl4pPr>
            <a:lvl5pPr>
              <a:defRPr sz="2800"/>
            </a:lvl5pPr>
          </a:lstStyle>
          <a:p>
            <a:pPr lvl="0"/>
            <a:r>
              <a:rPr lang="en-US" dirty="0" smtClean="0"/>
              <a:t>Any element of this template (colors, fonts, layouts, etc.) can be edited to suit your needs. To change the color of a title bar: right click the text box, select format shape, edit the “Fill” and “Line” your desired specifications.</a:t>
            </a:r>
          </a:p>
        </p:txBody>
      </p:sp>
      <p:sp>
        <p:nvSpPr>
          <p:cNvPr id="25" name="Text Placeholder 21"/>
          <p:cNvSpPr>
            <a:spLocks noGrp="1"/>
          </p:cNvSpPr>
          <p:nvPr>
            <p:ph type="body" sz="quarter" idx="12" hasCustomPrompt="1"/>
          </p:nvPr>
        </p:nvSpPr>
        <p:spPr>
          <a:xfrm>
            <a:off x="812813" y="1463040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Objectives</a:t>
            </a:r>
            <a:endParaRPr lang="en-US" dirty="0"/>
          </a:p>
        </p:txBody>
      </p:sp>
      <p:sp>
        <p:nvSpPr>
          <p:cNvPr id="26" name="Text Placeholder 23"/>
          <p:cNvSpPr>
            <a:spLocks noGrp="1"/>
          </p:cNvSpPr>
          <p:nvPr>
            <p:ph type="body" sz="quarter" idx="13" hasCustomPrompt="1"/>
          </p:nvPr>
        </p:nvSpPr>
        <p:spPr>
          <a:xfrm>
            <a:off x="812813" y="16002004"/>
            <a:ext cx="11988799" cy="7315200"/>
          </a:xfrm>
          <a:prstGeom prst="rect">
            <a:avLst/>
          </a:prstGeom>
        </p:spPr>
        <p:txBody>
          <a:bodyPr vert="horz" lIns="88844" tIns="44422" rIns="88844" bIns="44422"/>
          <a:lstStyle>
            <a:lvl1pPr marL="0" marR="0" indent="0" algn="l" defTabSz="3695844" rtl="0" eaLnBrk="1" fontAlgn="auto" latinLnBrk="0" hangingPunct="1">
              <a:lnSpc>
                <a:spcPct val="100000"/>
              </a:lnSpc>
              <a:spcBef>
                <a:spcPct val="20000"/>
              </a:spcBef>
              <a:spcAft>
                <a:spcPts val="0"/>
              </a:spcAft>
              <a:buClrTx/>
              <a:buSzTx/>
              <a:buFont typeface="Arial" pitchFamily="34" charset="0"/>
              <a:buNone/>
              <a:tabLst/>
              <a:defRPr sz="2800"/>
            </a:lvl1pPr>
            <a:lvl2pPr>
              <a:defRPr sz="2800"/>
            </a:lvl2pPr>
            <a:lvl3pPr>
              <a:defRPr sz="2800"/>
            </a:lvl3pPr>
            <a:lvl4pPr>
              <a:defRPr sz="2800"/>
            </a:lvl4pPr>
            <a:lvl5pPr>
              <a:defRPr sz="2800"/>
            </a:lvl5pPr>
          </a:lstStyle>
          <a:p>
            <a:pPr marL="0" marR="0" lvl="0" indent="0" algn="l" defTabSz="3695844" rtl="0" eaLnBrk="1" fontAlgn="auto" latinLnBrk="0" hangingPunct="1">
              <a:lnSpc>
                <a:spcPct val="100000"/>
              </a:lnSpc>
              <a:spcBef>
                <a:spcPct val="20000"/>
              </a:spcBef>
              <a:spcAft>
                <a:spcPts val="0"/>
              </a:spcAft>
              <a:buClrTx/>
              <a:buSzTx/>
              <a:buFont typeface="Arial" pitchFamily="34" charset="0"/>
              <a:buNone/>
              <a:tabLst/>
              <a:defRPr/>
            </a:pPr>
            <a:r>
              <a:rPr lang="en-US" dirty="0" smtClean="0"/>
              <a:t>To change the color of a title bar: right click the text box, select format shape, edit the “Fill” and “Line” your desired specifications.</a:t>
            </a:r>
          </a:p>
        </p:txBody>
      </p:sp>
      <p:sp>
        <p:nvSpPr>
          <p:cNvPr id="27" name="Text Placeholder 21"/>
          <p:cNvSpPr>
            <a:spLocks noGrp="1"/>
          </p:cNvSpPr>
          <p:nvPr>
            <p:ph type="body" sz="quarter" idx="14" hasCustomPrompt="1"/>
          </p:nvPr>
        </p:nvSpPr>
        <p:spPr>
          <a:xfrm>
            <a:off x="812813" y="23622000"/>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Methods</a:t>
            </a:r>
            <a:endParaRPr lang="en-US" dirty="0"/>
          </a:p>
        </p:txBody>
      </p:sp>
      <p:sp>
        <p:nvSpPr>
          <p:cNvPr id="28" name="Text Placeholder 23"/>
          <p:cNvSpPr>
            <a:spLocks noGrp="1"/>
          </p:cNvSpPr>
          <p:nvPr>
            <p:ph type="body" sz="quarter" idx="15" hasCustomPrompt="1"/>
          </p:nvPr>
        </p:nvSpPr>
        <p:spPr>
          <a:xfrm>
            <a:off x="812813" y="24993607"/>
            <a:ext cx="11988799" cy="7271658"/>
          </a:xfrm>
          <a:prstGeom prst="rect">
            <a:avLst/>
          </a:prstGeom>
        </p:spPr>
        <p:txBody>
          <a:bodyPr vert="horz" lIns="88844" tIns="44422" rIns="88844" bIns="44422"/>
          <a:lstStyle>
            <a:lvl1pPr marL="0" marR="0" indent="0" algn="l" defTabSz="3695844" rtl="0" eaLnBrk="1" fontAlgn="auto" latinLnBrk="0" hangingPunct="1">
              <a:lnSpc>
                <a:spcPct val="100000"/>
              </a:lnSpc>
              <a:spcBef>
                <a:spcPct val="20000"/>
              </a:spcBef>
              <a:spcAft>
                <a:spcPts val="0"/>
              </a:spcAft>
              <a:buClrTx/>
              <a:buSzTx/>
              <a:buFont typeface="Arial" pitchFamily="34" charset="0"/>
              <a:buNone/>
              <a:tabLst/>
              <a:defRPr sz="2800"/>
            </a:lvl1pPr>
            <a:lvl2pPr>
              <a:defRPr sz="2800"/>
            </a:lvl2pPr>
            <a:lvl3pPr>
              <a:defRPr sz="2800"/>
            </a:lvl3pPr>
            <a:lvl4pPr>
              <a:defRPr sz="2800"/>
            </a:lvl4pPr>
            <a:lvl5pPr>
              <a:defRPr sz="2800"/>
            </a:lvl5pPr>
          </a:lstStyle>
          <a:p>
            <a:pPr marL="0" marR="0" lvl="0" indent="0" algn="l" defTabSz="3695844" rtl="0" eaLnBrk="1" fontAlgn="auto" latinLnBrk="0" hangingPunct="1">
              <a:lnSpc>
                <a:spcPct val="100000"/>
              </a:lnSpc>
              <a:spcBef>
                <a:spcPct val="20000"/>
              </a:spcBef>
              <a:spcAft>
                <a:spcPts val="0"/>
              </a:spcAft>
              <a:buClrTx/>
              <a:buSzTx/>
              <a:buFont typeface="Arial" pitchFamily="34" charset="0"/>
              <a:buNone/>
              <a:tabLst/>
              <a:defRPr/>
            </a:pPr>
            <a:r>
              <a:rPr lang="en-US" dirty="0" smtClean="0"/>
              <a:t>Copy and paste title bars and text boxes to create additional sections.</a:t>
            </a:r>
          </a:p>
        </p:txBody>
      </p:sp>
      <p:sp>
        <p:nvSpPr>
          <p:cNvPr id="29" name="Text Placeholder 21"/>
          <p:cNvSpPr>
            <a:spLocks noGrp="1"/>
          </p:cNvSpPr>
          <p:nvPr>
            <p:ph type="body" sz="quarter" idx="16" hasCustomPrompt="1"/>
          </p:nvPr>
        </p:nvSpPr>
        <p:spPr>
          <a:xfrm>
            <a:off x="13394279"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Results</a:t>
            </a:r>
            <a:endParaRPr lang="en-US" dirty="0"/>
          </a:p>
        </p:txBody>
      </p:sp>
      <p:sp>
        <p:nvSpPr>
          <p:cNvPr id="30" name="Text Placeholder 23"/>
          <p:cNvSpPr>
            <a:spLocks noGrp="1"/>
          </p:cNvSpPr>
          <p:nvPr>
            <p:ph type="body" sz="quarter" idx="17"/>
          </p:nvPr>
        </p:nvSpPr>
        <p:spPr>
          <a:xfrm>
            <a:off x="38404812" y="24819430"/>
            <a:ext cx="11988799" cy="7445828"/>
          </a:xfrm>
          <a:prstGeom prst="rect">
            <a:avLst/>
          </a:prstGeom>
        </p:spPr>
        <p:txBody>
          <a:bodyPr vert="horz" lIns="88844" tIns="44422" rIns="88844" bIns="44422"/>
          <a:lstStyle>
            <a:lvl1pPr>
              <a:defRPr sz="2800"/>
            </a:lvl1pPr>
            <a:lvl2pPr>
              <a:defRPr sz="2800"/>
            </a:lvl2pPr>
            <a:lvl3pPr>
              <a:defRPr sz="2800"/>
            </a:lvl3pPr>
            <a:lvl4pPr>
              <a:defRPr sz="2800"/>
            </a:lvl4pPr>
            <a:lvl5pP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1" name="Text Placeholder 21"/>
          <p:cNvSpPr>
            <a:spLocks noGrp="1"/>
          </p:cNvSpPr>
          <p:nvPr>
            <p:ph type="body" sz="quarter" idx="18" hasCustomPrompt="1"/>
          </p:nvPr>
        </p:nvSpPr>
        <p:spPr>
          <a:xfrm>
            <a:off x="38404812"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Conclusion</a:t>
            </a:r>
            <a:endParaRPr lang="en-US" dirty="0"/>
          </a:p>
        </p:txBody>
      </p:sp>
      <p:sp>
        <p:nvSpPr>
          <p:cNvPr id="32" name="Text Placeholder 23"/>
          <p:cNvSpPr>
            <a:spLocks noGrp="1"/>
          </p:cNvSpPr>
          <p:nvPr>
            <p:ph type="body" sz="quarter" idx="19"/>
          </p:nvPr>
        </p:nvSpPr>
        <p:spPr>
          <a:xfrm>
            <a:off x="38404812" y="5617030"/>
            <a:ext cx="11988799" cy="17678400"/>
          </a:xfrm>
          <a:prstGeom prst="rect">
            <a:avLst/>
          </a:prstGeom>
        </p:spPr>
        <p:txBody>
          <a:bodyPr vert="horz" lIns="88844" tIns="44422" rIns="88844" bIns="44422"/>
          <a:lstStyle>
            <a:lvl1pPr>
              <a:defRPr sz="2800"/>
            </a:lvl1pPr>
            <a:lvl2pPr>
              <a:defRPr sz="2800"/>
            </a:lvl2pPr>
            <a:lvl3pPr>
              <a:defRPr sz="2800"/>
            </a:lvl3pPr>
            <a:lvl4pPr>
              <a:defRPr sz="2800"/>
            </a:lvl4pPr>
            <a:lvl5pP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3" name="Text Placeholder 21"/>
          <p:cNvSpPr>
            <a:spLocks noGrp="1"/>
          </p:cNvSpPr>
          <p:nvPr>
            <p:ph type="body" sz="quarter" idx="20" hasCustomPrompt="1"/>
          </p:nvPr>
        </p:nvSpPr>
        <p:spPr>
          <a:xfrm>
            <a:off x="38404812" y="23513144"/>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References</a:t>
            </a:r>
            <a:endParaRPr lang="en-US" dirty="0"/>
          </a:p>
        </p:txBody>
      </p:sp>
      <p:sp>
        <p:nvSpPr>
          <p:cNvPr id="34" name="Text Placeholder 23"/>
          <p:cNvSpPr>
            <a:spLocks noGrp="1"/>
          </p:cNvSpPr>
          <p:nvPr>
            <p:ph type="body" sz="quarter" idx="21" hasCustomPrompt="1"/>
          </p:nvPr>
        </p:nvSpPr>
        <p:spPr>
          <a:xfrm>
            <a:off x="13394279" y="5617032"/>
            <a:ext cx="11988799" cy="26670000"/>
          </a:xfrm>
          <a:prstGeom prst="rect">
            <a:avLst/>
          </a:prstGeom>
        </p:spPr>
        <p:txBody>
          <a:bodyPr vert="horz" lIns="88844" tIns="44422" rIns="88844" bIns="44422"/>
          <a:lstStyle>
            <a:lvl1pPr marL="0" indent="0">
              <a:buNone/>
              <a:defRPr sz="2800" baseline="0"/>
            </a:lvl1pPr>
            <a:lvl2pPr marL="420370" indent="0">
              <a:buNone/>
              <a:defRPr sz="2800"/>
            </a:lvl2pPr>
            <a:lvl3pPr>
              <a:defRPr sz="2800"/>
            </a:lvl3pPr>
            <a:lvl4pPr>
              <a:defRPr sz="2800"/>
            </a:lvl4pPr>
            <a:lvl5pPr>
              <a:defRPr sz="2800"/>
            </a:lvl5pPr>
          </a:lstStyle>
          <a:p>
            <a:pPr lvl="0"/>
            <a:r>
              <a:rPr lang="en-US" dirty="0" smtClean="0"/>
              <a:t>Remember to save all charts, graphs, and tables as 300DPI images prior to inserting them into your posters. Doing so will ensure the best results when printing your posters.</a:t>
            </a:r>
          </a:p>
        </p:txBody>
      </p:sp>
      <p:sp>
        <p:nvSpPr>
          <p:cNvPr id="36" name="Picture Placeholder 35"/>
          <p:cNvSpPr>
            <a:spLocks noGrp="1"/>
          </p:cNvSpPr>
          <p:nvPr>
            <p:ph type="pic" sz="quarter" idx="22" hasCustomPrompt="1"/>
          </p:nvPr>
        </p:nvSpPr>
        <p:spPr>
          <a:xfrm>
            <a:off x="1422414" y="914402"/>
            <a:ext cx="3657601" cy="2743200"/>
          </a:xfrm>
          <a:prstGeom prst="rect">
            <a:avLst/>
          </a:prstGeom>
          <a:solidFill>
            <a:schemeClr val="bg1"/>
          </a:solidFill>
        </p:spPr>
        <p:txBody>
          <a:bodyPr vert="horz" lIns="88844" tIns="44422" rIns="88844" bIns="44422"/>
          <a:lstStyle>
            <a:lvl1pPr marL="0" indent="0">
              <a:buNone/>
              <a:defRPr sz="2240"/>
            </a:lvl1pPr>
          </a:lstStyle>
          <a:p>
            <a:r>
              <a:rPr lang="en-US" dirty="0" smtClean="0"/>
              <a:t>LOGO</a:t>
            </a:r>
            <a:endParaRPr lang="en-US" dirty="0"/>
          </a:p>
        </p:txBody>
      </p:sp>
      <p:sp>
        <p:nvSpPr>
          <p:cNvPr id="37" name="Picture Placeholder 35"/>
          <p:cNvSpPr>
            <a:spLocks noGrp="1"/>
          </p:cNvSpPr>
          <p:nvPr>
            <p:ph type="pic" sz="quarter" idx="23" hasCustomPrompt="1"/>
          </p:nvPr>
        </p:nvSpPr>
        <p:spPr>
          <a:xfrm>
            <a:off x="46329615" y="914402"/>
            <a:ext cx="3657601" cy="2743200"/>
          </a:xfrm>
          <a:prstGeom prst="rect">
            <a:avLst/>
          </a:prstGeom>
          <a:solidFill>
            <a:schemeClr val="bg1"/>
          </a:solidFill>
        </p:spPr>
        <p:txBody>
          <a:bodyPr vert="horz" lIns="88844" tIns="44422" rIns="88844" bIns="44422"/>
          <a:lstStyle>
            <a:lvl1pPr marL="0" indent="0">
              <a:buNone/>
              <a:defRPr sz="2240"/>
            </a:lvl1pPr>
          </a:lstStyle>
          <a:p>
            <a:r>
              <a:rPr lang="en-US" dirty="0" smtClean="0"/>
              <a:t>LOGO</a:t>
            </a:r>
            <a:endParaRPr lang="en-US" dirty="0"/>
          </a:p>
        </p:txBody>
      </p:sp>
      <p:sp>
        <p:nvSpPr>
          <p:cNvPr id="39" name="Chart Placeholder 38"/>
          <p:cNvSpPr>
            <a:spLocks noGrp="1"/>
          </p:cNvSpPr>
          <p:nvPr>
            <p:ph type="chart" sz="quarter" idx="24"/>
          </p:nvPr>
        </p:nvSpPr>
        <p:spPr>
          <a:xfrm>
            <a:off x="14342534" y="16067316"/>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0" name="Chart Placeholder 38"/>
          <p:cNvSpPr>
            <a:spLocks noGrp="1"/>
          </p:cNvSpPr>
          <p:nvPr>
            <p:ph type="chart" sz="quarter" idx="25"/>
          </p:nvPr>
        </p:nvSpPr>
        <p:spPr>
          <a:xfrm>
            <a:off x="14342534" y="24558174"/>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2" name="Text Placeholder 21"/>
          <p:cNvSpPr>
            <a:spLocks noGrp="1"/>
          </p:cNvSpPr>
          <p:nvPr>
            <p:ph type="body" sz="quarter" idx="26" hasCustomPrompt="1"/>
          </p:nvPr>
        </p:nvSpPr>
        <p:spPr>
          <a:xfrm>
            <a:off x="25840275"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Results</a:t>
            </a:r>
            <a:endParaRPr lang="en-US" dirty="0"/>
          </a:p>
        </p:txBody>
      </p:sp>
      <p:sp>
        <p:nvSpPr>
          <p:cNvPr id="43" name="Text Placeholder 23"/>
          <p:cNvSpPr>
            <a:spLocks noGrp="1"/>
          </p:cNvSpPr>
          <p:nvPr>
            <p:ph type="body" sz="quarter" idx="27"/>
          </p:nvPr>
        </p:nvSpPr>
        <p:spPr>
          <a:xfrm>
            <a:off x="25840275" y="5617032"/>
            <a:ext cx="11988799" cy="26670000"/>
          </a:xfrm>
          <a:prstGeom prst="rect">
            <a:avLst/>
          </a:prstGeom>
        </p:spPr>
        <p:txBody>
          <a:bodyPr vert="horz" lIns="88844" tIns="44422" rIns="88844" bIns="44422"/>
          <a:lstStyle>
            <a:lvl1pPr marL="0" indent="0">
              <a:buNone/>
              <a:defRPr sz="2800" baseline="0"/>
            </a:lvl1pPr>
            <a:lvl2pPr marL="420370" indent="0">
              <a:buNone/>
              <a:defRPr sz="2800"/>
            </a:lvl2pPr>
            <a:lvl3pPr>
              <a:defRPr sz="2800"/>
            </a:lvl3pPr>
            <a:lvl4pPr>
              <a:defRPr sz="2800"/>
            </a:lvl4pPr>
            <a:lvl5pPr>
              <a:defRPr sz="2800"/>
            </a:lvl5pPr>
          </a:lstStyle>
          <a:p>
            <a:pPr lvl="0"/>
            <a:endParaRPr lang="en-US" dirty="0" smtClean="0"/>
          </a:p>
        </p:txBody>
      </p:sp>
      <p:sp>
        <p:nvSpPr>
          <p:cNvPr id="44" name="Chart Placeholder 38"/>
          <p:cNvSpPr>
            <a:spLocks noGrp="1"/>
          </p:cNvSpPr>
          <p:nvPr>
            <p:ph type="chart" sz="quarter" idx="28"/>
          </p:nvPr>
        </p:nvSpPr>
        <p:spPr>
          <a:xfrm>
            <a:off x="26907067" y="24558174"/>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5" name="Chart Placeholder 38"/>
          <p:cNvSpPr>
            <a:spLocks noGrp="1"/>
          </p:cNvSpPr>
          <p:nvPr>
            <p:ph type="chart" sz="quarter" idx="29"/>
          </p:nvPr>
        </p:nvSpPr>
        <p:spPr>
          <a:xfrm>
            <a:off x="26907067" y="16067316"/>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6" name="Chart Placeholder 38"/>
          <p:cNvSpPr>
            <a:spLocks noGrp="1"/>
          </p:cNvSpPr>
          <p:nvPr>
            <p:ph type="chart" sz="quarter" idx="30"/>
          </p:nvPr>
        </p:nvSpPr>
        <p:spPr>
          <a:xfrm>
            <a:off x="26907067" y="7837716"/>
            <a:ext cx="10144366" cy="6705600"/>
          </a:xfrm>
          <a:prstGeom prst="rect">
            <a:avLst/>
          </a:prstGeom>
        </p:spPr>
        <p:txBody>
          <a:bodyPr vert="horz" lIns="88844" tIns="44422" rIns="88844" bIns="44422"/>
          <a:lstStyle>
            <a:lvl1pPr marL="0" indent="0">
              <a:buNone/>
              <a:defRPr sz="2800"/>
            </a:lvl1pPr>
          </a:lstStyle>
          <a:p>
            <a:endParaRPr lang="en-US" dirty="0"/>
          </a:p>
        </p:txBody>
      </p:sp>
      <p:pic>
        <p:nvPicPr>
          <p:cNvPr id="3" name="Picture 2" descr="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4883" y="32385421"/>
            <a:ext cx="2560322" cy="438914"/>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3695844" rtl="0" eaLnBrk="1" latinLnBrk="0" hangingPunct="1">
        <a:spcBef>
          <a:spcPct val="0"/>
        </a:spcBef>
        <a:buNone/>
        <a:defRPr sz="17734" kern="1200">
          <a:solidFill>
            <a:schemeClr val="tx1"/>
          </a:solidFill>
          <a:latin typeface="+mj-lt"/>
          <a:ea typeface="+mj-ea"/>
          <a:cs typeface="+mj-cs"/>
        </a:defRPr>
      </a:lvl1pPr>
    </p:titleStyle>
    <p:bodyStyle>
      <a:lvl1pPr marL="1385944" indent="-1385944" algn="l" defTabSz="3695844" rtl="0" eaLnBrk="1" latinLnBrk="0" hangingPunct="1">
        <a:spcBef>
          <a:spcPct val="20000"/>
        </a:spcBef>
        <a:buFont typeface="Arial" pitchFamily="34" charset="0"/>
        <a:buChar char="•"/>
        <a:defRPr sz="12880" kern="1200">
          <a:solidFill>
            <a:schemeClr val="tx1"/>
          </a:solidFill>
          <a:latin typeface="+mn-lt"/>
          <a:ea typeface="+mn-ea"/>
          <a:cs typeface="+mn-cs"/>
        </a:defRPr>
      </a:lvl1pPr>
      <a:lvl2pPr marL="3002874" indent="-1154953" algn="l" defTabSz="3695844" rtl="0" eaLnBrk="1" latinLnBrk="0" hangingPunct="1">
        <a:spcBef>
          <a:spcPct val="20000"/>
        </a:spcBef>
        <a:buFont typeface="Arial" pitchFamily="34" charset="0"/>
        <a:buChar char="–"/>
        <a:defRPr sz="11387" kern="1200">
          <a:solidFill>
            <a:schemeClr val="tx1"/>
          </a:solidFill>
          <a:latin typeface="+mn-lt"/>
          <a:ea typeface="+mn-ea"/>
          <a:cs typeface="+mn-cs"/>
        </a:defRPr>
      </a:lvl2pPr>
      <a:lvl3pPr marL="4619808" indent="-923962" algn="l" defTabSz="3695844" rtl="0" eaLnBrk="1" latinLnBrk="0" hangingPunct="1">
        <a:spcBef>
          <a:spcPct val="20000"/>
        </a:spcBef>
        <a:buFont typeface="Arial" pitchFamily="34" charset="0"/>
        <a:buChar char="•"/>
        <a:defRPr sz="9520" kern="1200">
          <a:solidFill>
            <a:schemeClr val="tx1"/>
          </a:solidFill>
          <a:latin typeface="+mn-lt"/>
          <a:ea typeface="+mn-ea"/>
          <a:cs typeface="+mn-cs"/>
        </a:defRPr>
      </a:lvl3pPr>
      <a:lvl4pPr marL="6467729"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4pPr>
      <a:lvl5pPr marL="8315652"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5pPr>
      <a:lvl6pPr marL="10163573"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6pPr>
      <a:lvl7pPr marL="12011494"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7pPr>
      <a:lvl8pPr marL="13859421"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8pPr>
      <a:lvl9pPr marL="15707342"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9pPr>
    </p:bodyStyle>
    <p:otherStyle>
      <a:defPPr>
        <a:defRPr lang="en-US"/>
      </a:defPPr>
      <a:lvl1pPr marL="0" algn="l" defTabSz="3695844" rtl="0" eaLnBrk="1" latinLnBrk="0" hangingPunct="1">
        <a:defRPr sz="7280" kern="1200">
          <a:solidFill>
            <a:schemeClr val="tx1"/>
          </a:solidFill>
          <a:latin typeface="+mn-lt"/>
          <a:ea typeface="+mn-ea"/>
          <a:cs typeface="+mn-cs"/>
        </a:defRPr>
      </a:lvl1pPr>
      <a:lvl2pPr marL="1847921" algn="l" defTabSz="3695844" rtl="0" eaLnBrk="1" latinLnBrk="0" hangingPunct="1">
        <a:defRPr sz="7280" kern="1200">
          <a:solidFill>
            <a:schemeClr val="tx1"/>
          </a:solidFill>
          <a:latin typeface="+mn-lt"/>
          <a:ea typeface="+mn-ea"/>
          <a:cs typeface="+mn-cs"/>
        </a:defRPr>
      </a:lvl2pPr>
      <a:lvl3pPr marL="3695844" algn="l" defTabSz="3695844" rtl="0" eaLnBrk="1" latinLnBrk="0" hangingPunct="1">
        <a:defRPr sz="7280" kern="1200">
          <a:solidFill>
            <a:schemeClr val="tx1"/>
          </a:solidFill>
          <a:latin typeface="+mn-lt"/>
          <a:ea typeface="+mn-ea"/>
          <a:cs typeface="+mn-cs"/>
        </a:defRPr>
      </a:lvl3pPr>
      <a:lvl4pPr marL="5543769" algn="l" defTabSz="3695844" rtl="0" eaLnBrk="1" latinLnBrk="0" hangingPunct="1">
        <a:defRPr sz="7280" kern="1200">
          <a:solidFill>
            <a:schemeClr val="tx1"/>
          </a:solidFill>
          <a:latin typeface="+mn-lt"/>
          <a:ea typeface="+mn-ea"/>
          <a:cs typeface="+mn-cs"/>
        </a:defRPr>
      </a:lvl4pPr>
      <a:lvl5pPr marL="7391690" algn="l" defTabSz="3695844" rtl="0" eaLnBrk="1" latinLnBrk="0" hangingPunct="1">
        <a:defRPr sz="7280" kern="1200">
          <a:solidFill>
            <a:schemeClr val="tx1"/>
          </a:solidFill>
          <a:latin typeface="+mn-lt"/>
          <a:ea typeface="+mn-ea"/>
          <a:cs typeface="+mn-cs"/>
        </a:defRPr>
      </a:lvl5pPr>
      <a:lvl6pPr marL="9239614" algn="l" defTabSz="3695844" rtl="0" eaLnBrk="1" latinLnBrk="0" hangingPunct="1">
        <a:defRPr sz="7280" kern="1200">
          <a:solidFill>
            <a:schemeClr val="tx1"/>
          </a:solidFill>
          <a:latin typeface="+mn-lt"/>
          <a:ea typeface="+mn-ea"/>
          <a:cs typeface="+mn-cs"/>
        </a:defRPr>
      </a:lvl6pPr>
      <a:lvl7pPr marL="11087533" algn="l" defTabSz="3695844" rtl="0" eaLnBrk="1" latinLnBrk="0" hangingPunct="1">
        <a:defRPr sz="7280" kern="1200">
          <a:solidFill>
            <a:schemeClr val="tx1"/>
          </a:solidFill>
          <a:latin typeface="+mn-lt"/>
          <a:ea typeface="+mn-ea"/>
          <a:cs typeface="+mn-cs"/>
        </a:defRPr>
      </a:lvl7pPr>
      <a:lvl8pPr marL="12935458" algn="l" defTabSz="3695844" rtl="0" eaLnBrk="1" latinLnBrk="0" hangingPunct="1">
        <a:defRPr sz="7280" kern="1200">
          <a:solidFill>
            <a:schemeClr val="tx1"/>
          </a:solidFill>
          <a:latin typeface="+mn-lt"/>
          <a:ea typeface="+mn-ea"/>
          <a:cs typeface="+mn-cs"/>
        </a:defRPr>
      </a:lvl8pPr>
      <a:lvl9pPr marL="14783381" algn="l" defTabSz="3695844" rtl="0" eaLnBrk="1" latinLnBrk="0" hangingPunct="1">
        <a:defRPr sz="72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1073" y="421187"/>
            <a:ext cx="49961125" cy="4826964"/>
          </a:xfrm>
          <a:blipFill>
            <a:blip r:embed="rId3"/>
            <a:stretch>
              <a:fillRect/>
            </a:stretch>
          </a:blipFill>
          <a:ln>
            <a:noFill/>
          </a:ln>
        </p:spPr>
        <p:txBody>
          <a:bodyPr/>
          <a:lstStyle/>
          <a:p>
            <a:r>
              <a:rPr lang="en-US" sz="8000" b="0" dirty="0" smtClean="0"/>
              <a:t>                   </a:t>
            </a:r>
            <a:r>
              <a:rPr lang="en-US" sz="8000" b="0" dirty="0"/>
              <a:t>RE-EXAMINE </a:t>
            </a:r>
            <a:r>
              <a:rPr lang="en-US" sz="8000" b="0"/>
              <a:t>HOW </a:t>
            </a:r>
            <a:r>
              <a:rPr lang="en-US" sz="8000" b="0" smtClean="0"/>
              <a:t>RELIGIOUS ACTIVITIES AND PERCEIVED IMPORTANCE OF RELIGION </a:t>
            </a:r>
            <a:r>
              <a:rPr lang="en-US" sz="8000" b="0" smtClean="0"/>
              <a:t>INFLUENCE </a:t>
            </a:r>
            <a:r>
              <a:rPr lang="en-US" sz="8000" b="0" dirty="0"/>
              <a:t>SUBSTANCE USE </a:t>
            </a:r>
            <a:r>
              <a:rPr lang="en-US" sz="8000" b="0" dirty="0" smtClean="0"/>
              <a:t>AMONG GRADE-12 STUDENTS</a:t>
            </a:r>
            <a:br>
              <a:rPr lang="en-US" sz="8000" b="0" dirty="0" smtClean="0"/>
            </a:br>
            <a:r>
              <a:rPr lang="en-US" sz="5500" dirty="0" smtClean="0"/>
              <a:t>Chong </a:t>
            </a:r>
            <a:r>
              <a:rPr lang="en-US" sz="5500" dirty="0"/>
              <a:t>Ho </a:t>
            </a:r>
            <a:r>
              <a:rPr lang="en-US" sz="5500" dirty="0" smtClean="0"/>
              <a:t>Yu, Nicole </a:t>
            </a:r>
            <a:r>
              <a:rPr lang="en-US" sz="5500" dirty="0"/>
              <a:t>Reyes, Claudia Valenzuela, </a:t>
            </a:r>
            <a:r>
              <a:rPr lang="en-US" sz="5500" dirty="0" err="1"/>
              <a:t>Jolia</a:t>
            </a:r>
            <a:r>
              <a:rPr lang="en-US" sz="5500" dirty="0"/>
              <a:t> </a:t>
            </a:r>
            <a:r>
              <a:rPr lang="en-US" sz="5500" dirty="0" err="1"/>
              <a:t>Awadallah</a:t>
            </a:r>
            <a:r>
              <a:rPr lang="en-US" sz="5500" dirty="0"/>
              <a:t>, </a:t>
            </a:r>
            <a:r>
              <a:rPr lang="en-US" sz="5500" dirty="0" smtClean="0"/>
              <a:t>&amp; Valeria Flores</a:t>
            </a:r>
            <a:r>
              <a:rPr lang="en-US" sz="5500" dirty="0"/>
              <a:t/>
            </a:r>
            <a:br>
              <a:rPr lang="en-US" sz="5500" dirty="0"/>
            </a:br>
            <a:r>
              <a:rPr lang="en-US" sz="5500" dirty="0"/>
              <a:t>Azusa Pacific University</a:t>
            </a:r>
          </a:p>
        </p:txBody>
      </p:sp>
      <p:sp>
        <p:nvSpPr>
          <p:cNvPr id="5" name="Text Placeholder 4"/>
          <p:cNvSpPr>
            <a:spLocks noGrp="1"/>
          </p:cNvSpPr>
          <p:nvPr>
            <p:ph type="body" sz="quarter" idx="12"/>
          </p:nvPr>
        </p:nvSpPr>
        <p:spPr>
          <a:xfrm>
            <a:off x="1117954" y="5783079"/>
            <a:ext cx="11988799" cy="995680"/>
          </a:xfrm>
          <a:blipFill>
            <a:blip r:embed="rId4"/>
            <a:stretch>
              <a:fillRect/>
            </a:stretch>
          </a:blipFill>
          <a:ln>
            <a:solidFill>
              <a:srgbClr val="092073"/>
            </a:solidFill>
          </a:ln>
        </p:spPr>
        <p:txBody>
          <a:bodyPr/>
          <a:lstStyle/>
          <a:p>
            <a:pPr algn="ctr"/>
            <a:r>
              <a:rPr lang="en-US" sz="5200" dirty="0" smtClean="0">
                <a:latin typeface="+mj-lt"/>
              </a:rPr>
              <a:t>Introduction</a:t>
            </a:r>
            <a:endParaRPr lang="en-US" sz="5200" dirty="0">
              <a:latin typeface="+mj-lt"/>
            </a:endParaRPr>
          </a:p>
        </p:txBody>
      </p:sp>
      <p:sp>
        <p:nvSpPr>
          <p:cNvPr id="8" name="Text Placeholder 7"/>
          <p:cNvSpPr>
            <a:spLocks noGrp="1"/>
          </p:cNvSpPr>
          <p:nvPr>
            <p:ph type="body" sz="quarter" idx="15"/>
          </p:nvPr>
        </p:nvSpPr>
        <p:spPr>
          <a:xfrm>
            <a:off x="1117954" y="7586372"/>
            <a:ext cx="11988799" cy="9406228"/>
          </a:xfrm>
        </p:spPr>
        <p:txBody>
          <a:bodyPr/>
          <a:lstStyle/>
          <a:p>
            <a:r>
              <a:rPr lang="en-US" sz="3300" dirty="0" smtClean="0">
                <a:latin typeface="Calibri" panose="020F0502020204030204" pitchFamily="34" charset="0"/>
              </a:rPr>
              <a:t>     </a:t>
            </a:r>
            <a:r>
              <a:rPr lang="en-US" sz="3300" dirty="0">
                <a:latin typeface="Calibri" panose="020F0502020204030204" pitchFamily="34" charset="0"/>
              </a:rPr>
              <a:t>Substance abuse among youths has been a chronic social problem in America for many decades. </a:t>
            </a:r>
            <a:r>
              <a:rPr lang="en-US" sz="3300" dirty="0" smtClean="0">
                <a:latin typeface="Calibri" panose="020F0502020204030204" pitchFamily="34" charset="0"/>
              </a:rPr>
              <a:t>According </a:t>
            </a:r>
            <a:r>
              <a:rPr lang="en-US" sz="3300" dirty="0">
                <a:latin typeface="Calibri" panose="020F0502020204030204" pitchFamily="34" charset="0"/>
              </a:rPr>
              <a:t>to the National Institute on Drug Abuse, by the time high school students become seniors, about 70 percent of them have tried alcohol, half of them take an illegal drug, 40 percent have tried smoking, and more than 20 percent use a prescription drug for recreational purposes. </a:t>
            </a:r>
            <a:r>
              <a:rPr lang="en-US" sz="3300" dirty="0" smtClean="0">
                <a:latin typeface="Calibri" panose="020F0502020204030204" pitchFamily="34" charset="0"/>
              </a:rPr>
              <a:t>In addition, opioid is lubricous business</a:t>
            </a:r>
            <a:r>
              <a:rPr lang="en-US" sz="3300" dirty="0">
                <a:latin typeface="Calibri" panose="020F0502020204030204" pitchFamily="34" charset="0"/>
              </a:rPr>
              <a:t>. </a:t>
            </a:r>
            <a:r>
              <a:rPr lang="en-US" sz="3300" dirty="0" smtClean="0">
                <a:latin typeface="Calibri" panose="020F0502020204030204" pitchFamily="34" charset="0"/>
              </a:rPr>
              <a:t>Recently Federal </a:t>
            </a:r>
            <a:r>
              <a:rPr lang="en-US" sz="3300" dirty="0">
                <a:latin typeface="Calibri" panose="020F0502020204030204" pitchFamily="34" charset="0"/>
              </a:rPr>
              <a:t>prosecutors charged 60 physicians and pharmacists </a:t>
            </a:r>
            <a:r>
              <a:rPr lang="en-US" sz="3300" dirty="0" smtClean="0">
                <a:latin typeface="Calibri" panose="020F0502020204030204" pitchFamily="34" charset="0"/>
              </a:rPr>
              <a:t>across five states with </a:t>
            </a:r>
            <a:r>
              <a:rPr lang="en-US" sz="3300" dirty="0">
                <a:latin typeface="Calibri" panose="020F0502020204030204" pitchFamily="34" charset="0"/>
              </a:rPr>
              <a:t>illegally </a:t>
            </a:r>
            <a:r>
              <a:rPr lang="en-US" sz="3300" dirty="0" smtClean="0">
                <a:latin typeface="Calibri" panose="020F0502020204030204" pitchFamily="34" charset="0"/>
              </a:rPr>
              <a:t>giving opioid prescriptions. </a:t>
            </a:r>
          </a:p>
          <a:p>
            <a:r>
              <a:rPr lang="en-US" sz="3300" dirty="0" smtClean="0">
                <a:latin typeface="Calibri" charset="0"/>
                <a:ea typeface="Calibri" charset="0"/>
                <a:cs typeface="Calibri" charset="0"/>
              </a:rPr>
              <a:t>      Prior </a:t>
            </a:r>
            <a:r>
              <a:rPr lang="en-US" sz="3300" dirty="0">
                <a:latin typeface="Calibri" charset="0"/>
                <a:ea typeface="Calibri" charset="0"/>
                <a:cs typeface="Calibri" charset="0"/>
              </a:rPr>
              <a:t>research indicates that religious faith is a protective factor against substance use, but most of these studies were conducted with small samples and a narrow focus (only one or two particular substances), and therefore their generalizability is questionable. </a:t>
            </a:r>
          </a:p>
          <a:p>
            <a:r>
              <a:rPr lang="en-US" sz="3300" dirty="0" smtClean="0">
                <a:latin typeface="Calibri" charset="0"/>
                <a:ea typeface="Calibri" charset="0"/>
                <a:cs typeface="Calibri" charset="0"/>
              </a:rPr>
              <a:t>The research question of this project is: What </a:t>
            </a:r>
            <a:r>
              <a:rPr lang="en-US" sz="3300" dirty="0">
                <a:latin typeface="Calibri" charset="0"/>
                <a:ea typeface="Calibri" charset="0"/>
                <a:cs typeface="Calibri" charset="0"/>
              </a:rPr>
              <a:t>is the relationship between religious faith, as measured by attendance of religious services and perceived importance of religion, and various substance abuses? </a:t>
            </a:r>
          </a:p>
          <a:p>
            <a:endParaRPr lang="en-US" sz="3300" dirty="0"/>
          </a:p>
        </p:txBody>
      </p:sp>
      <p:sp>
        <p:nvSpPr>
          <p:cNvPr id="9" name="Text Placeholder 8"/>
          <p:cNvSpPr>
            <a:spLocks noGrp="1"/>
          </p:cNvSpPr>
          <p:nvPr>
            <p:ph type="body" sz="quarter" idx="16"/>
          </p:nvPr>
        </p:nvSpPr>
        <p:spPr>
          <a:xfrm>
            <a:off x="1001930" y="17328737"/>
            <a:ext cx="11988799" cy="1066800"/>
          </a:xfrm>
          <a:blipFill>
            <a:blip r:embed="rId4"/>
            <a:stretch>
              <a:fillRect/>
            </a:stretch>
          </a:blipFill>
          <a:ln>
            <a:solidFill>
              <a:srgbClr val="092073"/>
            </a:solidFill>
          </a:ln>
        </p:spPr>
        <p:txBody>
          <a:bodyPr/>
          <a:lstStyle/>
          <a:p>
            <a:pPr algn="ctr"/>
            <a:r>
              <a:rPr lang="en-US" sz="5200" dirty="0" smtClean="0">
                <a:latin typeface="+mj-lt"/>
              </a:rPr>
              <a:t>Methods</a:t>
            </a:r>
            <a:endParaRPr lang="en-US" sz="5200" dirty="0">
              <a:latin typeface="+mj-lt"/>
            </a:endParaRPr>
          </a:p>
        </p:txBody>
      </p:sp>
      <p:sp>
        <p:nvSpPr>
          <p:cNvPr id="11" name="Text Placeholder 10"/>
          <p:cNvSpPr>
            <a:spLocks noGrp="1"/>
          </p:cNvSpPr>
          <p:nvPr>
            <p:ph type="body" sz="quarter" idx="18"/>
          </p:nvPr>
        </p:nvSpPr>
        <p:spPr>
          <a:xfrm>
            <a:off x="37861064" y="19202263"/>
            <a:ext cx="11988799" cy="1066800"/>
          </a:xfrm>
          <a:blipFill>
            <a:blip r:embed="rId4"/>
            <a:stretch>
              <a:fillRect/>
            </a:stretch>
          </a:blipFill>
          <a:ln>
            <a:solidFill>
              <a:srgbClr val="092073"/>
            </a:solidFill>
          </a:ln>
        </p:spPr>
        <p:txBody>
          <a:bodyPr/>
          <a:lstStyle/>
          <a:p>
            <a:pPr algn="ctr"/>
            <a:r>
              <a:rPr lang="en-US" sz="5200" dirty="0" smtClean="0"/>
              <a:t>Discussion</a:t>
            </a:r>
            <a:endParaRPr lang="en-US" sz="5200" dirty="0"/>
          </a:p>
        </p:txBody>
      </p:sp>
      <p:sp>
        <p:nvSpPr>
          <p:cNvPr id="13" name="Text Placeholder 12"/>
          <p:cNvSpPr>
            <a:spLocks noGrp="1"/>
          </p:cNvSpPr>
          <p:nvPr>
            <p:ph type="body" sz="quarter" idx="20"/>
          </p:nvPr>
        </p:nvSpPr>
        <p:spPr>
          <a:xfrm>
            <a:off x="38004622" y="26260199"/>
            <a:ext cx="11790598" cy="1231968"/>
          </a:xfrm>
          <a:blipFill>
            <a:blip r:embed="rId4"/>
            <a:stretch>
              <a:fillRect/>
            </a:stretch>
          </a:blipFill>
          <a:ln>
            <a:solidFill>
              <a:srgbClr val="092073"/>
            </a:solidFill>
          </a:ln>
        </p:spPr>
        <p:txBody>
          <a:bodyPr/>
          <a:lstStyle/>
          <a:p>
            <a:pPr algn="ctr"/>
            <a:r>
              <a:rPr lang="en-US" sz="5300" smtClean="0"/>
              <a:t>Limitations</a:t>
            </a:r>
            <a:endParaRPr lang="en-US" sz="5300" dirty="0"/>
          </a:p>
        </p:txBody>
      </p:sp>
      <p:sp>
        <p:nvSpPr>
          <p:cNvPr id="19" name="Text Placeholder 18"/>
          <p:cNvSpPr>
            <a:spLocks noGrp="1"/>
          </p:cNvSpPr>
          <p:nvPr>
            <p:ph type="body" sz="quarter" idx="26"/>
          </p:nvPr>
        </p:nvSpPr>
        <p:spPr>
          <a:xfrm>
            <a:off x="19330437" y="5747519"/>
            <a:ext cx="11988799" cy="1066800"/>
          </a:xfrm>
          <a:blipFill>
            <a:blip r:embed="rId4"/>
            <a:stretch>
              <a:fillRect/>
            </a:stretch>
          </a:blipFill>
          <a:ln>
            <a:solidFill>
              <a:srgbClr val="092073"/>
            </a:solidFill>
          </a:ln>
        </p:spPr>
        <p:txBody>
          <a:bodyPr/>
          <a:lstStyle/>
          <a:p>
            <a:pPr algn="ctr"/>
            <a:endParaRPr lang="en-US" sz="5200" dirty="0">
              <a:latin typeface="+mj-lt"/>
            </a:endParaRPr>
          </a:p>
        </p:txBody>
      </p:sp>
      <p:pic>
        <p:nvPicPr>
          <p:cNvPr id="24" name="Picture 21" descr="Azusa Pacific University - A Christian University in Los Angeles, Californ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510730"/>
            <a:ext cx="6781800" cy="241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 Placeholder 7"/>
          <p:cNvSpPr>
            <a:spLocks noGrp="1"/>
          </p:cNvSpPr>
          <p:nvPr>
            <p:ph type="body" sz="quarter" idx="15"/>
          </p:nvPr>
        </p:nvSpPr>
        <p:spPr>
          <a:xfrm>
            <a:off x="1040584" y="18822862"/>
            <a:ext cx="11988799" cy="2638805"/>
          </a:xfrm>
        </p:spPr>
        <p:txBody>
          <a:bodyPr/>
          <a:lstStyle/>
          <a:p>
            <a:r>
              <a:rPr lang="en-US" sz="3300" b="1" dirty="0">
                <a:latin typeface="Calibri" panose="020F0502020204030204" pitchFamily="34" charset="0"/>
              </a:rPr>
              <a:t>Data </a:t>
            </a:r>
            <a:r>
              <a:rPr lang="en-US" sz="3300" b="1" dirty="0" smtClean="0">
                <a:latin typeface="Calibri" panose="020F0502020204030204" pitchFamily="34" charset="0"/>
              </a:rPr>
              <a:t>Source</a:t>
            </a:r>
            <a:r>
              <a:rPr lang="en-US" sz="3300" dirty="0">
                <a:latin typeface="Calibri" panose="020F0502020204030204" pitchFamily="34" charset="0"/>
              </a:rPr>
              <a:t> </a:t>
            </a:r>
            <a:endParaRPr lang="en-US" sz="3300" dirty="0" smtClean="0">
              <a:latin typeface="Calibri" panose="020F0502020204030204" pitchFamily="34" charset="0"/>
            </a:endParaRPr>
          </a:p>
          <a:p>
            <a:r>
              <a:rPr lang="en-US" sz="3300" dirty="0" smtClean="0">
                <a:latin typeface="Calibri" panose="020F0502020204030204" pitchFamily="34" charset="0"/>
              </a:rPr>
              <a:t>Monitoring </a:t>
            </a:r>
            <a:r>
              <a:rPr lang="en-US" sz="3300" dirty="0">
                <a:latin typeface="Calibri" panose="020F0502020204030204" pitchFamily="34" charset="0"/>
              </a:rPr>
              <a:t>the Future: A Continuing Study of American Youth (12th-Grade Survey), 2017. </a:t>
            </a:r>
            <a:endParaRPr lang="en-US" sz="3300" dirty="0" smtClean="0">
              <a:latin typeface="Calibri" panose="020F0502020204030204" pitchFamily="34" charset="0"/>
            </a:endParaRPr>
          </a:p>
          <a:p>
            <a:r>
              <a:rPr lang="en-US" sz="3300" dirty="0" smtClean="0">
                <a:latin typeface="Calibri" panose="020F0502020204030204" pitchFamily="34" charset="0"/>
              </a:rPr>
              <a:t>Compiled </a:t>
            </a:r>
            <a:r>
              <a:rPr lang="en-US" sz="3300" dirty="0">
                <a:latin typeface="Calibri" panose="020F0502020204030204" pitchFamily="34" charset="0"/>
              </a:rPr>
              <a:t>by Institute for Social Research, Survey Research Center.</a:t>
            </a:r>
          </a:p>
          <a:p>
            <a:r>
              <a:rPr lang="en-US" sz="3300" dirty="0" smtClean="0">
                <a:latin typeface="Calibri" panose="020F0502020204030204" pitchFamily="34" charset="0"/>
              </a:rPr>
              <a:t>N </a:t>
            </a:r>
            <a:r>
              <a:rPr lang="en-US" sz="3300" dirty="0">
                <a:latin typeface="Calibri" panose="020F0502020204030204" pitchFamily="34" charset="0"/>
              </a:rPr>
              <a:t>= 9,000+, sample sizes vary from question to question.</a:t>
            </a:r>
            <a:endParaRPr lang="en-US" sz="3300" dirty="0" smtClean="0">
              <a:latin typeface="Calibri" panose="020F0502020204030204" pitchFamily="34" charset="0"/>
            </a:endParaRPr>
          </a:p>
        </p:txBody>
      </p:sp>
      <p:sp>
        <p:nvSpPr>
          <p:cNvPr id="32" name="Text Placeholder 31"/>
          <p:cNvSpPr>
            <a:spLocks noGrp="1"/>
          </p:cNvSpPr>
          <p:nvPr>
            <p:ph type="body" sz="quarter" idx="17"/>
          </p:nvPr>
        </p:nvSpPr>
        <p:spPr>
          <a:xfrm>
            <a:off x="1117954" y="28870690"/>
            <a:ext cx="11912979" cy="2676110"/>
          </a:xfrm>
        </p:spPr>
        <p:txBody>
          <a:bodyPr/>
          <a:lstStyle/>
          <a:p>
            <a:pPr marL="0" indent="0">
              <a:buNone/>
            </a:pPr>
            <a:r>
              <a:rPr lang="en-US" sz="3300" b="1" dirty="0">
                <a:latin typeface="Calibri" panose="020F0502020204030204" pitchFamily="34" charset="0"/>
              </a:rPr>
              <a:t>Data </a:t>
            </a:r>
            <a:r>
              <a:rPr lang="en-US" sz="3300" b="1" dirty="0" smtClean="0">
                <a:latin typeface="Calibri" panose="020F0502020204030204" pitchFamily="34" charset="0"/>
              </a:rPr>
              <a:t>Analysis</a:t>
            </a:r>
            <a:r>
              <a:rPr lang="en-US" sz="3300" dirty="0" smtClean="0">
                <a:latin typeface="Calibri" panose="020F0502020204030204" pitchFamily="34" charset="0"/>
              </a:rPr>
              <a:t>. </a:t>
            </a:r>
            <a:r>
              <a:rPr lang="en-US" sz="3300" dirty="0">
                <a:latin typeface="Calibri" panose="020F0502020204030204" pitchFamily="34" charset="0"/>
              </a:rPr>
              <a:t>Chi-square test is subject to sample size. </a:t>
            </a:r>
            <a:r>
              <a:rPr lang="en-US" sz="3300" dirty="0" smtClean="0">
                <a:latin typeface="Calibri" panose="020F0502020204030204" pitchFamily="34" charset="0"/>
              </a:rPr>
              <a:t>As a remedy data visualization is used.</a:t>
            </a:r>
          </a:p>
          <a:p>
            <a:r>
              <a:rPr lang="en-US" sz="3300" dirty="0">
                <a:latin typeface="Calibri" panose="020F0502020204030204" pitchFamily="34" charset="0"/>
              </a:rPr>
              <a:t>Mosaic plot</a:t>
            </a:r>
          </a:p>
          <a:p>
            <a:r>
              <a:rPr lang="en-US" sz="3300" dirty="0">
                <a:latin typeface="Calibri" panose="020F0502020204030204" pitchFamily="34" charset="0"/>
              </a:rPr>
              <a:t>Conditional plot (</a:t>
            </a:r>
            <a:r>
              <a:rPr lang="en-US" sz="3300" dirty="0" err="1">
                <a:latin typeface="Calibri" panose="020F0502020204030204" pitchFamily="34" charset="0"/>
              </a:rPr>
              <a:t>Coplot</a:t>
            </a:r>
            <a:r>
              <a:rPr lang="en-US" sz="3300" dirty="0">
                <a:latin typeface="Calibri" panose="020F0502020204030204" pitchFamily="34" charset="0"/>
              </a:rPr>
              <a:t>)</a:t>
            </a:r>
          </a:p>
          <a:p>
            <a:pPr marL="0" indent="0">
              <a:buNone/>
            </a:pPr>
            <a:endParaRPr lang="en-US" sz="3300" dirty="0">
              <a:latin typeface="Calibri" panose="020F0502020204030204" pitchFamily="34" charset="0"/>
            </a:endParaRPr>
          </a:p>
          <a:p>
            <a:endParaRPr lang="en-US" dirty="0"/>
          </a:p>
        </p:txBody>
      </p:sp>
      <p:sp>
        <p:nvSpPr>
          <p:cNvPr id="42" name="Text Placeholder 7"/>
          <p:cNvSpPr>
            <a:spLocks noGrp="1"/>
          </p:cNvSpPr>
          <p:nvPr>
            <p:ph type="body" sz="quarter" idx="15"/>
          </p:nvPr>
        </p:nvSpPr>
        <p:spPr>
          <a:xfrm>
            <a:off x="1024885" y="25805867"/>
            <a:ext cx="11988799" cy="3842063"/>
          </a:xfrm>
        </p:spPr>
        <p:txBody>
          <a:bodyPr/>
          <a:lstStyle/>
          <a:p>
            <a:r>
              <a:rPr lang="en-US" sz="3200" b="1" dirty="0" smtClean="0">
                <a:latin typeface="Calibri" panose="020F0502020204030204" pitchFamily="34" charset="0"/>
              </a:rPr>
              <a:t>Independent Variable</a:t>
            </a:r>
          </a:p>
          <a:p>
            <a:r>
              <a:rPr lang="en-US" sz="3200" dirty="0">
                <a:latin typeface="Calibri" panose="020F0502020204030204" pitchFamily="34" charset="0"/>
              </a:rPr>
              <a:t>1: How often do you attend religious services? 1="Never" 2="Rarely" 3="Once or twice a month" 4="About once a week or more</a:t>
            </a:r>
            <a:r>
              <a:rPr lang="en-US" sz="3200" dirty="0" smtClean="0">
                <a:latin typeface="Calibri" panose="020F0502020204030204" pitchFamily="34" charset="0"/>
              </a:rPr>
              <a:t>”</a:t>
            </a:r>
          </a:p>
          <a:p>
            <a:r>
              <a:rPr lang="en-US" sz="3200" dirty="0">
                <a:latin typeface="Calibri" panose="020F0502020204030204" pitchFamily="34" charset="0"/>
              </a:rPr>
              <a:t>2: How important is religion in your life? 1="Not important" 2="A little important" 3="Pretty important" 4="Very important”</a:t>
            </a:r>
          </a:p>
          <a:p>
            <a:endParaRPr lang="en-US" sz="3200" dirty="0">
              <a:latin typeface="Calibri" panose="020F0502020204030204" pitchFamily="34" charset="0"/>
            </a:endParaRPr>
          </a:p>
          <a:p>
            <a:endParaRPr lang="en-US" sz="3200" dirty="0" smtClean="0">
              <a:latin typeface="Calibri" panose="020F0502020204030204" pitchFamily="34" charset="0"/>
            </a:endParaRPr>
          </a:p>
        </p:txBody>
      </p:sp>
      <p:sp>
        <p:nvSpPr>
          <p:cNvPr id="43" name="Text Placeholder 7"/>
          <p:cNvSpPr>
            <a:spLocks noGrp="1"/>
          </p:cNvSpPr>
          <p:nvPr>
            <p:ph type="body" sz="quarter" idx="15"/>
          </p:nvPr>
        </p:nvSpPr>
        <p:spPr>
          <a:xfrm>
            <a:off x="1064549" y="21878560"/>
            <a:ext cx="11926180" cy="3045715"/>
          </a:xfrm>
        </p:spPr>
        <p:txBody>
          <a:bodyPr/>
          <a:lstStyle/>
          <a:p>
            <a:r>
              <a:rPr lang="en-US" sz="3200" b="1" dirty="0" smtClean="0">
                <a:latin typeface="Calibri" panose="020F0502020204030204" pitchFamily="34" charset="0"/>
              </a:rPr>
              <a:t>Dependent Variable</a:t>
            </a:r>
          </a:p>
          <a:p>
            <a:r>
              <a:rPr lang="en-US" sz="3200" dirty="0">
                <a:latin typeface="Calibri" panose="020F0502020204030204" pitchFamily="34" charset="0"/>
              </a:rPr>
              <a:t>Usage of tobacco, alcohol, marijuana, hallucinogens, cocaine, amphetamines, sedatives, tranquilizers, heroin, inhalants, and steroids.</a:t>
            </a:r>
          </a:p>
          <a:p>
            <a:r>
              <a:rPr lang="en-US" sz="3200" dirty="0">
                <a:latin typeface="Calibri" panose="020F0502020204030204" pitchFamily="34" charset="0"/>
              </a:rPr>
              <a:t>The original measure is a Likert-scale; however, the details make it hard to see the data pattern.</a:t>
            </a:r>
          </a:p>
          <a:p>
            <a:r>
              <a:rPr lang="en-US" sz="3200" dirty="0">
                <a:latin typeface="Calibri" panose="020F0502020204030204" pitchFamily="34" charset="0"/>
              </a:rPr>
              <a:t>As a remedy the data of the DV are reduced to a dichotomous scale (ever used = 1, never used = 0).</a:t>
            </a:r>
          </a:p>
          <a:p>
            <a:endParaRPr lang="en-US" sz="3200" dirty="0" smtClean="0">
              <a:latin typeface="Calibri" panose="020F0502020204030204" pitchFamily="34" charset="0"/>
            </a:endParaRPr>
          </a:p>
        </p:txBody>
      </p:sp>
      <p:sp>
        <p:nvSpPr>
          <p:cNvPr id="75" name="Text Placeholder 74"/>
          <p:cNvSpPr>
            <a:spLocks noGrp="1"/>
          </p:cNvSpPr>
          <p:nvPr>
            <p:ph type="body" sz="quarter" idx="19"/>
          </p:nvPr>
        </p:nvSpPr>
        <p:spPr>
          <a:xfrm>
            <a:off x="37998401" y="20751668"/>
            <a:ext cx="11988799" cy="5285789"/>
          </a:xfrm>
        </p:spPr>
        <p:txBody>
          <a:bodyPr/>
          <a:lstStyle/>
          <a:p>
            <a:pPr marL="0" indent="0">
              <a:buNone/>
            </a:pPr>
            <a:r>
              <a:rPr lang="en-US" sz="3300" dirty="0" smtClean="0">
                <a:latin typeface="Calibri" panose="020F0502020204030204" pitchFamily="34" charset="0"/>
              </a:rPr>
              <a:t>    </a:t>
            </a:r>
            <a:r>
              <a:rPr lang="en-US" sz="3300" dirty="0">
                <a:latin typeface="Calibri" panose="020F0502020204030204" pitchFamily="34" charset="0"/>
              </a:rPr>
              <a:t>Religious faith, in terms of attendance of religious service and perceived importance of religion, has a protective effect against some substance abuse, but not all.</a:t>
            </a:r>
          </a:p>
          <a:p>
            <a:pPr marL="0" indent="0">
              <a:buNone/>
            </a:pPr>
            <a:r>
              <a:rPr lang="en-US" sz="3300" dirty="0">
                <a:latin typeface="Calibri" panose="020F0502020204030204" pitchFamily="34" charset="0"/>
              </a:rPr>
              <a:t>Some data show no short-term protective effect, but there is a long term effect.</a:t>
            </a:r>
          </a:p>
          <a:p>
            <a:pPr marL="0" indent="0">
              <a:buNone/>
            </a:pPr>
            <a:r>
              <a:rPr lang="en-US" sz="3300" dirty="0" smtClean="0">
                <a:latin typeface="Calibri" panose="020F0502020204030204" pitchFamily="34" charset="0"/>
              </a:rPr>
              <a:t>     The </a:t>
            </a:r>
            <a:r>
              <a:rPr lang="en-US" sz="3300" dirty="0">
                <a:latin typeface="Calibri" panose="020F0502020204030204" pitchFamily="34" charset="0"/>
              </a:rPr>
              <a:t>data showing no effect do not imply that religion is not a protective factor. It is inconclusive due to insufficient data.</a:t>
            </a:r>
          </a:p>
          <a:p>
            <a:pPr marL="0" indent="0">
              <a:buNone/>
            </a:pPr>
            <a:r>
              <a:rPr lang="en-US" sz="3300" dirty="0">
                <a:latin typeface="Calibri" panose="020F0502020204030204" pitchFamily="34" charset="0"/>
              </a:rPr>
              <a:t>There is no gender effect but the protective effects are not consistent across different ethnic groups.</a:t>
            </a:r>
          </a:p>
          <a:p>
            <a:pPr marL="0" indent="0">
              <a:buNone/>
            </a:pPr>
            <a:endParaRPr lang="en-US" sz="3200" dirty="0">
              <a:latin typeface="Calibri" panose="020F0502020204030204" pitchFamily="34" charset="0"/>
            </a:endParaRPr>
          </a:p>
          <a:p>
            <a:pPr marL="0" indent="0">
              <a:buNone/>
            </a:pPr>
            <a:endParaRPr lang="en-US" dirty="0"/>
          </a:p>
          <a:p>
            <a:pPr marL="0" indent="0">
              <a:buNone/>
            </a:pPr>
            <a:r>
              <a:rPr lang="en-US" altLang="en-US" dirty="0">
                <a:latin typeface="Times New Roman" pitchFamily="18" charset="0"/>
                <a:cs typeface="Times New Roman" pitchFamily="18" charset="0"/>
              </a:rPr>
              <a:t>	</a:t>
            </a:r>
            <a:endParaRPr lang="en-US" dirty="0"/>
          </a:p>
        </p:txBody>
      </p:sp>
      <p:sp>
        <p:nvSpPr>
          <p:cNvPr id="83" name="Rectangle 82"/>
          <p:cNvSpPr/>
          <p:nvPr/>
        </p:nvSpPr>
        <p:spPr>
          <a:xfrm>
            <a:off x="14603203" y="23817636"/>
            <a:ext cx="12119277" cy="600164"/>
          </a:xfrm>
          <a:prstGeom prst="rect">
            <a:avLst/>
          </a:prstGeom>
        </p:spPr>
        <p:txBody>
          <a:bodyPr wrap="square">
            <a:spAutoFit/>
          </a:bodyPr>
          <a:lstStyle/>
          <a:p>
            <a:r>
              <a:rPr lang="en-US" sz="3300" b="1" dirty="0" smtClean="0">
                <a:latin typeface="Calibri" panose="020F0502020204030204" pitchFamily="34" charset="0"/>
                <a:ea typeface="PMingLiU" panose="02020500000000000000" pitchFamily="18" charset="-120"/>
              </a:rPr>
              <a:t>Figure 2. Have you ever smoked cigarettes?</a:t>
            </a:r>
            <a:endParaRPr lang="en-US" sz="3300" b="1" dirty="0">
              <a:latin typeface="Calibri" panose="020F0502020204030204" pitchFamily="34" charset="0"/>
            </a:endParaRPr>
          </a:p>
        </p:txBody>
      </p:sp>
      <p:sp>
        <p:nvSpPr>
          <p:cNvPr id="35" name="Rectangle 34"/>
          <p:cNvSpPr/>
          <p:nvPr/>
        </p:nvSpPr>
        <p:spPr>
          <a:xfrm>
            <a:off x="25897906" y="18740187"/>
            <a:ext cx="10132384" cy="1113253"/>
          </a:xfrm>
          <a:prstGeom prst="rect">
            <a:avLst/>
          </a:prstGeom>
        </p:spPr>
        <p:txBody>
          <a:bodyPr wrap="square">
            <a:spAutoFit/>
          </a:bodyPr>
          <a:lstStyle/>
          <a:p>
            <a:pPr>
              <a:lnSpc>
                <a:spcPct val="107000"/>
              </a:lnSpc>
              <a:spcAft>
                <a:spcPts val="800"/>
              </a:spcAft>
            </a:pPr>
            <a:r>
              <a:rPr lang="en-US" sz="3100" b="1" dirty="0" smtClean="0">
                <a:latin typeface="Calibri" panose="020F0502020204030204" pitchFamily="34" charset="0"/>
                <a:ea typeface="맑은 고딕" panose="020B0503020000020004" pitchFamily="50" charset="-127"/>
                <a:cs typeface="Times New Roman" panose="02020603050405020304" pitchFamily="18" charset="0"/>
              </a:rPr>
              <a:t>Figure 4. </a:t>
            </a:r>
            <a:r>
              <a:rPr lang="en-US" sz="3100" b="1" dirty="0">
                <a:latin typeface="Calibri" panose="020F0502020204030204" pitchFamily="34" charset="0"/>
                <a:ea typeface="맑은 고딕" panose="020B0503020000020004" pitchFamily="50" charset="-127"/>
                <a:cs typeface="Times New Roman" panose="02020603050405020304" pitchFamily="18" charset="0"/>
              </a:rPr>
              <a:t>Amphetamines on your own--that is without the doctor telling you d</a:t>
            </a:r>
            <a:r>
              <a:rPr lang="en-US" sz="3100" b="1" dirty="0" smtClean="0">
                <a:latin typeface="Calibri" panose="020F0502020204030204" pitchFamily="34" charset="0"/>
                <a:ea typeface="맑은 고딕" panose="020B0503020000020004" pitchFamily="50" charset="-127"/>
                <a:cs typeface="Times New Roman" panose="02020603050405020304" pitchFamily="18" charset="0"/>
              </a:rPr>
              <a:t>uring </a:t>
            </a:r>
            <a:r>
              <a:rPr lang="en-US" sz="3100" b="1" dirty="0">
                <a:latin typeface="Calibri" panose="020F0502020204030204" pitchFamily="34" charset="0"/>
                <a:ea typeface="맑은 고딕" panose="020B0503020000020004" pitchFamily="50" charset="-127"/>
                <a:cs typeface="Times New Roman" panose="02020603050405020304" pitchFamily="18" charset="0"/>
              </a:rPr>
              <a:t>the last 30 days?</a:t>
            </a:r>
          </a:p>
        </p:txBody>
      </p:sp>
      <p:sp>
        <p:nvSpPr>
          <p:cNvPr id="38" name="Rectangle 37"/>
          <p:cNvSpPr/>
          <p:nvPr/>
        </p:nvSpPr>
        <p:spPr>
          <a:xfrm>
            <a:off x="25842304" y="29541623"/>
            <a:ext cx="9614672" cy="1080296"/>
          </a:xfrm>
          <a:prstGeom prst="rect">
            <a:avLst/>
          </a:prstGeom>
        </p:spPr>
        <p:txBody>
          <a:bodyPr wrap="square">
            <a:spAutoFit/>
          </a:bodyPr>
          <a:lstStyle/>
          <a:p>
            <a:pPr>
              <a:lnSpc>
                <a:spcPct val="107000"/>
              </a:lnSpc>
              <a:spcAft>
                <a:spcPts val="800"/>
              </a:spcAft>
            </a:pPr>
            <a:r>
              <a:rPr lang="en-US" sz="3000" b="1" dirty="0" smtClean="0">
                <a:latin typeface="Calibri" panose="020F0502020204030204" pitchFamily="34" charset="0"/>
                <a:ea typeface="맑은 고딕" panose="020B0503020000020004" pitchFamily="50" charset="-127"/>
                <a:cs typeface="Times New Roman" panose="02020603050405020304" pitchFamily="18" charset="0"/>
              </a:rPr>
              <a:t>Figure 5. Amphetamines on your own--that is, without a doctor telling you to take them in your </a:t>
            </a:r>
            <a:r>
              <a:rPr lang="en-US" sz="3000" b="1" dirty="0">
                <a:latin typeface="Calibri" panose="020F0502020204030204" pitchFamily="34" charset="0"/>
                <a:ea typeface="맑은 고딕" panose="020B0503020000020004" pitchFamily="50" charset="-127"/>
                <a:cs typeface="Times New Roman" panose="02020603050405020304" pitchFamily="18" charset="0"/>
              </a:rPr>
              <a:t>lifetime?   </a:t>
            </a:r>
            <a:endParaRPr lang="en-US" sz="3000" b="1" dirty="0">
              <a:effectLst/>
              <a:latin typeface="Calibri" panose="020F0502020204030204" pitchFamily="34" charset="0"/>
              <a:ea typeface="맑은 고딕" panose="020B0503020000020004" pitchFamily="50" charset="-127"/>
              <a:cs typeface="Times New Roman" panose="02020603050405020304" pitchFamily="18" charset="0"/>
            </a:endParaRPr>
          </a:p>
        </p:txBody>
      </p:sp>
      <p:sp>
        <p:nvSpPr>
          <p:cNvPr id="40" name="Text Placeholder 74"/>
          <p:cNvSpPr>
            <a:spLocks noGrp="1"/>
          </p:cNvSpPr>
          <p:nvPr>
            <p:ph type="body" sz="quarter" idx="19"/>
          </p:nvPr>
        </p:nvSpPr>
        <p:spPr>
          <a:xfrm>
            <a:off x="25845144" y="20185637"/>
            <a:ext cx="10524959" cy="1903799"/>
          </a:xfrm>
        </p:spPr>
        <p:txBody>
          <a:bodyPr/>
          <a:lstStyle/>
          <a:p>
            <a:pPr marL="0" indent="0">
              <a:buNone/>
            </a:pPr>
            <a:r>
              <a:rPr lang="en-US" sz="3300" dirty="0" smtClean="0">
                <a:latin typeface="Calibri" panose="020F0502020204030204" pitchFamily="34" charset="0"/>
              </a:rPr>
              <a:t>Figure </a:t>
            </a:r>
            <a:r>
              <a:rPr lang="en-US" sz="3300" dirty="0">
                <a:latin typeface="Calibri" panose="020F0502020204030204" pitchFamily="34" charset="0"/>
              </a:rPr>
              <a:t>4</a:t>
            </a:r>
            <a:r>
              <a:rPr lang="en-US" sz="3300" dirty="0" smtClean="0">
                <a:latin typeface="Calibri" panose="020F0502020204030204" pitchFamily="34" charset="0"/>
              </a:rPr>
              <a:t> shows that there is no short-term effect (30 days), but in the life-time religious activities have impact on drug use (Figure 5).</a:t>
            </a:r>
          </a:p>
          <a:p>
            <a:pPr marL="0" indent="0">
              <a:buNone/>
            </a:pPr>
            <a:r>
              <a:rPr lang="en-US" sz="3300" dirty="0" smtClean="0">
                <a:latin typeface="Calibri" panose="020F0502020204030204" pitchFamily="34" charset="0"/>
              </a:rPr>
              <a:t>   </a:t>
            </a:r>
            <a:endParaRPr lang="en-US" sz="3300" dirty="0">
              <a:latin typeface="Calibri" panose="020F0502020204030204" pitchFamily="34" charset="0"/>
            </a:endParaRPr>
          </a:p>
        </p:txBody>
      </p:sp>
      <p:sp>
        <p:nvSpPr>
          <p:cNvPr id="45" name="Rectangle 44"/>
          <p:cNvSpPr/>
          <p:nvPr/>
        </p:nvSpPr>
        <p:spPr>
          <a:xfrm>
            <a:off x="14603203" y="31126641"/>
            <a:ext cx="10127652" cy="1146211"/>
          </a:xfrm>
          <a:prstGeom prst="rect">
            <a:avLst/>
          </a:prstGeom>
        </p:spPr>
        <p:txBody>
          <a:bodyPr wrap="square">
            <a:spAutoFit/>
          </a:bodyPr>
          <a:lstStyle/>
          <a:p>
            <a:pPr>
              <a:lnSpc>
                <a:spcPct val="107000"/>
              </a:lnSpc>
              <a:spcAft>
                <a:spcPts val="800"/>
              </a:spcAft>
            </a:pPr>
            <a:r>
              <a:rPr lang="en-US" sz="3200" b="1" dirty="0" smtClean="0">
                <a:latin typeface="Calibri" panose="020F0502020204030204" pitchFamily="34" charset="0"/>
                <a:ea typeface="맑은 고딕" panose="020B0503020000020004" pitchFamily="50" charset="-127"/>
                <a:cs typeface="Times New Roman" panose="02020603050405020304" pitchFamily="18" charset="0"/>
              </a:rPr>
              <a:t>Figure 3. </a:t>
            </a:r>
            <a:r>
              <a:rPr lang="en-US" sz="3200" b="1" dirty="0">
                <a:latin typeface="Calibri" panose="020F0502020204030204" pitchFamily="34" charset="0"/>
                <a:ea typeface="맑은 고딕" panose="020B0503020000020004" pitchFamily="50" charset="-127"/>
                <a:cs typeface="Times New Roman" panose="02020603050405020304" pitchFamily="18" charset="0"/>
              </a:rPr>
              <a:t>How frequently have you smoked cigarettes during the past 30 days?</a:t>
            </a:r>
          </a:p>
        </p:txBody>
      </p:sp>
      <p:pic>
        <p:nvPicPr>
          <p:cNvPr id="39" name="Google Shape;225;p30"/>
          <p:cNvPicPr preferRelativeResize="0"/>
          <p:nvPr/>
        </p:nvPicPr>
        <p:blipFill rotWithShape="1">
          <a:blip r:embed="rId6">
            <a:alphaModFix/>
          </a:blip>
          <a:srcRect/>
          <a:stretch/>
        </p:blipFill>
        <p:spPr>
          <a:xfrm>
            <a:off x="14657352" y="17145000"/>
            <a:ext cx="9314323" cy="6295436"/>
          </a:xfrm>
          <a:prstGeom prst="rect">
            <a:avLst/>
          </a:prstGeom>
          <a:noFill/>
          <a:ln>
            <a:solidFill>
              <a:schemeClr val="tx1"/>
            </a:solidFill>
          </a:ln>
        </p:spPr>
      </p:pic>
      <p:pic>
        <p:nvPicPr>
          <p:cNvPr id="41" name="Google Shape;223;p30"/>
          <p:cNvPicPr preferRelativeResize="0"/>
          <p:nvPr/>
        </p:nvPicPr>
        <p:blipFill rotWithShape="1">
          <a:blip r:embed="rId7">
            <a:alphaModFix/>
          </a:blip>
          <a:srcRect/>
          <a:stretch/>
        </p:blipFill>
        <p:spPr>
          <a:xfrm>
            <a:off x="14733920" y="24718436"/>
            <a:ext cx="9463046" cy="5975653"/>
          </a:xfrm>
          <a:prstGeom prst="rect">
            <a:avLst/>
          </a:prstGeom>
          <a:noFill/>
          <a:ln>
            <a:solidFill>
              <a:schemeClr val="tx1"/>
            </a:solidFill>
          </a:ln>
        </p:spPr>
      </p:pic>
      <p:sp>
        <p:nvSpPr>
          <p:cNvPr id="46" name="Text Placeholder 31"/>
          <p:cNvSpPr>
            <a:spLocks noGrp="1"/>
          </p:cNvSpPr>
          <p:nvPr>
            <p:ph type="body" sz="quarter" idx="17"/>
          </p:nvPr>
        </p:nvSpPr>
        <p:spPr>
          <a:xfrm>
            <a:off x="25731880" y="7465759"/>
            <a:ext cx="10298410" cy="3354641"/>
          </a:xfrm>
        </p:spPr>
        <p:txBody>
          <a:bodyPr/>
          <a:lstStyle/>
          <a:p>
            <a:pPr marL="0" indent="0">
              <a:buNone/>
            </a:pPr>
            <a:r>
              <a:rPr lang="en-US" sz="3300" dirty="0">
                <a:latin typeface="Calibri" panose="020F0502020204030204" pitchFamily="34" charset="0"/>
              </a:rPr>
              <a:t>T</a:t>
            </a:r>
            <a:r>
              <a:rPr lang="en-US" sz="3300" dirty="0" smtClean="0">
                <a:latin typeface="Calibri" panose="020F0502020204030204" pitchFamily="34" charset="0"/>
              </a:rPr>
              <a:t>he </a:t>
            </a:r>
            <a:r>
              <a:rPr lang="en-US" sz="3300" dirty="0">
                <a:latin typeface="Calibri" panose="020F0502020204030204" pitchFamily="34" charset="0"/>
              </a:rPr>
              <a:t>portion is represented by the colored </a:t>
            </a:r>
            <a:r>
              <a:rPr lang="en-US" sz="3300" dirty="0" smtClean="0">
                <a:latin typeface="Calibri" panose="020F0502020204030204" pitchFamily="34" charset="0"/>
              </a:rPr>
              <a:t>rectangle. A </a:t>
            </a:r>
            <a:r>
              <a:rPr lang="en-US" sz="3300" dirty="0">
                <a:latin typeface="Calibri" panose="020F0502020204030204" pitchFamily="34" charset="0"/>
              </a:rPr>
              <a:t>clear pattern: More religious activities, less tobacco use (bigger ”0” rectangle; gray &amp; smaller “1” rectangle; red). </a:t>
            </a:r>
            <a:r>
              <a:rPr lang="en-US" sz="3300" dirty="0" smtClean="0">
                <a:latin typeface="Calibri" panose="020F0502020204030204" pitchFamily="34" charset="0"/>
              </a:rPr>
              <a:t>We </a:t>
            </a:r>
            <a:r>
              <a:rPr lang="en-US" sz="3300" dirty="0">
                <a:latin typeface="Calibri" panose="020F0502020204030204" pitchFamily="34" charset="0"/>
              </a:rPr>
              <a:t>focused on the questions that asked if in lifetime have consumed substance. And, if in the last 30 days has the substance </a:t>
            </a:r>
            <a:r>
              <a:rPr lang="en-US" sz="3300" dirty="0" smtClean="0">
                <a:latin typeface="Calibri" panose="020F0502020204030204" pitchFamily="34" charset="0"/>
              </a:rPr>
              <a:t>been consumed</a:t>
            </a:r>
            <a:r>
              <a:rPr lang="en-US" sz="3300" dirty="0">
                <a:latin typeface="Calibri" panose="020F0502020204030204" pitchFamily="34" charset="0"/>
              </a:rPr>
              <a:t>.</a:t>
            </a:r>
          </a:p>
          <a:p>
            <a:pPr marL="0" indent="0">
              <a:buNone/>
            </a:pPr>
            <a:endParaRPr lang="en-US" sz="3300" dirty="0">
              <a:latin typeface="Calibri" panose="020F0502020204030204" pitchFamily="34" charset="0"/>
            </a:endParaRPr>
          </a:p>
          <a:p>
            <a:endParaRPr lang="en-US" dirty="0"/>
          </a:p>
        </p:txBody>
      </p:sp>
      <p:pic>
        <p:nvPicPr>
          <p:cNvPr id="47" name="Google Shape;260;p34"/>
          <p:cNvPicPr preferRelativeResize="0"/>
          <p:nvPr/>
        </p:nvPicPr>
        <p:blipFill>
          <a:blip r:embed="rId8">
            <a:alphaModFix/>
          </a:blip>
          <a:stretch>
            <a:fillRect/>
          </a:stretch>
        </p:blipFill>
        <p:spPr>
          <a:xfrm>
            <a:off x="25842304" y="11239498"/>
            <a:ext cx="9976704" cy="6879762"/>
          </a:xfrm>
          <a:prstGeom prst="rect">
            <a:avLst/>
          </a:prstGeom>
          <a:solidFill>
            <a:schemeClr val="bg1"/>
          </a:solidFill>
          <a:ln>
            <a:solidFill>
              <a:schemeClr val="tx1"/>
            </a:solidFill>
          </a:ln>
        </p:spPr>
      </p:pic>
      <p:pic>
        <p:nvPicPr>
          <p:cNvPr id="48" name="Google Shape;259;p34"/>
          <p:cNvPicPr preferRelativeResize="0"/>
          <p:nvPr/>
        </p:nvPicPr>
        <p:blipFill>
          <a:blip r:embed="rId9">
            <a:alphaModFix/>
          </a:blip>
          <a:stretch>
            <a:fillRect/>
          </a:stretch>
        </p:blipFill>
        <p:spPr>
          <a:xfrm>
            <a:off x="25845143" y="22285497"/>
            <a:ext cx="9973865" cy="6754492"/>
          </a:xfrm>
          <a:prstGeom prst="rect">
            <a:avLst/>
          </a:prstGeom>
          <a:noFill/>
          <a:ln>
            <a:solidFill>
              <a:schemeClr val="accent1">
                <a:shade val="50000"/>
              </a:schemeClr>
            </a:solidFill>
          </a:ln>
        </p:spPr>
      </p:pic>
      <p:sp>
        <p:nvSpPr>
          <p:cNvPr id="49" name="Text Placeholder 74"/>
          <p:cNvSpPr>
            <a:spLocks noGrp="1"/>
          </p:cNvSpPr>
          <p:nvPr>
            <p:ph type="body" sz="quarter" idx="19"/>
          </p:nvPr>
        </p:nvSpPr>
        <p:spPr>
          <a:xfrm>
            <a:off x="38015441" y="27772888"/>
            <a:ext cx="11877373" cy="3537711"/>
          </a:xfrm>
        </p:spPr>
        <p:txBody>
          <a:bodyPr/>
          <a:lstStyle/>
          <a:p>
            <a:pPr marL="0" indent="0">
              <a:buNone/>
            </a:pPr>
            <a:r>
              <a:rPr lang="en-US" sz="3300" dirty="0" smtClean="0">
                <a:latin typeface="Calibri" panose="020F0502020204030204" pitchFamily="34" charset="0"/>
              </a:rPr>
              <a:t>    The </a:t>
            </a:r>
            <a:r>
              <a:rPr lang="en-US" sz="3300" dirty="0">
                <a:latin typeface="Calibri" panose="020F0502020204030204" pitchFamily="34" charset="0"/>
              </a:rPr>
              <a:t>variable used in this study are attendance of religious services and perceived importance of religion, but ICPSR didn’t specify what </a:t>
            </a:r>
            <a:r>
              <a:rPr lang="en-US" sz="3300" dirty="0" smtClean="0">
                <a:latin typeface="Calibri" panose="020F0502020204030204" pitchFamily="34" charset="0"/>
              </a:rPr>
              <a:t>religion. Further, there is no question </a:t>
            </a:r>
            <a:r>
              <a:rPr lang="en-US" sz="3300" dirty="0">
                <a:latin typeface="Calibri" panose="020F0502020204030204" pitchFamily="34" charset="0"/>
              </a:rPr>
              <a:t>about participants’ religion.</a:t>
            </a:r>
          </a:p>
          <a:p>
            <a:pPr marL="0" indent="0">
              <a:buNone/>
            </a:pPr>
            <a:endParaRPr lang="en-US" sz="3200" dirty="0">
              <a:latin typeface="Calibri" panose="020F0502020204030204" pitchFamily="34" charset="0"/>
            </a:endParaRPr>
          </a:p>
          <a:p>
            <a:pPr marL="0" indent="0">
              <a:buNone/>
            </a:pPr>
            <a:endParaRPr lang="en-US" dirty="0"/>
          </a:p>
          <a:p>
            <a:pPr marL="0" indent="0">
              <a:buNone/>
            </a:pPr>
            <a:r>
              <a:rPr lang="en-US" altLang="en-US" dirty="0">
                <a:latin typeface="Times New Roman" pitchFamily="18" charset="0"/>
                <a:cs typeface="Times New Roman" pitchFamily="18" charset="0"/>
              </a:rPr>
              <a:t>	</a:t>
            </a:r>
            <a:endParaRPr lang="en-US" dirty="0"/>
          </a:p>
        </p:txBody>
      </p:sp>
      <p:pic>
        <p:nvPicPr>
          <p:cNvPr id="51" name="Google Shape;390;p48"/>
          <p:cNvPicPr preferRelativeResize="0"/>
          <p:nvPr/>
        </p:nvPicPr>
        <p:blipFill rotWithShape="1">
          <a:blip r:embed="rId10">
            <a:alphaModFix/>
          </a:blip>
          <a:srcRect/>
          <a:stretch/>
        </p:blipFill>
        <p:spPr>
          <a:xfrm>
            <a:off x="37929732" y="7210582"/>
            <a:ext cx="11654758" cy="7602858"/>
          </a:xfrm>
          <a:prstGeom prst="rect">
            <a:avLst/>
          </a:prstGeom>
          <a:noFill/>
          <a:ln>
            <a:solidFill>
              <a:schemeClr val="accent1">
                <a:shade val="50000"/>
              </a:schemeClr>
            </a:solidFill>
          </a:ln>
        </p:spPr>
      </p:pic>
      <p:sp>
        <p:nvSpPr>
          <p:cNvPr id="53" name="Text Placeholder 74"/>
          <p:cNvSpPr>
            <a:spLocks noGrp="1"/>
          </p:cNvSpPr>
          <p:nvPr>
            <p:ph type="body" sz="quarter" idx="19"/>
          </p:nvPr>
        </p:nvSpPr>
        <p:spPr>
          <a:xfrm>
            <a:off x="37998401" y="15950582"/>
            <a:ext cx="11517421" cy="2756310"/>
          </a:xfrm>
        </p:spPr>
        <p:txBody>
          <a:bodyPr/>
          <a:lstStyle/>
          <a:p>
            <a:pPr marL="0" indent="0">
              <a:buNone/>
            </a:pPr>
            <a:r>
              <a:rPr lang="en-US" sz="3300" dirty="0">
                <a:latin typeface="Calibri" panose="020F0502020204030204" pitchFamily="34" charset="0"/>
              </a:rPr>
              <a:t>This relationship is not consistent across different ethnic </a:t>
            </a:r>
            <a:r>
              <a:rPr lang="en-US" sz="3300" dirty="0" smtClean="0">
                <a:latin typeface="Calibri" panose="020F0502020204030204" pitchFamily="34" charset="0"/>
              </a:rPr>
              <a:t>groups. For </a:t>
            </a:r>
            <a:r>
              <a:rPr lang="en-US" sz="3300" dirty="0">
                <a:latin typeface="Calibri" panose="020F0502020204030204" pitchFamily="34" charset="0"/>
              </a:rPr>
              <a:t>whites it is a linear relationship (the probability of tobacco use goes down as religious activities increase</a:t>
            </a:r>
            <a:r>
              <a:rPr lang="en-US" sz="3300" dirty="0" smtClean="0">
                <a:latin typeface="Calibri" panose="020F0502020204030204" pitchFamily="34" charset="0"/>
              </a:rPr>
              <a:t>). For </a:t>
            </a:r>
            <a:r>
              <a:rPr lang="en-US" sz="3300" dirty="0">
                <a:latin typeface="Calibri" panose="020F0502020204030204" pitchFamily="34" charset="0"/>
              </a:rPr>
              <a:t>Hispanics it is an inverted U-shaped </a:t>
            </a:r>
            <a:r>
              <a:rPr lang="en-US" sz="3300" dirty="0" smtClean="0">
                <a:latin typeface="Calibri" panose="020F0502020204030204" pitchFamily="34" charset="0"/>
              </a:rPr>
              <a:t>relationship. For </a:t>
            </a:r>
            <a:r>
              <a:rPr lang="en-US" sz="3300" dirty="0">
                <a:latin typeface="Calibri" panose="020F0502020204030204" pitchFamily="34" charset="0"/>
              </a:rPr>
              <a:t>blacks </a:t>
            </a:r>
            <a:r>
              <a:rPr lang="en-US" sz="3300" dirty="0" smtClean="0">
                <a:latin typeface="Calibri" panose="020F0502020204030204" pitchFamily="34" charset="0"/>
              </a:rPr>
              <a:t>it </a:t>
            </a:r>
            <a:r>
              <a:rPr lang="en-US" sz="3300" dirty="0">
                <a:latin typeface="Calibri" panose="020F0502020204030204" pitchFamily="34" charset="0"/>
              </a:rPr>
              <a:t>is a wave-shaped relationship.</a:t>
            </a:r>
          </a:p>
          <a:p>
            <a:pPr marL="0" indent="0">
              <a:buNone/>
            </a:pPr>
            <a:r>
              <a:rPr lang="en-US" sz="3300" dirty="0" smtClean="0">
                <a:latin typeface="Calibri" panose="020F0502020204030204" pitchFamily="34" charset="0"/>
              </a:rPr>
              <a:t>   </a:t>
            </a:r>
            <a:endParaRPr lang="en-US" sz="3300" dirty="0">
              <a:latin typeface="Calibri" panose="020F0502020204030204" pitchFamily="34" charset="0"/>
            </a:endParaRPr>
          </a:p>
        </p:txBody>
      </p:sp>
      <p:sp>
        <p:nvSpPr>
          <p:cNvPr id="54" name="Rectangle 53"/>
          <p:cNvSpPr/>
          <p:nvPr/>
        </p:nvSpPr>
        <p:spPr>
          <a:xfrm>
            <a:off x="39828880" y="15220768"/>
            <a:ext cx="9686942" cy="586314"/>
          </a:xfrm>
          <a:prstGeom prst="rect">
            <a:avLst/>
          </a:prstGeom>
        </p:spPr>
        <p:txBody>
          <a:bodyPr wrap="square">
            <a:spAutoFit/>
          </a:bodyPr>
          <a:lstStyle/>
          <a:p>
            <a:pPr>
              <a:lnSpc>
                <a:spcPct val="107000"/>
              </a:lnSpc>
              <a:spcAft>
                <a:spcPts val="800"/>
              </a:spcAft>
            </a:pPr>
            <a:r>
              <a:rPr lang="en-US" sz="3000" b="1" dirty="0" smtClean="0">
                <a:latin typeface="Calibri" panose="020F0502020204030204" pitchFamily="34" charset="0"/>
                <a:ea typeface="맑은 고딕" panose="020B0503020000020004" pitchFamily="50" charset="-127"/>
                <a:cs typeface="Times New Roman" panose="02020603050405020304" pitchFamily="18" charset="0"/>
              </a:rPr>
              <a:t>Figure 5. </a:t>
            </a:r>
            <a:r>
              <a:rPr lang="en-US" sz="3000" b="1" dirty="0" err="1" smtClean="0">
                <a:latin typeface="Calibri" panose="020F0502020204030204" pitchFamily="34" charset="0"/>
                <a:ea typeface="맑은 고딕" panose="020B0503020000020004" pitchFamily="50" charset="-127"/>
                <a:cs typeface="Times New Roman" panose="02020603050405020304" pitchFamily="18" charset="0"/>
              </a:rPr>
              <a:t>Coplot</a:t>
            </a:r>
            <a:r>
              <a:rPr lang="en-US" sz="3000" b="1" dirty="0" smtClean="0">
                <a:latin typeface="Calibri" panose="020F0502020204030204" pitchFamily="34" charset="0"/>
                <a:ea typeface="맑은 고딕" panose="020B0503020000020004" pitchFamily="50" charset="-127"/>
                <a:cs typeface="Times New Roman" panose="02020603050405020304" pitchFamily="18" charset="0"/>
              </a:rPr>
              <a:t> by ethnic group</a:t>
            </a:r>
            <a:endParaRPr lang="en-US" sz="3000" b="1" dirty="0">
              <a:effectLst/>
              <a:latin typeface="Calibri" panose="020F0502020204030204" pitchFamily="34" charset="0"/>
              <a:ea typeface="맑은 고딕" panose="020B0503020000020004" pitchFamily="50" charset="-127"/>
              <a:cs typeface="Times New Roman" panose="02020603050405020304" pitchFamily="18" charset="0"/>
            </a:endParaRPr>
          </a:p>
        </p:txBody>
      </p:sp>
      <p:sp>
        <p:nvSpPr>
          <p:cNvPr id="33" name="Text Placeholder 31"/>
          <p:cNvSpPr>
            <a:spLocks noGrp="1"/>
          </p:cNvSpPr>
          <p:nvPr>
            <p:ph type="body" sz="quarter" idx="17"/>
          </p:nvPr>
        </p:nvSpPr>
        <p:spPr>
          <a:xfrm>
            <a:off x="14593054" y="14497355"/>
            <a:ext cx="9664640" cy="3331968"/>
          </a:xfrm>
        </p:spPr>
        <p:txBody>
          <a:bodyPr/>
          <a:lstStyle/>
          <a:p>
            <a:pPr marL="0" indent="0">
              <a:buNone/>
            </a:pPr>
            <a:r>
              <a:rPr lang="en-US" sz="3300" dirty="0">
                <a:latin typeface="Calibri" panose="020F0502020204030204" pitchFamily="34" charset="0"/>
              </a:rPr>
              <a:t>There are multiple measures of the same behavior (e.g. tobacco) and these Likert-scaled measures are combined into a composite </a:t>
            </a:r>
            <a:r>
              <a:rPr lang="en-US" sz="3300" dirty="0" smtClean="0">
                <a:latin typeface="Calibri" panose="020F0502020204030204" pitchFamily="34" charset="0"/>
              </a:rPr>
              <a:t>score. Clear </a:t>
            </a:r>
            <a:r>
              <a:rPr lang="en-US" sz="3300" dirty="0">
                <a:latin typeface="Calibri" panose="020F0502020204030204" pitchFamily="34" charset="0"/>
              </a:rPr>
              <a:t>data patterns emerge when data are reduced to a binary scale </a:t>
            </a:r>
            <a:r>
              <a:rPr lang="en-US" sz="3300" dirty="0" smtClean="0">
                <a:latin typeface="Calibri" panose="020F0502020204030204" pitchFamily="34" charset="0"/>
              </a:rPr>
              <a:t>(Y/N).</a:t>
            </a:r>
            <a:endParaRPr lang="en-US" sz="3300" dirty="0">
              <a:latin typeface="Calibri" panose="020F0502020204030204" pitchFamily="34" charset="0"/>
            </a:endParaRPr>
          </a:p>
          <a:p>
            <a:pPr marL="0" indent="0">
              <a:buNone/>
            </a:pPr>
            <a:endParaRPr lang="en-US" sz="3300" dirty="0">
              <a:latin typeface="Calibri" panose="020F0502020204030204" pitchFamily="34" charset="0"/>
            </a:endParaRPr>
          </a:p>
          <a:p>
            <a:endParaRPr lang="en-US" dirty="0"/>
          </a:p>
        </p:txBody>
      </p:sp>
      <p:pic>
        <p:nvPicPr>
          <p:cNvPr id="1026" name="Picture 2" descr="https://lh6.googleusercontent.com/p7TwuFPavJKkLHdVdMwRdN-Xpl3FBTeSc1PqJLN0b5n2ipAgWQfKzNFVaHIE-6gaAkAya8IucXq-2q_4P0GWXdtQsi7MHrVQvderaw2QxkDK6K2GGU6X0JgoRnS9HHDYUzfDxaOZSQgC4V-1jw"/>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603203" y="7496615"/>
            <a:ext cx="9368472" cy="6153162"/>
          </a:xfrm>
          <a:prstGeom prst="rect">
            <a:avLst/>
          </a:prstGeom>
          <a:solidFill>
            <a:schemeClr val="tx1"/>
          </a:solidFill>
          <a:ln>
            <a:solidFill>
              <a:schemeClr val="tx1"/>
            </a:solidFill>
          </a:ln>
        </p:spPr>
      </p:pic>
      <p:sp>
        <p:nvSpPr>
          <p:cNvPr id="37" name="Rectangle 36"/>
          <p:cNvSpPr/>
          <p:nvPr/>
        </p:nvSpPr>
        <p:spPr>
          <a:xfrm>
            <a:off x="14567654" y="13897191"/>
            <a:ext cx="12119277" cy="600164"/>
          </a:xfrm>
          <a:prstGeom prst="rect">
            <a:avLst/>
          </a:prstGeom>
        </p:spPr>
        <p:txBody>
          <a:bodyPr wrap="square">
            <a:spAutoFit/>
          </a:bodyPr>
          <a:lstStyle/>
          <a:p>
            <a:r>
              <a:rPr lang="en-US" sz="3300" b="1" dirty="0" smtClean="0">
                <a:latin typeface="Calibri" panose="020F0502020204030204" pitchFamily="34" charset="0"/>
              </a:rPr>
              <a:t>Figure 1. Box plots  </a:t>
            </a:r>
            <a:endParaRPr lang="en-US" sz="3300" b="1" dirty="0">
              <a:latin typeface="Calibri" panose="020F0502020204030204" pitchFamily="34" charset="0"/>
            </a:endParaRPr>
          </a:p>
        </p:txBody>
      </p:sp>
    </p:spTree>
    <p:extLst>
      <p:ext uri="{BB962C8B-B14F-4D97-AF65-F5344CB8AC3E}">
        <p14:creationId xmlns:p14="http://schemas.microsoft.com/office/powerpoint/2010/main" val="30814775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5226</TotalTime>
  <Words>684</Words>
  <Application>Microsoft Office PowerPoint</Application>
  <PresentationFormat>Custom</PresentationFormat>
  <Paragraphs>46</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맑은 고딕</vt:lpstr>
      <vt:lpstr>PMingLiU</vt:lpstr>
      <vt:lpstr>Arial</vt:lpstr>
      <vt:lpstr>Calibri</vt:lpstr>
      <vt:lpstr>Times New Roman</vt:lpstr>
      <vt:lpstr>Office Theme</vt:lpstr>
      <vt:lpstr>                   RE-EXAMINE HOW RELIGIOUS ACTIVITIES AND PERCEIVED IMPORTANCE OF RELIGION INFLUENCE SUBSTANCE USE AMONG GRADE-12 STUDENTS Chong Ho Yu, Nicole Reyes, Claudia Valenzuela, Jolia Awadallah, &amp; Valeria Flores Azusa Pacific University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Daniel Viens</dc:creator>
  <cp:lastModifiedBy>Chong Ho Yu</cp:lastModifiedBy>
  <cp:revision>131</cp:revision>
  <dcterms:created xsi:type="dcterms:W3CDTF">2013-01-28T22:40:39Z</dcterms:created>
  <dcterms:modified xsi:type="dcterms:W3CDTF">2019-04-29T06:09:27Z</dcterms:modified>
</cp:coreProperties>
</file>