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56" r:id="rId2"/>
    <p:sldId id="258" r:id="rId3"/>
    <p:sldId id="259" r:id="rId4"/>
    <p:sldId id="260" r:id="rId5"/>
    <p:sldId id="261" r:id="rId6"/>
    <p:sldId id="291" r:id="rId7"/>
    <p:sldId id="262" r:id="rId8"/>
    <p:sldId id="290" r:id="rId9"/>
    <p:sldId id="264" r:id="rId10"/>
    <p:sldId id="282" r:id="rId11"/>
    <p:sldId id="283" r:id="rId12"/>
    <p:sldId id="284" r:id="rId13"/>
    <p:sldId id="265" r:id="rId14"/>
    <p:sldId id="285" r:id="rId15"/>
    <p:sldId id="267" r:id="rId16"/>
    <p:sldId id="268" r:id="rId17"/>
    <p:sldId id="269" r:id="rId18"/>
    <p:sldId id="270" r:id="rId19"/>
    <p:sldId id="271" r:id="rId20"/>
    <p:sldId id="273" r:id="rId21"/>
    <p:sldId id="292" r:id="rId22"/>
    <p:sldId id="293" r:id="rId23"/>
    <p:sldId id="294" r:id="rId24"/>
    <p:sldId id="275" r:id="rId25"/>
    <p:sldId id="289" r:id="rId26"/>
    <p:sldId id="276" r:id="rId27"/>
    <p:sldId id="277" r:id="rId28"/>
    <p:sldId id="280" r:id="rId29"/>
    <p:sldId id="281" r:id="rId30"/>
    <p:sldId id="286" r:id="rId31"/>
    <p:sldId id="287" r:id="rId32"/>
    <p:sldId id="288" r:id="rId33"/>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Merriweather" panose="020B0604020202020204" charset="0"/>
      <p:regular r:id="rId39"/>
      <p:bold r:id="rId40"/>
      <p:italic r:id="rId41"/>
      <p:boldItalic r:id="rId42"/>
    </p:embeddedFont>
    <p:embeddedFont>
      <p:font typeface="Roboto" panose="020B060402020202020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AE6D93F-6B46-4CF7-9F3A-2BAC6B61C4E0}">
  <a:tblStyle styleId="{6AE6D93F-6B46-4CF7-9F3A-2BAC6B61C4E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7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8399981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c6f9e47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c6f9e470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360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362ed790b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362ed790b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(TIMSS stands for </a:t>
            </a:r>
            <a:r>
              <a:rPr lang="en" sz="1200">
                <a:solidFill>
                  <a:srgbClr val="222222"/>
                </a:solidFill>
                <a:highlight>
                  <a:srgbClr val="FFFFFF"/>
                </a:highlight>
                <a:latin typeface="Roboto"/>
                <a:ea typeface="Roboto"/>
                <a:cs typeface="Roboto"/>
                <a:sym typeface="Roboto"/>
              </a:rPr>
              <a:t>Trends in International Mathematics and Science Study)</a:t>
            </a:r>
            <a:endParaRPr/>
          </a:p>
        </p:txBody>
      </p:sp>
    </p:spTree>
    <p:extLst>
      <p:ext uri="{BB962C8B-B14F-4D97-AF65-F5344CB8AC3E}">
        <p14:creationId xmlns:p14="http://schemas.microsoft.com/office/powerpoint/2010/main" val="317683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362ed790b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362ed790b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(TIMSS stands for </a:t>
            </a:r>
            <a:r>
              <a:rPr lang="en" sz="1200">
                <a:solidFill>
                  <a:srgbClr val="222222"/>
                </a:solidFill>
                <a:highlight>
                  <a:schemeClr val="lt1"/>
                </a:highlight>
                <a:latin typeface="Roboto"/>
                <a:ea typeface="Roboto"/>
                <a:cs typeface="Roboto"/>
                <a:sym typeface="Roboto"/>
              </a:rPr>
              <a:t>Trends in International Mathematics and Science Study)</a:t>
            </a:r>
            <a:endParaRPr/>
          </a:p>
        </p:txBody>
      </p:sp>
    </p:spTree>
    <p:extLst>
      <p:ext uri="{BB962C8B-B14F-4D97-AF65-F5344CB8AC3E}">
        <p14:creationId xmlns:p14="http://schemas.microsoft.com/office/powerpoint/2010/main" val="2831685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362ed790b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362ed790b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(TIMSS stands for </a:t>
            </a:r>
            <a:r>
              <a:rPr lang="en" sz="1200">
                <a:solidFill>
                  <a:srgbClr val="222222"/>
                </a:solidFill>
                <a:highlight>
                  <a:schemeClr val="lt1"/>
                </a:highlight>
                <a:latin typeface="Roboto"/>
                <a:ea typeface="Roboto"/>
                <a:cs typeface="Roboto"/>
                <a:sym typeface="Roboto"/>
              </a:rPr>
              <a:t>Trends in International Mathematics and Science Study)</a:t>
            </a:r>
            <a:endParaRPr/>
          </a:p>
        </p:txBody>
      </p:sp>
    </p:spTree>
    <p:extLst>
      <p:ext uri="{BB962C8B-B14F-4D97-AF65-F5344CB8AC3E}">
        <p14:creationId xmlns:p14="http://schemas.microsoft.com/office/powerpoint/2010/main" val="2579520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362ed790b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362ed790b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2580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362ed790b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362ed790b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Emphasize “Average Test Scores” vs high performance</a:t>
            </a:r>
            <a:endParaRPr/>
          </a:p>
        </p:txBody>
      </p:sp>
    </p:spTree>
    <p:extLst>
      <p:ext uri="{BB962C8B-B14F-4D97-AF65-F5344CB8AC3E}">
        <p14:creationId xmlns:p14="http://schemas.microsoft.com/office/powerpoint/2010/main" val="1796461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32478c004ae965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32478c004ae965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a:p>
        </p:txBody>
      </p:sp>
    </p:spTree>
    <p:extLst>
      <p:ext uri="{BB962C8B-B14F-4D97-AF65-F5344CB8AC3E}">
        <p14:creationId xmlns:p14="http://schemas.microsoft.com/office/powerpoint/2010/main" val="2537512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32478c004ae965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32478c004ae965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a:p>
        </p:txBody>
      </p:sp>
    </p:spTree>
    <p:extLst>
      <p:ext uri="{BB962C8B-B14F-4D97-AF65-F5344CB8AC3E}">
        <p14:creationId xmlns:p14="http://schemas.microsoft.com/office/powerpoint/2010/main" val="1123916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33b793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33b793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808080"/>
                </a:solidFill>
                <a:highlight>
                  <a:srgbClr val="FFFFFF"/>
                </a:highlight>
                <a:latin typeface="Roboto"/>
                <a:ea typeface="Roboto"/>
                <a:cs typeface="Roboto"/>
                <a:sym typeface="Roboto"/>
              </a:rPr>
              <a:t> </a:t>
            </a:r>
            <a:r>
              <a:rPr lang="en">
                <a:solidFill>
                  <a:srgbClr val="545454"/>
                </a:solidFill>
                <a:highlight>
                  <a:srgbClr val="FFFFFF"/>
                </a:highlight>
                <a:latin typeface="Roboto"/>
                <a:ea typeface="Roboto"/>
                <a:cs typeface="Roboto"/>
                <a:sym typeface="Roboto"/>
              </a:rPr>
              <a:t>The </a:t>
            </a:r>
            <a:r>
              <a:rPr lang="en" b="1">
                <a:solidFill>
                  <a:srgbClr val="6A6A6A"/>
                </a:solidFill>
                <a:highlight>
                  <a:srgbClr val="FFFFFF"/>
                </a:highlight>
                <a:latin typeface="Roboto"/>
                <a:ea typeface="Roboto"/>
                <a:cs typeface="Roboto"/>
                <a:sym typeface="Roboto"/>
              </a:rPr>
              <a:t>Programme for International Student Assessment</a:t>
            </a:r>
            <a:r>
              <a:rPr lang="en">
                <a:solidFill>
                  <a:srgbClr val="545454"/>
                </a:solidFill>
                <a:highlight>
                  <a:srgbClr val="FFFFFF"/>
                </a:highlight>
                <a:latin typeface="Roboto"/>
                <a:ea typeface="Roboto"/>
                <a:cs typeface="Roboto"/>
                <a:sym typeface="Roboto"/>
              </a:rPr>
              <a:t> (</a:t>
            </a:r>
            <a:r>
              <a:rPr lang="en" b="1">
                <a:solidFill>
                  <a:srgbClr val="6A6A6A"/>
                </a:solidFill>
                <a:highlight>
                  <a:srgbClr val="FFFFFF"/>
                </a:highlight>
                <a:latin typeface="Roboto"/>
                <a:ea typeface="Roboto"/>
                <a:cs typeface="Roboto"/>
                <a:sym typeface="Roboto"/>
              </a:rPr>
              <a:t>PISA</a:t>
            </a:r>
            <a:r>
              <a:rPr lang="en">
                <a:solidFill>
                  <a:srgbClr val="545454"/>
                </a:solidFill>
                <a:highlight>
                  <a:srgbClr val="FFFFFF"/>
                </a:highlight>
                <a:latin typeface="Roboto"/>
                <a:ea typeface="Roboto"/>
                <a:cs typeface="Roboto"/>
                <a:sym typeface="Roboto"/>
              </a:rPr>
              <a:t>) is a triennial international survey which aims to evaluate education systems worldwide by testing the skills and knowledge of 15-year-old students. </a:t>
            </a:r>
            <a:endParaRPr>
              <a:solidFill>
                <a:srgbClr val="545454"/>
              </a:solidFill>
              <a:highlight>
                <a:srgbClr val="FFFFFF"/>
              </a:highlight>
              <a:latin typeface="Roboto"/>
              <a:ea typeface="Roboto"/>
              <a:cs typeface="Roboto"/>
              <a:sym typeface="Roboto"/>
            </a:endParaRPr>
          </a:p>
          <a:p>
            <a:pPr marL="0" lvl="0" indent="0" algn="l" rtl="0">
              <a:spcBef>
                <a:spcPts val="0"/>
              </a:spcBef>
              <a:spcAft>
                <a:spcPts val="0"/>
              </a:spcAft>
              <a:buNone/>
            </a:pPr>
            <a:r>
              <a:rPr lang="en">
                <a:solidFill>
                  <a:srgbClr val="545454"/>
                </a:solidFill>
                <a:highlight>
                  <a:srgbClr val="FFFFFF"/>
                </a:highlight>
                <a:latin typeface="Roboto"/>
                <a:ea typeface="Roboto"/>
                <a:cs typeface="Roboto"/>
                <a:sym typeface="Roboto"/>
              </a:rPr>
              <a:t>These are two graphs ranking based on math and science profiency and skils, as you can see that the US is on this graph of top performance due to ranking</a:t>
            </a:r>
            <a:endParaRPr>
              <a:solidFill>
                <a:srgbClr val="545454"/>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153330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362ed790b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362ed790b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545454"/>
                </a:solidFill>
                <a:highlight>
                  <a:srgbClr val="FFFFFF"/>
                </a:highlight>
                <a:latin typeface="Roboto"/>
                <a:ea typeface="Roboto"/>
                <a:cs typeface="Roboto"/>
                <a:sym typeface="Roboto"/>
              </a:rPr>
              <a:t>plausible values the measurement used here</a:t>
            </a:r>
            <a:endParaRPr>
              <a:solidFill>
                <a:srgbClr val="545454"/>
              </a:solidFill>
              <a:highlight>
                <a:srgbClr val="FFFFFF"/>
              </a:highlight>
              <a:latin typeface="Roboto"/>
              <a:ea typeface="Roboto"/>
              <a:cs typeface="Roboto"/>
              <a:sym typeface="Roboto"/>
            </a:endParaRPr>
          </a:p>
          <a:p>
            <a:pPr marL="0" lvl="0" indent="0" algn="l" rtl="0">
              <a:spcBef>
                <a:spcPts val="0"/>
              </a:spcBef>
              <a:spcAft>
                <a:spcPts val="0"/>
              </a:spcAft>
              <a:buNone/>
            </a:pPr>
            <a:r>
              <a:rPr lang="en">
                <a:solidFill>
                  <a:srgbClr val="545454"/>
                </a:solidFill>
                <a:highlight>
                  <a:srgbClr val="FFFFFF"/>
                </a:highlight>
                <a:latin typeface="Roboto"/>
                <a:ea typeface="Roboto"/>
                <a:cs typeface="Roboto"/>
                <a:sym typeface="Roboto"/>
              </a:rPr>
              <a:t>US scored pretty low in their math and science compared to the international countries however the US made up for by ranking high in self-efficacy, self-belief, and ambition</a:t>
            </a:r>
            <a:endParaRPr>
              <a:solidFill>
                <a:srgbClr val="545454"/>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1141835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362ed790b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362ed790b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Program for international Assessment of Adult Competencies-  test given to evaluate adults</a:t>
            </a:r>
            <a:endParaRPr/>
          </a:p>
          <a:p>
            <a:pPr marL="0" lvl="0" indent="0" algn="l" rtl="0">
              <a:spcBef>
                <a:spcPts val="0"/>
              </a:spcBef>
              <a:spcAft>
                <a:spcPts val="0"/>
              </a:spcAft>
              <a:buNone/>
            </a:pPr>
            <a:r>
              <a:rPr lang="en"/>
              <a:t>OECD: organization for economic cooperation Development</a:t>
            </a:r>
            <a:endParaRPr/>
          </a:p>
        </p:txBody>
      </p:sp>
    </p:spTree>
    <p:extLst>
      <p:ext uri="{BB962C8B-B14F-4D97-AF65-F5344CB8AC3E}">
        <p14:creationId xmlns:p14="http://schemas.microsoft.com/office/powerpoint/2010/main" val="4156153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362ed790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362ed790b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33333"/>
                </a:solidFill>
                <a:highlight>
                  <a:srgbClr val="F3F3F3"/>
                </a:highlight>
                <a:latin typeface="Times New Roman"/>
                <a:ea typeface="Times New Roman"/>
                <a:cs typeface="Times New Roman"/>
                <a:sym typeface="Times New Roman"/>
              </a:rPr>
              <a:t>The growth of these countries such as Korea, Taiwan, Singapore, and Hong Kong were around two percent higher annually than was predicted based against evidence on if they had only average test scores. Countries on the lower end of the achievement distribution like South Africa, Argentina, the Philippines, and Peru showed that their poor growth was almost 2 percent less per year than would be predicted if their overall scores would have been closer to the world average.</a:t>
            </a:r>
            <a:endParaRPr>
              <a:solidFill>
                <a:srgbClr val="333333"/>
              </a:solidFill>
              <a:highlight>
                <a:srgbClr val="F3F3F3"/>
              </a:highlight>
              <a:latin typeface="Times New Roman"/>
              <a:ea typeface="Times New Roman"/>
              <a:cs typeface="Times New Roman"/>
              <a:sym typeface="Times New Roman"/>
            </a:endParaRPr>
          </a:p>
          <a:p>
            <a:pPr marL="0" lvl="0" indent="0" algn="l" rtl="0">
              <a:spcBef>
                <a:spcPts val="0"/>
              </a:spcBef>
              <a:spcAft>
                <a:spcPts val="0"/>
              </a:spcAft>
              <a:buNone/>
            </a:pPr>
            <a:endParaRPr>
              <a:solidFill>
                <a:srgbClr val="333333"/>
              </a:solidFill>
              <a:highlight>
                <a:srgbClr val="F3F3F3"/>
              </a:highlight>
              <a:latin typeface="Times New Roman"/>
              <a:ea typeface="Times New Roman"/>
              <a:cs typeface="Times New Roman"/>
              <a:sym typeface="Times New Roman"/>
            </a:endParaRPr>
          </a:p>
          <a:p>
            <a:pPr marL="0" lvl="0" indent="0" algn="l" rtl="0">
              <a:spcBef>
                <a:spcPts val="0"/>
              </a:spcBef>
              <a:spcAft>
                <a:spcPts val="0"/>
              </a:spcAft>
              <a:buNone/>
            </a:pPr>
            <a:r>
              <a:rPr lang="en">
                <a:solidFill>
                  <a:srgbClr val="333333"/>
                </a:solidFill>
                <a:highlight>
                  <a:srgbClr val="F3F3F3"/>
                </a:highlight>
                <a:latin typeface="Times New Roman"/>
                <a:ea typeface="Times New Roman"/>
                <a:cs typeface="Times New Roman"/>
                <a:sym typeface="Times New Roman"/>
              </a:rPr>
              <a:t>PISA and PIAC are organized by OECD  </a:t>
            </a:r>
            <a:endParaRPr>
              <a:solidFill>
                <a:srgbClr val="333333"/>
              </a:solidFill>
              <a:highlight>
                <a:srgbClr val="F3F3F3"/>
              </a:highlight>
              <a:latin typeface="Times New Roman"/>
              <a:ea typeface="Times New Roman"/>
              <a:cs typeface="Times New Roman"/>
              <a:sym typeface="Times New Roman"/>
            </a:endParaRPr>
          </a:p>
        </p:txBody>
      </p:sp>
    </p:spTree>
    <p:extLst>
      <p:ext uri="{BB962C8B-B14F-4D97-AF65-F5344CB8AC3E}">
        <p14:creationId xmlns:p14="http://schemas.microsoft.com/office/powerpoint/2010/main" val="964526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62ed790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362ed790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 picture</a:t>
            </a:r>
            <a:endParaRPr/>
          </a:p>
        </p:txBody>
      </p:sp>
    </p:spTree>
    <p:extLst>
      <p:ext uri="{BB962C8B-B14F-4D97-AF65-F5344CB8AC3E}">
        <p14:creationId xmlns:p14="http://schemas.microsoft.com/office/powerpoint/2010/main" val="1485598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362ed790b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362ed790b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4831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362ed790b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362ed790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620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362ed790b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362ed790b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0983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0f94c17a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0f94c17a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489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362ed790b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362ed790b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226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2458ea99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2458ea99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8298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20a5fe5b7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20a5fe5b7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0189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434b3f65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434b3f65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Education in Singapore is always evolving: policy influenced by research evidence.</a:t>
            </a:r>
            <a:endParaRPr/>
          </a:p>
          <a:p>
            <a:pPr marL="0" lvl="0" indent="0" algn="l" rtl="0">
              <a:spcBef>
                <a:spcPts val="0"/>
              </a:spcBef>
              <a:spcAft>
                <a:spcPts val="0"/>
              </a:spcAft>
              <a:buNone/>
            </a:pPr>
            <a:r>
              <a:rPr lang="en"/>
              <a:t>Singapore view their people as a resource--they invest in their education and prepare their students for future demands. </a:t>
            </a:r>
            <a:endParaRPr/>
          </a:p>
          <a:p>
            <a:pPr marL="0" lvl="0" indent="0" algn="l" rtl="0">
              <a:spcBef>
                <a:spcPts val="0"/>
              </a:spcBef>
              <a:spcAft>
                <a:spcPts val="0"/>
              </a:spcAft>
              <a:buNone/>
            </a:pPr>
            <a:r>
              <a:rPr lang="en"/>
              <a:t>Teachers take courses to be up to date with their curriculum</a:t>
            </a:r>
            <a:endParaRPr/>
          </a:p>
          <a:p>
            <a:pPr marL="0" lvl="0" indent="0" algn="l" rtl="0">
              <a:spcBef>
                <a:spcPts val="0"/>
              </a:spcBef>
              <a:spcAft>
                <a:spcPts val="0"/>
              </a:spcAft>
              <a:buNone/>
            </a:pPr>
            <a:r>
              <a:rPr lang="en"/>
              <a:t>Usage of IT tools for teaching and learning are encouraged to keep up with the latest trends and development.</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165816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1CEF607B-A47E-422C-9BEF-122CCDB7C526}" type="datetime1">
              <a:rPr lang="en-US" smtClean="0"/>
              <a:pPr/>
              <a:t>11/4/2019</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1052571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data.oecd.org/pisa/mathematics-performance-pisa.htm#indicator-chart"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p>
            <a:pPr lvl="0" algn="ctr"/>
            <a:r>
              <a:rPr lang="en-US" dirty="0"/>
              <a:t>Improving science and math education: Lessons from Asia</a:t>
            </a:r>
            <a:endParaRPr dirty="0"/>
          </a:p>
        </p:txBody>
      </p:sp>
      <p:sp>
        <p:nvSpPr>
          <p:cNvPr id="65" name="Google Shape;65;p13"/>
          <p:cNvSpPr txBox="1">
            <a:spLocks noGrp="1"/>
          </p:cNvSpPr>
          <p:nvPr>
            <p:ph type="subTitle" idx="1"/>
          </p:nvPr>
        </p:nvSpPr>
        <p:spPr>
          <a:xfrm>
            <a:off x="3422750" y="3452160"/>
            <a:ext cx="5409549" cy="13985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chemeClr val="bg1"/>
                </a:solidFill>
              </a:rPr>
              <a:t>Chong Ho </a:t>
            </a:r>
            <a:r>
              <a:rPr lang="en" sz="2000" dirty="0" smtClean="0">
                <a:solidFill>
                  <a:schemeClr val="bg1"/>
                </a:solidFill>
              </a:rPr>
              <a:t>Yu (2019, October)</a:t>
            </a:r>
          </a:p>
          <a:p>
            <a:pPr marL="0" lvl="0" indent="0"/>
            <a:r>
              <a:rPr lang="en-US" sz="2000" dirty="0">
                <a:solidFill>
                  <a:schemeClr val="bg1"/>
                </a:solidFill>
              </a:rPr>
              <a:t>Plenary Lecture at International Conference on Social Science &amp; Humanities, </a:t>
            </a:r>
            <a:endParaRPr lang="en-US" sz="2000" dirty="0" smtClean="0">
              <a:solidFill>
                <a:schemeClr val="bg1"/>
              </a:solidFill>
            </a:endParaRPr>
          </a:p>
          <a:p>
            <a:pPr marL="0" lvl="0" indent="0"/>
            <a:r>
              <a:rPr lang="en-US" sz="2000" dirty="0" smtClean="0">
                <a:solidFill>
                  <a:schemeClr val="bg1"/>
                </a:solidFill>
              </a:rPr>
              <a:t>Prague</a:t>
            </a:r>
            <a:r>
              <a:rPr lang="en-US" sz="2000" dirty="0">
                <a:solidFill>
                  <a:schemeClr val="bg1"/>
                </a:solidFill>
              </a:rPr>
              <a:t>, Czech Republic</a:t>
            </a:r>
            <a:endParaRPr sz="20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 Performers of Grade 4 Math in 2015 TIMSS</a:t>
            </a:r>
            <a:endParaRPr/>
          </a:p>
        </p:txBody>
      </p:sp>
      <p:pic>
        <p:nvPicPr>
          <p:cNvPr id="91" name="Google Shape;91;p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362650" y="1320250"/>
            <a:ext cx="6302849" cy="3714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 Performers of Grade 8 Math in 2015 TIMSS</a:t>
            </a:r>
            <a:endParaRPr/>
          </a:p>
        </p:txBody>
      </p:sp>
      <p:pic>
        <p:nvPicPr>
          <p:cNvPr id="97" name="Google Shape;97;p1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90600" y="1334650"/>
            <a:ext cx="6108226" cy="37140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 Performers of Grade 4 Sci in 2015 TIMSS</a:t>
            </a:r>
            <a:endParaRPr/>
          </a:p>
        </p:txBody>
      </p:sp>
      <p:pic>
        <p:nvPicPr>
          <p:cNvPr id="103" name="Google Shape;103;p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333825" y="1357400"/>
            <a:ext cx="6009541" cy="3714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 Performers of Grade 8 Sci in 2015 TIMSS</a:t>
            </a:r>
            <a:endParaRPr/>
          </a:p>
        </p:txBody>
      </p:sp>
      <p:pic>
        <p:nvPicPr>
          <p:cNvPr id="109" name="Google Shape;109;p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405850" y="1334650"/>
            <a:ext cx="5865751" cy="3714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Counter-argument</a:t>
            </a:r>
            <a:endParaRPr/>
          </a:p>
        </p:txBody>
      </p:sp>
      <p:sp>
        <p:nvSpPr>
          <p:cNvPr id="184" name="Google Shape;184;p29"/>
          <p:cNvSpPr txBox="1"/>
          <p:nvPr/>
        </p:nvSpPr>
        <p:spPr>
          <a:xfrm>
            <a:off x="316975" y="1495500"/>
            <a:ext cx="8520600" cy="34002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Font typeface="Times New Roman"/>
              <a:buChar char="●"/>
            </a:pPr>
            <a:r>
              <a:rPr lang="en" sz="2400" dirty="0">
                <a:latin typeface="Times New Roman"/>
                <a:ea typeface="Times New Roman"/>
                <a:cs typeface="Times New Roman"/>
                <a:sym typeface="Times New Roman"/>
              </a:rPr>
              <a:t>Bracey (2009): ‘‘Using test scores to compare education systems is a mistake…using </a:t>
            </a:r>
            <a:r>
              <a:rPr lang="en" sz="2400" dirty="0">
                <a:solidFill>
                  <a:srgbClr val="FF0000"/>
                </a:solidFill>
                <a:latin typeface="Times New Roman"/>
                <a:ea typeface="Times New Roman"/>
                <a:cs typeface="Times New Roman"/>
                <a:sym typeface="Times New Roman"/>
              </a:rPr>
              <a:t>average scores </a:t>
            </a:r>
            <a:r>
              <a:rPr lang="en" sz="2400" dirty="0">
                <a:latin typeface="Times New Roman"/>
                <a:ea typeface="Times New Roman"/>
                <a:cs typeface="Times New Roman"/>
                <a:sym typeface="Times New Roman"/>
              </a:rPr>
              <a:t>to compare countries is a worse mistake’’ (p. 450). </a:t>
            </a:r>
            <a:endParaRPr sz="2400" dirty="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 sz="2400" dirty="0">
                <a:latin typeface="Times New Roman"/>
                <a:ea typeface="Times New Roman"/>
                <a:cs typeface="Times New Roman"/>
                <a:sym typeface="Times New Roman"/>
              </a:rPr>
              <a:t>Salzman and Lowell (2008) argued that </a:t>
            </a:r>
            <a:r>
              <a:rPr lang="en" sz="2400" dirty="0">
                <a:solidFill>
                  <a:srgbClr val="FF0000"/>
                </a:solidFill>
                <a:latin typeface="Times New Roman"/>
                <a:ea typeface="Times New Roman"/>
                <a:cs typeface="Times New Roman"/>
                <a:sym typeface="Times New Roman"/>
              </a:rPr>
              <a:t>average test scores </a:t>
            </a:r>
            <a:r>
              <a:rPr lang="en" sz="2400" dirty="0">
                <a:latin typeface="Times New Roman"/>
                <a:ea typeface="Times New Roman"/>
                <a:cs typeface="Times New Roman"/>
                <a:sym typeface="Times New Roman"/>
              </a:rPr>
              <a:t>are mostly irrelevant as a measure of economic potential. Rather, high-performing students are more crucial for producing leading-edge technology. </a:t>
            </a:r>
            <a:endParaRPr sz="2400" dirty="0"/>
          </a:p>
        </p:txBody>
      </p:sp>
    </p:spTree>
    <p:extLst>
      <p:ext uri="{BB962C8B-B14F-4D97-AF65-F5344CB8AC3E}">
        <p14:creationId xmlns:p14="http://schemas.microsoft.com/office/powerpoint/2010/main" val="1052194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311700" y="368775"/>
            <a:ext cx="8520600" cy="6237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3000">
                <a:solidFill>
                  <a:srgbClr val="F8F8F8"/>
                </a:solidFill>
                <a:latin typeface="Times New Roman"/>
                <a:ea typeface="Times New Roman"/>
                <a:cs typeface="Times New Roman"/>
                <a:sym typeface="Times New Roman"/>
              </a:rPr>
              <a:t>TIMSS 2015: Science and Math Benchmark</a:t>
            </a:r>
            <a:endParaRPr sz="3000">
              <a:solidFill>
                <a:srgbClr val="F8F8F8"/>
              </a:solidFill>
              <a:latin typeface="Times New Roman"/>
              <a:ea typeface="Times New Roman"/>
              <a:cs typeface="Times New Roman"/>
              <a:sym typeface="Times New Roman"/>
            </a:endParaRPr>
          </a:p>
        </p:txBody>
      </p:sp>
      <p:sp>
        <p:nvSpPr>
          <p:cNvPr id="115" name="Google Shape;115;p19"/>
          <p:cNvSpPr txBox="1"/>
          <p:nvPr/>
        </p:nvSpPr>
        <p:spPr>
          <a:xfrm>
            <a:off x="86525" y="1795400"/>
            <a:ext cx="2290500" cy="2215800"/>
          </a:xfrm>
          <a:prstGeom prst="rect">
            <a:avLst/>
          </a:prstGeom>
          <a:noFill/>
          <a:ln>
            <a:noFill/>
          </a:ln>
        </p:spPr>
        <p:txBody>
          <a:bodyPr spcFirstLastPara="1" wrap="square" lIns="91425" tIns="91425" rIns="91425" bIns="91425" anchor="t" anchorCtr="0">
            <a:noAutofit/>
          </a:bodyPr>
          <a:lstStyle/>
          <a:p>
            <a:pPr lvl="0"/>
            <a:r>
              <a:rPr lang="en" sz="1800" dirty="0"/>
              <a:t>If we skip the average and look at better students, </a:t>
            </a:r>
            <a:r>
              <a:rPr lang="en" sz="1800" dirty="0" smtClean="0"/>
              <a:t>we can see a wide </a:t>
            </a:r>
            <a:r>
              <a:rPr lang="en" sz="1800" dirty="0"/>
              <a:t>performance gap between US and East Asia among intermediate performers. </a:t>
            </a:r>
            <a:endParaRPr sz="1800" b="1" dirty="0"/>
          </a:p>
        </p:txBody>
      </p:sp>
      <p:pic>
        <p:nvPicPr>
          <p:cNvPr id="116" name="Google Shape;116;p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311100" y="1402225"/>
            <a:ext cx="6521200" cy="3602875"/>
          </a:xfrm>
          <a:prstGeom prst="rect">
            <a:avLst/>
          </a:prstGeom>
          <a:noFill/>
          <a:ln cap="flat" cmpd="sng">
            <a:solidFill>
              <a:srgbClr val="000000"/>
            </a:solidFill>
            <a:prstDash val="solid"/>
            <a:miter lim="8000"/>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311700" y="194963"/>
            <a:ext cx="8520600" cy="439827"/>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3000" dirty="0">
                <a:solidFill>
                  <a:srgbClr val="F8F8F8"/>
                </a:solidFill>
                <a:latin typeface="Times New Roman"/>
                <a:ea typeface="Times New Roman"/>
                <a:cs typeface="Times New Roman"/>
                <a:sym typeface="Times New Roman"/>
              </a:rPr>
              <a:t>TIMSS 2015: Science and Math Benchmark</a:t>
            </a:r>
            <a:endParaRPr sz="3000" dirty="0">
              <a:solidFill>
                <a:srgbClr val="F8F8F8"/>
              </a:solidFill>
              <a:latin typeface="Times New Roman"/>
              <a:ea typeface="Times New Roman"/>
              <a:cs typeface="Times New Roman"/>
              <a:sym typeface="Times New Roman"/>
            </a:endParaRPr>
          </a:p>
        </p:txBody>
      </p:sp>
      <p:sp>
        <p:nvSpPr>
          <p:cNvPr id="115" name="Google Shape;115;p19"/>
          <p:cNvSpPr txBox="1"/>
          <p:nvPr/>
        </p:nvSpPr>
        <p:spPr>
          <a:xfrm>
            <a:off x="372156" y="1461611"/>
            <a:ext cx="2476842" cy="332198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smtClean="0"/>
              <a:t>If we look at the best, we can see an even wider </a:t>
            </a:r>
            <a:r>
              <a:rPr lang="en" sz="1800" dirty="0"/>
              <a:t>performance gap between US and East Asia among intermediate performers. </a:t>
            </a:r>
            <a:endParaRPr sz="1800" b="1" dirty="0"/>
          </a:p>
        </p:txBody>
      </p:sp>
      <p:pic>
        <p:nvPicPr>
          <p:cNvPr id="5" name="Picture 4"/>
          <p:cNvPicPr/>
          <p:nvPr/>
        </p:nvPicPr>
        <p:blipFill>
          <a:blip r:embed="rId3" cstate="screen">
            <a:extLst>
              <a:ext uri="{28A0092B-C50C-407E-A947-70E740481C1C}">
                <a14:useLocalDpi xmlns:a14="http://schemas.microsoft.com/office/drawing/2010/main"/>
              </a:ext>
            </a:extLst>
          </a:blip>
          <a:stretch>
            <a:fillRect/>
          </a:stretch>
        </p:blipFill>
        <p:spPr>
          <a:xfrm>
            <a:off x="3139944" y="1461612"/>
            <a:ext cx="5165226" cy="3584093"/>
          </a:xfrm>
          <a:prstGeom prst="rect">
            <a:avLst/>
          </a:prstGeom>
          <a:ln>
            <a:solidFill>
              <a:schemeClr val="tx1"/>
            </a:solidFill>
          </a:ln>
        </p:spPr>
      </p:pic>
    </p:spTree>
    <p:extLst>
      <p:ext uri="{BB962C8B-B14F-4D97-AF65-F5344CB8AC3E}">
        <p14:creationId xmlns:p14="http://schemas.microsoft.com/office/powerpoint/2010/main" val="2021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311700" y="341350"/>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 Performance in PISA</a:t>
            </a:r>
            <a:endParaRPr/>
          </a:p>
        </p:txBody>
      </p:sp>
      <p:sp>
        <p:nvSpPr>
          <p:cNvPr id="128" name="Google Shape;128;p21"/>
          <p:cNvSpPr txBox="1"/>
          <p:nvPr/>
        </p:nvSpPr>
        <p:spPr>
          <a:xfrm>
            <a:off x="541325" y="3338625"/>
            <a:ext cx="3588300" cy="1633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t>The US performance ranking is low in many PISA tests. In</a:t>
            </a:r>
            <a:endParaRPr sz="1800"/>
          </a:p>
          <a:p>
            <a:pPr marL="0" lvl="0" indent="0" algn="l" rtl="0">
              <a:spcBef>
                <a:spcPts val="0"/>
              </a:spcBef>
              <a:spcAft>
                <a:spcPts val="0"/>
              </a:spcAft>
              <a:buNone/>
            </a:pPr>
            <a:r>
              <a:rPr lang="en" sz="1800"/>
              <a:t>2015 the U.S. ranked 38th out of 71 countries in math and 24th in science.</a:t>
            </a:r>
            <a:endParaRPr sz="1800"/>
          </a:p>
        </p:txBody>
      </p:sp>
      <p:sp>
        <p:nvSpPr>
          <p:cNvPr id="129" name="Google Shape;129;p21"/>
          <p:cNvSpPr txBox="1"/>
          <p:nvPr/>
        </p:nvSpPr>
        <p:spPr>
          <a:xfrm>
            <a:off x="4747675" y="3525875"/>
            <a:ext cx="3268200" cy="811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t>The top performers of</a:t>
            </a:r>
            <a:endParaRPr sz="1800"/>
          </a:p>
          <a:p>
            <a:pPr marL="0" lvl="0" indent="0" algn="l" rtl="0">
              <a:spcBef>
                <a:spcPts val="0"/>
              </a:spcBef>
              <a:spcAft>
                <a:spcPts val="0"/>
              </a:spcAft>
              <a:buNone/>
            </a:pPr>
            <a:r>
              <a:rPr lang="en" sz="1800"/>
              <a:t>PISA are Asian countries and regions (see figure above)</a:t>
            </a:r>
            <a:endParaRPr sz="1800"/>
          </a:p>
        </p:txBody>
      </p:sp>
      <p:pic>
        <p:nvPicPr>
          <p:cNvPr id="130" name="Google Shape;130;p21"/>
          <p:cNvPicPr preferRelativeResize="0"/>
          <p:nvPr/>
        </p:nvPicPr>
        <p:blipFill>
          <a:blip r:embed="rId3">
            <a:alphaModFix/>
          </a:blip>
          <a:stretch>
            <a:fillRect/>
          </a:stretch>
        </p:blipFill>
        <p:spPr>
          <a:xfrm>
            <a:off x="1082850" y="1518888"/>
            <a:ext cx="2733675" cy="1819275"/>
          </a:xfrm>
          <a:prstGeom prst="rect">
            <a:avLst/>
          </a:prstGeom>
          <a:noFill/>
          <a:ln>
            <a:noFill/>
          </a:ln>
        </p:spPr>
      </p:pic>
      <p:pic>
        <p:nvPicPr>
          <p:cNvPr id="131" name="Google Shape;131;p21"/>
          <p:cNvPicPr preferRelativeResize="0"/>
          <p:nvPr/>
        </p:nvPicPr>
        <p:blipFill>
          <a:blip r:embed="rId4">
            <a:alphaModFix/>
          </a:blip>
          <a:stretch>
            <a:fillRect/>
          </a:stretch>
        </p:blipFill>
        <p:spPr>
          <a:xfrm>
            <a:off x="4747675" y="1367175"/>
            <a:ext cx="2625141" cy="1971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85900" y="4138863"/>
            <a:ext cx="6225386" cy="818147"/>
          </a:xfrm>
        </p:spPr>
        <p:txBody>
          <a:bodyPr/>
          <a:lstStyle/>
          <a:p>
            <a:pPr marL="85725" indent="0">
              <a:buNone/>
            </a:pPr>
            <a:r>
              <a:rPr lang="en-US" dirty="0">
                <a:hlinkClick r:id="rId2"/>
              </a:rPr>
              <a:t>https://data.oecd.org/pisa/mathematics-performance-pisa.htm#indicator-chart</a:t>
            </a:r>
            <a:endParaRPr lang="en-US" dirty="0"/>
          </a:p>
        </p:txBody>
      </p:sp>
      <p:pic>
        <p:nvPicPr>
          <p:cNvPr id="6" name="Picture 5"/>
          <p:cNvPicPr>
            <a:picLocks noChangeAspect="1"/>
          </p:cNvPicPr>
          <p:nvPr/>
        </p:nvPicPr>
        <p:blipFill>
          <a:blip r:embed="rId3"/>
          <a:stretch>
            <a:fillRect/>
          </a:stretch>
        </p:blipFill>
        <p:spPr>
          <a:xfrm>
            <a:off x="1485899" y="314263"/>
            <a:ext cx="6278571" cy="3664286"/>
          </a:xfrm>
          <a:prstGeom prst="rect">
            <a:avLst/>
          </a:prstGeom>
          <a:ln>
            <a:solidFill>
              <a:schemeClr val="tx1"/>
            </a:solidFill>
          </a:ln>
        </p:spPr>
      </p:pic>
    </p:spTree>
    <p:extLst>
      <p:ext uri="{BB962C8B-B14F-4D97-AF65-F5344CB8AC3E}">
        <p14:creationId xmlns:p14="http://schemas.microsoft.com/office/powerpoint/2010/main" val="2624468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Spending in Education</a:t>
            </a:r>
            <a:endParaRPr lang="en-US" dirty="0"/>
          </a:p>
        </p:txBody>
      </p:sp>
      <p:sp>
        <p:nvSpPr>
          <p:cNvPr id="3" name="Content Placeholder 2"/>
          <p:cNvSpPr>
            <a:spLocks noGrp="1"/>
          </p:cNvSpPr>
          <p:nvPr>
            <p:ph idx="1"/>
          </p:nvPr>
        </p:nvSpPr>
        <p:spPr/>
        <p:txBody>
          <a:bodyPr/>
          <a:lstStyle/>
          <a:p>
            <a:endParaRPr lang="en-US"/>
          </a:p>
        </p:txBody>
      </p:sp>
      <p:pic>
        <p:nvPicPr>
          <p:cNvPr id="1026" name="Picture 2" descr="NCES graph.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87380" y="1335506"/>
            <a:ext cx="6110217" cy="32638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02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57370" y="0"/>
            <a:ext cx="6629261" cy="5143500"/>
          </a:xfrm>
          <a:prstGeom prst="rect">
            <a:avLst/>
          </a:prstGeom>
        </p:spPr>
      </p:pic>
    </p:spTree>
    <p:extLst>
      <p:ext uri="{BB962C8B-B14F-4D97-AF65-F5344CB8AC3E}">
        <p14:creationId xmlns:p14="http://schemas.microsoft.com/office/powerpoint/2010/main" val="1985470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2015 PISA Results based on Random PVs</a:t>
            </a:r>
            <a:endParaRPr/>
          </a:p>
        </p:txBody>
      </p:sp>
      <p:graphicFrame>
        <p:nvGraphicFramePr>
          <p:cNvPr id="137" name="Google Shape;137;p22"/>
          <p:cNvGraphicFramePr/>
          <p:nvPr/>
        </p:nvGraphicFramePr>
        <p:xfrm>
          <a:off x="96538" y="1277300"/>
          <a:ext cx="8945850" cy="3873820"/>
        </p:xfrm>
        <a:graphic>
          <a:graphicData uri="http://schemas.openxmlformats.org/drawingml/2006/table">
            <a:tbl>
              <a:tblPr>
                <a:noFill/>
                <a:tableStyleId>{6AE6D93F-6B46-4CF7-9F3A-2BAC6B61C4E0}</a:tableStyleId>
              </a:tblPr>
              <a:tblGrid>
                <a:gridCol w="1833100"/>
                <a:gridCol w="793700"/>
                <a:gridCol w="793700"/>
                <a:gridCol w="793700"/>
                <a:gridCol w="793700"/>
                <a:gridCol w="717375"/>
                <a:gridCol w="595275"/>
                <a:gridCol w="717375"/>
                <a:gridCol w="595275"/>
                <a:gridCol w="717375"/>
                <a:gridCol w="595275"/>
              </a:tblGrid>
              <a:tr h="342300">
                <a:tc>
                  <a:txBody>
                    <a:bodyPr/>
                    <a:lstStyle/>
                    <a:p>
                      <a:pPr marL="0" lvl="0" indent="0" algn="ctr" rtl="0">
                        <a:lnSpc>
                          <a:spcPct val="115000"/>
                        </a:lnSpc>
                        <a:spcBef>
                          <a:spcPts val="0"/>
                        </a:spcBef>
                        <a:spcAft>
                          <a:spcPts val="0"/>
                        </a:spcAft>
                        <a:buNone/>
                      </a:pPr>
                      <a:r>
                        <a:rPr lang="en" sz="1000" b="1"/>
                        <a:t> </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gridSpan="2">
                  <a:txBody>
                    <a:bodyPr/>
                    <a:lstStyle/>
                    <a:p>
                      <a:pPr marL="0" lvl="0" indent="0" algn="ctr" rtl="0">
                        <a:lnSpc>
                          <a:spcPct val="115000"/>
                        </a:lnSpc>
                        <a:spcBef>
                          <a:spcPts val="0"/>
                        </a:spcBef>
                        <a:spcAft>
                          <a:spcPts val="0"/>
                        </a:spcAft>
                        <a:buNone/>
                      </a:pPr>
                      <a:r>
                        <a:rPr lang="en" sz="1000" b="1"/>
                        <a:t>Math PV</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 sz="1000" b="1"/>
                        <a:t>Science PV</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 sz="1000" b="1"/>
                        <a:t>Self-efficacy</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 sz="1000" b="1"/>
                        <a:t>Self-belief</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 sz="1000" b="1"/>
                        <a:t>Ambition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hMerge="1">
                  <a:txBody>
                    <a:bodyPr/>
                    <a:lstStyle/>
                    <a:p>
                      <a:endParaRPr lang="en-US"/>
                    </a:p>
                  </a:txBody>
                  <a:tcPr/>
                </a:tc>
              </a:tr>
              <a:tr h="342300">
                <a:tc>
                  <a:txBody>
                    <a:bodyPr/>
                    <a:lstStyle/>
                    <a:p>
                      <a:pPr marL="0" lvl="0" indent="0" algn="l" rtl="0">
                        <a:spcBef>
                          <a:spcPts val="0"/>
                        </a:spcBef>
                        <a:spcAft>
                          <a:spcPts val="0"/>
                        </a:spcAft>
                        <a:buNone/>
                      </a:pPr>
                      <a:r>
                        <a:rPr lang="en" sz="1000" b="1"/>
                        <a:t>Country/Region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Mean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SD</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Mean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SD</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Mean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SD</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Mean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SD</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Mean</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b="1"/>
                        <a:t>SD</a:t>
                      </a:r>
                      <a:endParaRPr sz="1000" b="1"/>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r>
              <a:tr h="394700">
                <a:tc>
                  <a:txBody>
                    <a:bodyPr/>
                    <a:lstStyle/>
                    <a:p>
                      <a:pPr marL="0" lvl="0" indent="0" algn="l" rtl="0">
                        <a:spcBef>
                          <a:spcPts val="0"/>
                        </a:spcBef>
                        <a:spcAft>
                          <a:spcPts val="0"/>
                        </a:spcAft>
                        <a:buNone/>
                      </a:pPr>
                      <a:r>
                        <a:rPr lang="en" sz="1000"/>
                        <a:t>China</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541.74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100.84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528.34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98.56</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0.06</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1.17</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0.19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0.87</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2.98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0.73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r>
              <a:tr h="394700">
                <a:tc>
                  <a:txBody>
                    <a:bodyPr/>
                    <a:lstStyle/>
                    <a:p>
                      <a:pPr marL="0" lvl="0" indent="0" algn="l" rtl="0">
                        <a:spcBef>
                          <a:spcPts val="0"/>
                        </a:spcBef>
                        <a:spcAft>
                          <a:spcPts val="0"/>
                        </a:spcAft>
                        <a:buNone/>
                      </a:pPr>
                      <a:r>
                        <a:rPr lang="en" sz="1000"/>
                        <a:t>Hong Kong</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550.55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88.48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525.60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79.58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-0.07</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1.22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0.21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0.95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2.80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0.80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r>
              <a:tr h="394700">
                <a:tc>
                  <a:txBody>
                    <a:bodyPr/>
                    <a:lstStyle/>
                    <a:p>
                      <a:pPr marL="0" lvl="0" indent="0" algn="l" rtl="0">
                        <a:spcBef>
                          <a:spcPts val="0"/>
                        </a:spcBef>
                        <a:spcAft>
                          <a:spcPts val="0"/>
                        </a:spcAft>
                        <a:buNone/>
                      </a:pPr>
                      <a:r>
                        <a:rPr lang="en" sz="1000"/>
                        <a:t>Japan</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533.30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88.18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539.03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93.28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-0.46</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1.22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-0.51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1.02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2.64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0.82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r>
              <a:tr h="394700">
                <a:tc>
                  <a:txBody>
                    <a:bodyPr/>
                    <a:lstStyle/>
                    <a:p>
                      <a:pPr marL="0" lvl="0" indent="0" algn="l" rtl="0">
                        <a:spcBef>
                          <a:spcPts val="0"/>
                        </a:spcBef>
                        <a:spcAft>
                          <a:spcPts val="0"/>
                        </a:spcAft>
                        <a:buNone/>
                      </a:pPr>
                      <a:r>
                        <a:rPr lang="en" sz="1000"/>
                        <a:t>Macau</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543.98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79.03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528.59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81.84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-0.03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1.12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-0.50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0.81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2.63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0.81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r>
              <a:tr h="394700">
                <a:tc>
                  <a:txBody>
                    <a:bodyPr/>
                    <a:lstStyle/>
                    <a:p>
                      <a:pPr marL="0" lvl="0" indent="0" algn="l" rtl="0">
                        <a:spcBef>
                          <a:spcPts val="0"/>
                        </a:spcBef>
                        <a:spcAft>
                          <a:spcPts val="0"/>
                        </a:spcAft>
                        <a:buNone/>
                      </a:pPr>
                      <a:r>
                        <a:rPr lang="en" sz="1000"/>
                        <a:t>S Korea</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523.91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99.97</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514.75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95.00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-0.02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1.23</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0.34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0.98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2.84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0.75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r>
              <a:tr h="394700">
                <a:tc>
                  <a:txBody>
                    <a:bodyPr/>
                    <a:lstStyle/>
                    <a:p>
                      <a:pPr marL="0" lvl="0" indent="0" algn="l" rtl="0">
                        <a:spcBef>
                          <a:spcPts val="0"/>
                        </a:spcBef>
                        <a:spcAft>
                          <a:spcPts val="0"/>
                        </a:spcAft>
                        <a:buNone/>
                      </a:pPr>
                      <a:r>
                        <a:rPr lang="en" sz="1000"/>
                        <a:t>Singapore</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557.08</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95.75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545.95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104.60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0.07</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1.14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0.42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0.94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3.00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0.79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r>
              <a:tr h="394700">
                <a:tc>
                  <a:txBody>
                    <a:bodyPr/>
                    <a:lstStyle/>
                    <a:p>
                      <a:pPr marL="0" lvl="0" indent="0" algn="l" rtl="0">
                        <a:spcBef>
                          <a:spcPts val="0"/>
                        </a:spcBef>
                        <a:spcAft>
                          <a:spcPts val="0"/>
                        </a:spcAft>
                        <a:buNone/>
                      </a:pPr>
                      <a:r>
                        <a:rPr lang="en" sz="1000"/>
                        <a:t>Taiwan</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539.20</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103.79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530.85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99.85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0.19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1.19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-0.01</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0.89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2.92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c>
                  <a:txBody>
                    <a:bodyPr/>
                    <a:lstStyle/>
                    <a:p>
                      <a:pPr marL="0" lvl="0" indent="0" algn="r" rtl="0">
                        <a:lnSpc>
                          <a:spcPct val="115000"/>
                        </a:lnSpc>
                        <a:spcBef>
                          <a:spcPts val="0"/>
                        </a:spcBef>
                        <a:spcAft>
                          <a:spcPts val="0"/>
                        </a:spcAft>
                        <a:buNone/>
                      </a:pPr>
                      <a:r>
                        <a:rPr lang="en" sz="1000"/>
                        <a:t>0.76</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solidFill>
                      <a:srgbClr val="DCDCDC"/>
                    </a:solidFill>
                  </a:tcPr>
                </a:tc>
              </a:tr>
              <a:tr h="394700">
                <a:tc>
                  <a:txBody>
                    <a:bodyPr/>
                    <a:lstStyle/>
                    <a:p>
                      <a:pPr marL="0" lvl="0" indent="0" algn="l" rtl="0">
                        <a:spcBef>
                          <a:spcPts val="0"/>
                        </a:spcBef>
                        <a:spcAft>
                          <a:spcPts val="0"/>
                        </a:spcAft>
                        <a:buNone/>
                      </a:pPr>
                      <a:r>
                        <a:rPr lang="en" sz="1000"/>
                        <a:t>USA</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solidFill>
                            <a:srgbClr val="FF0000"/>
                          </a:solidFill>
                        </a:rPr>
                        <a:t>474.35</a:t>
                      </a:r>
                      <a:endParaRPr sz="1000">
                        <a:solidFill>
                          <a:srgbClr val="FF0000"/>
                        </a:solidFill>
                      </a:endParaRPr>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87.92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solidFill>
                            <a:srgbClr val="FF0000"/>
                          </a:solidFill>
                        </a:rPr>
                        <a:t>502.60</a:t>
                      </a:r>
                      <a:endParaRPr sz="1000">
                        <a:solidFill>
                          <a:srgbClr val="FF0000"/>
                        </a:solidFill>
                      </a:endParaRPr>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98.04</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solidFill>
                            <a:srgbClr val="FF0000"/>
                          </a:solidFill>
                        </a:rPr>
                        <a:t>0.29</a:t>
                      </a:r>
                      <a:endParaRPr sz="1000">
                        <a:solidFill>
                          <a:srgbClr val="FF0000"/>
                        </a:solidFill>
                      </a:endParaRPr>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1.29</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solidFill>
                            <a:srgbClr val="FF0000"/>
                          </a:solidFill>
                        </a:rPr>
                        <a:t>0.65</a:t>
                      </a:r>
                      <a:endParaRPr sz="1000">
                        <a:solidFill>
                          <a:srgbClr val="FF0000"/>
                        </a:solidFill>
                      </a:endParaRPr>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0.95</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solidFill>
                            <a:srgbClr val="FF0000"/>
                          </a:solidFill>
                        </a:rPr>
                        <a:t>3.25</a:t>
                      </a:r>
                      <a:endParaRPr sz="1000">
                        <a:solidFill>
                          <a:srgbClr val="FF0000"/>
                        </a:solidFill>
                      </a:endParaRPr>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0.72</a:t>
                      </a:r>
                      <a:endParaRPr sz="1000"/>
                    </a:p>
                  </a:txBody>
                  <a:tcPr marL="68575" marR="68575" marT="91425" marB="91425">
                    <a:lnL w="12625" cap="flat" cmpd="sng">
                      <a:solidFill>
                        <a:srgbClr val="000000"/>
                      </a:solidFill>
                      <a:prstDash val="solid"/>
                      <a:round/>
                      <a:headEnd type="none" w="sm" len="sm"/>
                      <a:tailEnd type="none" w="sm" len="sm"/>
                    </a:lnL>
                    <a:lnR w="12625" cap="flat" cmpd="sng">
                      <a:solidFill>
                        <a:srgbClr val="000000"/>
                      </a:solidFill>
                      <a:prstDash val="solid"/>
                      <a:round/>
                      <a:headEnd type="none" w="sm" len="sm"/>
                      <a:tailEnd type="none" w="sm" len="sm"/>
                    </a:lnR>
                    <a:lnT w="12625" cap="flat" cmpd="sng">
                      <a:solidFill>
                        <a:srgbClr val="000000"/>
                      </a:solidFill>
                      <a:prstDash val="solid"/>
                      <a:round/>
                      <a:headEnd type="none" w="sm" len="sm"/>
                      <a:tailEnd type="none" w="sm" len="sm"/>
                    </a:lnT>
                    <a:lnB w="12625" cap="flat" cmpd="sng">
                      <a:solidFill>
                        <a:srgbClr val="000000"/>
                      </a:solidFill>
                      <a:prstDash val="solid"/>
                      <a:round/>
                      <a:headEnd type="none" w="sm" len="sm"/>
                      <a:tailEnd type="none" w="sm" len="sm"/>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much self-efficacy can hurt performance</a:t>
            </a:r>
            <a:endParaRPr lang="en-US" dirty="0"/>
          </a:p>
        </p:txBody>
      </p:sp>
      <p:pic>
        <p:nvPicPr>
          <p:cNvPr id="3" name="image14.png"/>
          <p:cNvPicPr/>
          <p:nvPr/>
        </p:nvPicPr>
        <p:blipFill>
          <a:blip r:embed="rId2"/>
          <a:srcRect/>
          <a:stretch>
            <a:fillRect/>
          </a:stretch>
        </p:blipFill>
        <p:spPr>
          <a:xfrm>
            <a:off x="381654" y="1523456"/>
            <a:ext cx="4765697" cy="3373496"/>
          </a:xfrm>
          <a:prstGeom prst="rect">
            <a:avLst/>
          </a:prstGeom>
          <a:ln/>
        </p:spPr>
      </p:pic>
      <p:sp>
        <p:nvSpPr>
          <p:cNvPr id="4" name="TextBox 3"/>
          <p:cNvSpPr txBox="1"/>
          <p:nvPr/>
        </p:nvSpPr>
        <p:spPr>
          <a:xfrm>
            <a:off x="5229461" y="1586975"/>
            <a:ext cx="3602864" cy="3416320"/>
          </a:xfrm>
          <a:prstGeom prst="rect">
            <a:avLst/>
          </a:prstGeom>
          <a:noFill/>
        </p:spPr>
        <p:txBody>
          <a:bodyPr wrap="square" rtlCol="0">
            <a:spAutoFit/>
          </a:bodyPr>
          <a:lstStyle/>
          <a:p>
            <a:r>
              <a:rPr lang="en-US" sz="1800" dirty="0" smtClean="0"/>
              <a:t>Bandura: </a:t>
            </a:r>
            <a:r>
              <a:rPr lang="en-US" sz="1800" dirty="0"/>
              <a:t>“If people experience only </a:t>
            </a:r>
            <a:r>
              <a:rPr lang="en-US" sz="1800" dirty="0">
                <a:solidFill>
                  <a:srgbClr val="FF0000"/>
                </a:solidFill>
              </a:rPr>
              <a:t>easy successes </a:t>
            </a:r>
            <a:r>
              <a:rPr lang="en-US" sz="1800" dirty="0"/>
              <a:t>they come to expect </a:t>
            </a:r>
            <a:r>
              <a:rPr lang="en-US" sz="1800" dirty="0">
                <a:solidFill>
                  <a:srgbClr val="FF0000"/>
                </a:solidFill>
              </a:rPr>
              <a:t>quick results </a:t>
            </a:r>
            <a:r>
              <a:rPr lang="en-US" sz="1800" dirty="0"/>
              <a:t>and are easily discouraged by setbacks and failures. Resilient self-efficacy requires experience in overcoming obstacles through persevere effort. Resilience is also built by learning how to manage failure so that it is informative rather than demoralizing” </a:t>
            </a:r>
          </a:p>
        </p:txBody>
      </p:sp>
    </p:spTree>
    <p:extLst>
      <p:ext uri="{BB962C8B-B14F-4D97-AF65-F5344CB8AC3E}">
        <p14:creationId xmlns:p14="http://schemas.microsoft.com/office/powerpoint/2010/main" val="396343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4"/>
          <p:cNvSpPr txBox="1">
            <a:spLocks noGrp="1"/>
          </p:cNvSpPr>
          <p:nvPr>
            <p:ph type="title"/>
          </p:nvPr>
        </p:nvSpPr>
        <p:spPr>
          <a:xfrm>
            <a:off x="311725" y="384150"/>
            <a:ext cx="8520600" cy="74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PIAAC</a:t>
            </a:r>
            <a:endParaRPr/>
          </a:p>
        </p:txBody>
      </p:sp>
      <p:sp>
        <p:nvSpPr>
          <p:cNvPr id="150" name="Google Shape;150;p24"/>
          <p:cNvSpPr txBox="1"/>
          <p:nvPr/>
        </p:nvSpPr>
        <p:spPr>
          <a:xfrm>
            <a:off x="273750" y="1509925"/>
            <a:ext cx="8673300" cy="3371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700"/>
              </a:spcBef>
              <a:spcAft>
                <a:spcPts val="0"/>
              </a:spcAft>
              <a:buSzPts val="1800"/>
              <a:buFont typeface="Times New Roman"/>
              <a:buChar char="●"/>
            </a:pPr>
            <a:r>
              <a:rPr lang="en" sz="1800">
                <a:latin typeface="Times New Roman"/>
                <a:ea typeface="Times New Roman"/>
                <a:cs typeface="Times New Roman"/>
                <a:sym typeface="Times New Roman"/>
              </a:rPr>
              <a:t>Evaluate adults: Aged 16-25</a:t>
            </a:r>
            <a:endParaRPr sz="1800">
              <a:latin typeface="Times New Roman"/>
              <a:ea typeface="Times New Roman"/>
              <a:cs typeface="Times New Roman"/>
              <a:sym typeface="Times New Roman"/>
            </a:endParaRPr>
          </a:p>
          <a:p>
            <a:pPr marL="457200" lvl="0" indent="-342900" algn="l" rtl="0">
              <a:lnSpc>
                <a:spcPct val="115000"/>
              </a:lnSpc>
              <a:spcBef>
                <a:spcPts val="0"/>
              </a:spcBef>
              <a:spcAft>
                <a:spcPts val="0"/>
              </a:spcAft>
              <a:buSzPts val="1800"/>
              <a:buFont typeface="Times New Roman"/>
              <a:buChar char="●"/>
            </a:pPr>
            <a:r>
              <a:rPr lang="en" sz="1800">
                <a:latin typeface="Times New Roman"/>
                <a:ea typeface="Times New Roman"/>
                <a:cs typeface="Times New Roman"/>
                <a:sym typeface="Times New Roman"/>
              </a:rPr>
              <a:t>Three categories and 5 levels:</a:t>
            </a:r>
            <a:endParaRPr sz="1800">
              <a:latin typeface="Times New Roman"/>
              <a:ea typeface="Times New Roman"/>
              <a:cs typeface="Times New Roman"/>
              <a:sym typeface="Times New Roman"/>
            </a:endParaRPr>
          </a:p>
          <a:p>
            <a:pPr marL="914400" lvl="1" indent="-342900" algn="l" rtl="0">
              <a:lnSpc>
                <a:spcPct val="115000"/>
              </a:lnSpc>
              <a:spcBef>
                <a:spcPts val="0"/>
              </a:spcBef>
              <a:spcAft>
                <a:spcPts val="0"/>
              </a:spcAft>
              <a:buSzPts val="1800"/>
              <a:buFont typeface="Times New Roman"/>
              <a:buChar char="○"/>
            </a:pPr>
            <a:r>
              <a:rPr lang="en" sz="1800">
                <a:latin typeface="Times New Roman"/>
                <a:ea typeface="Times New Roman"/>
                <a:cs typeface="Times New Roman"/>
                <a:sym typeface="Times New Roman"/>
              </a:rPr>
              <a:t>Numeracy</a:t>
            </a:r>
            <a:endParaRPr sz="1800">
              <a:latin typeface="Times New Roman"/>
              <a:ea typeface="Times New Roman"/>
              <a:cs typeface="Times New Roman"/>
              <a:sym typeface="Times New Roman"/>
            </a:endParaRPr>
          </a:p>
          <a:p>
            <a:pPr marL="914400" lvl="1" indent="-342900" algn="l" rtl="0">
              <a:lnSpc>
                <a:spcPct val="115000"/>
              </a:lnSpc>
              <a:spcBef>
                <a:spcPts val="0"/>
              </a:spcBef>
              <a:spcAft>
                <a:spcPts val="0"/>
              </a:spcAft>
              <a:buSzPts val="1800"/>
              <a:buFont typeface="Times New Roman"/>
              <a:buChar char="○"/>
            </a:pPr>
            <a:r>
              <a:rPr lang="en" sz="1800">
                <a:latin typeface="Times New Roman"/>
                <a:ea typeface="Times New Roman"/>
                <a:cs typeface="Times New Roman"/>
                <a:sym typeface="Times New Roman"/>
              </a:rPr>
              <a:t>Technological proficiency</a:t>
            </a:r>
            <a:endParaRPr sz="1800">
              <a:latin typeface="Times New Roman"/>
              <a:ea typeface="Times New Roman"/>
              <a:cs typeface="Times New Roman"/>
              <a:sym typeface="Times New Roman"/>
            </a:endParaRPr>
          </a:p>
          <a:p>
            <a:pPr marL="914400" lvl="1" indent="-342900" algn="l" rtl="0">
              <a:lnSpc>
                <a:spcPct val="115000"/>
              </a:lnSpc>
              <a:spcBef>
                <a:spcPts val="0"/>
              </a:spcBef>
              <a:spcAft>
                <a:spcPts val="0"/>
              </a:spcAft>
              <a:buSzPts val="1800"/>
              <a:buFont typeface="Times New Roman"/>
              <a:buChar char="○"/>
            </a:pPr>
            <a:r>
              <a:rPr lang="en" sz="1800">
                <a:latin typeface="Times New Roman"/>
                <a:ea typeface="Times New Roman"/>
                <a:cs typeface="Times New Roman"/>
                <a:sym typeface="Times New Roman"/>
              </a:rPr>
              <a:t>Literacy</a:t>
            </a:r>
            <a:endParaRPr sz="1800">
              <a:latin typeface="Times New Roman"/>
              <a:ea typeface="Times New Roman"/>
              <a:cs typeface="Times New Roman"/>
              <a:sym typeface="Times New Roman"/>
            </a:endParaRPr>
          </a:p>
          <a:p>
            <a:pPr marL="457200" lvl="0" indent="-342900" algn="l" rtl="0">
              <a:lnSpc>
                <a:spcPct val="115000"/>
              </a:lnSpc>
              <a:spcBef>
                <a:spcPts val="0"/>
              </a:spcBef>
              <a:spcAft>
                <a:spcPts val="0"/>
              </a:spcAft>
              <a:buSzPts val="1800"/>
              <a:buFont typeface="Times New Roman"/>
              <a:buChar char="●"/>
            </a:pPr>
            <a:r>
              <a:rPr lang="en" sz="1800">
                <a:latin typeface="Times New Roman"/>
                <a:ea typeface="Times New Roman"/>
                <a:cs typeface="Times New Roman"/>
                <a:sym typeface="Times New Roman"/>
              </a:rPr>
              <a:t>Thirty-six million American adults have low skills.</a:t>
            </a:r>
            <a:endParaRPr sz="1800">
              <a:latin typeface="Times New Roman"/>
              <a:ea typeface="Times New Roman"/>
              <a:cs typeface="Times New Roman"/>
              <a:sym typeface="Times New Roman"/>
            </a:endParaRPr>
          </a:p>
          <a:p>
            <a:pPr marL="457200" lvl="0" indent="-342900" algn="l" rtl="0">
              <a:spcBef>
                <a:spcPts val="0"/>
              </a:spcBef>
              <a:spcAft>
                <a:spcPts val="0"/>
              </a:spcAft>
              <a:buSzPts val="1800"/>
              <a:buFont typeface="Calibri"/>
              <a:buChar char="●"/>
            </a:pPr>
            <a:r>
              <a:rPr lang="en" sz="1800">
                <a:latin typeface="Times New Roman"/>
                <a:ea typeface="Times New Roman"/>
                <a:cs typeface="Times New Roman"/>
                <a:sym typeface="Times New Roman"/>
              </a:rPr>
              <a:t>2016 PIAAC data indicated that American adults are far behind their international peers. In all three test categories US ranks among the bottom in numeracy and technological proficiency</a:t>
            </a:r>
            <a:endParaRPr sz="1800">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PIAAC</a:t>
            </a:r>
            <a:endParaRPr/>
          </a:p>
        </p:txBody>
      </p:sp>
      <p:sp>
        <p:nvSpPr>
          <p:cNvPr id="156" name="Google Shape;156;p25"/>
          <p:cNvSpPr txBox="1"/>
          <p:nvPr/>
        </p:nvSpPr>
        <p:spPr>
          <a:xfrm>
            <a:off x="403400" y="1524325"/>
            <a:ext cx="8313300" cy="341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Numeracy:</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8% US adults achieve at Level 4/5,</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OECD average: 13%</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Japan and Finland: 19%</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A third of adults in the U.S. scored below Level 2</a:t>
            </a:r>
            <a:endParaRPr sz="1800">
              <a:latin typeface="Times New Roman"/>
              <a:ea typeface="Times New Roman"/>
              <a:cs typeface="Times New Roman"/>
              <a:sym typeface="Times New Roman"/>
            </a:endParaRPr>
          </a:p>
          <a:p>
            <a:pPr marL="0" lvl="0" indent="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Problem solving in technology</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About one-third (31%) of US adults score at least at Level 2</a:t>
            </a:r>
            <a:endParaRPr sz="1800">
              <a:latin typeface="Times New Roman"/>
              <a:ea typeface="Times New Roman"/>
              <a:cs typeface="Times New Roman"/>
              <a:sym typeface="Times New Roman"/>
            </a:endParaRPr>
          </a:p>
          <a:p>
            <a:pPr marL="0" lvl="0" indent="457200" algn="l" rtl="0">
              <a:lnSpc>
                <a:spcPct val="115000"/>
              </a:lnSpc>
              <a:spcBef>
                <a:spcPts val="700"/>
              </a:spcBef>
              <a:spcAft>
                <a:spcPts val="0"/>
              </a:spcAft>
              <a:buNone/>
            </a:pPr>
            <a:r>
              <a:rPr lang="en" sz="1800"/>
              <a:t>–</a:t>
            </a:r>
            <a:r>
              <a:rPr lang="en" sz="1800">
                <a:latin typeface="Times New Roman"/>
                <a:ea typeface="Times New Roman"/>
                <a:cs typeface="Times New Roman"/>
                <a:sym typeface="Times New Roman"/>
              </a:rPr>
              <a:t>OECD average: 34%</a:t>
            </a:r>
            <a:endParaRPr sz="1800">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 Performance in PIAAC</a:t>
            </a:r>
            <a:endParaRPr/>
          </a:p>
        </p:txBody>
      </p:sp>
      <p:sp>
        <p:nvSpPr>
          <p:cNvPr id="162" name="Google Shape;162;p26"/>
          <p:cNvSpPr txBox="1"/>
          <p:nvPr/>
        </p:nvSpPr>
        <p:spPr>
          <a:xfrm>
            <a:off x="195250" y="1631900"/>
            <a:ext cx="2666400" cy="303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Times New Roman"/>
                <a:ea typeface="Times New Roman"/>
                <a:cs typeface="Times New Roman"/>
                <a:sym typeface="Times New Roman"/>
              </a:rPr>
              <a:t>Younger Singaporeans (aged 16-24)</a:t>
            </a: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outperformed the older generation (aged 55-64) in literacy, but the trend is opposite in the US. </a:t>
            </a: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In the US, the younger generation fell behind, meaning that older Americans had better literacy skill than young adults.</a:t>
            </a:r>
            <a:endParaRPr sz="1800">
              <a:latin typeface="Times New Roman"/>
              <a:ea typeface="Times New Roman"/>
              <a:cs typeface="Times New Roman"/>
              <a:sym typeface="Times New Roman"/>
            </a:endParaRPr>
          </a:p>
        </p:txBody>
      </p:sp>
      <p:sp>
        <p:nvSpPr>
          <p:cNvPr id="163" name="Google Shape;163;p26"/>
          <p:cNvSpPr txBox="1"/>
          <p:nvPr/>
        </p:nvSpPr>
        <p:spPr>
          <a:xfrm>
            <a:off x="5999500" y="137247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Times New Roman"/>
                <a:ea typeface="Times New Roman"/>
                <a:cs typeface="Times New Roman"/>
                <a:sym typeface="Times New Roman"/>
              </a:rPr>
              <a:t>Many older Americans successfully reached Level 2 and 3 in problem-solving skill level, placing the US as the second to the highest performer for this skill. </a:t>
            </a:r>
            <a:endParaRPr sz="18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Yet, the problem-solving skill of young Americans was among the bottom </a:t>
            </a:r>
            <a:endParaRPr sz="1800">
              <a:latin typeface="Times New Roman"/>
              <a:ea typeface="Times New Roman"/>
              <a:cs typeface="Times New Roman"/>
              <a:sym typeface="Times New Roman"/>
            </a:endParaRPr>
          </a:p>
        </p:txBody>
      </p:sp>
      <p:pic>
        <p:nvPicPr>
          <p:cNvPr id="164" name="Google Shape;164;p2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861650" y="1816200"/>
            <a:ext cx="1759375" cy="2486924"/>
          </a:xfrm>
          <a:prstGeom prst="rect">
            <a:avLst/>
          </a:prstGeom>
          <a:noFill/>
          <a:ln>
            <a:noFill/>
          </a:ln>
        </p:spPr>
      </p:pic>
      <p:pic>
        <p:nvPicPr>
          <p:cNvPr id="165" name="Google Shape;165;p2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272650" y="2555500"/>
            <a:ext cx="1645625" cy="22919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PIAAC Survey: Ready to Learn scores</a:t>
            </a:r>
            <a:endParaRPr/>
          </a:p>
        </p:txBody>
      </p:sp>
      <p:pic>
        <p:nvPicPr>
          <p:cNvPr id="171" name="Google Shape;171;p27"/>
          <p:cNvPicPr preferRelativeResize="0"/>
          <p:nvPr/>
        </p:nvPicPr>
        <p:blipFill>
          <a:blip r:embed="rId3">
            <a:alphaModFix/>
          </a:blip>
          <a:stretch>
            <a:fillRect/>
          </a:stretch>
        </p:blipFill>
        <p:spPr>
          <a:xfrm>
            <a:off x="1319400" y="1363475"/>
            <a:ext cx="6124846" cy="37140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PIAAC</a:t>
            </a:r>
            <a:endParaRPr/>
          </a:p>
        </p:txBody>
      </p:sp>
      <p:sp>
        <p:nvSpPr>
          <p:cNvPr id="177" name="Google Shape;177;p28"/>
          <p:cNvSpPr txBox="1"/>
          <p:nvPr/>
        </p:nvSpPr>
        <p:spPr>
          <a:xfrm>
            <a:off x="273750" y="1495500"/>
            <a:ext cx="5301900" cy="338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2400" dirty="0"/>
              <a:t>CNN Commentator Zakaria responded to PIAAC:</a:t>
            </a:r>
            <a:endParaRPr sz="2400" dirty="0"/>
          </a:p>
          <a:p>
            <a:pPr marL="0" lvl="0" indent="457200" algn="l" rtl="0">
              <a:lnSpc>
                <a:spcPct val="115000"/>
              </a:lnSpc>
              <a:spcBef>
                <a:spcPts val="700"/>
              </a:spcBef>
              <a:spcAft>
                <a:spcPts val="0"/>
              </a:spcAft>
              <a:buNone/>
            </a:pPr>
            <a:r>
              <a:rPr lang="en" sz="1800" dirty="0"/>
              <a:t>–develop skills and knowledge at young ages</a:t>
            </a:r>
            <a:endParaRPr sz="1800" dirty="0"/>
          </a:p>
          <a:p>
            <a:pPr marL="0" lvl="0" indent="457200" algn="l" rtl="0">
              <a:lnSpc>
                <a:spcPct val="115000"/>
              </a:lnSpc>
              <a:spcBef>
                <a:spcPts val="700"/>
              </a:spcBef>
              <a:spcAft>
                <a:spcPts val="0"/>
              </a:spcAft>
              <a:buNone/>
            </a:pPr>
            <a:r>
              <a:rPr lang="en" sz="1800" dirty="0"/>
              <a:t>–peak in proficiency at 30 decline afterwards.</a:t>
            </a:r>
            <a:endParaRPr sz="1800" dirty="0"/>
          </a:p>
          <a:p>
            <a:pPr marL="114300" lvl="0" algn="l" rtl="0">
              <a:lnSpc>
                <a:spcPct val="115000"/>
              </a:lnSpc>
              <a:spcBef>
                <a:spcPts val="800"/>
              </a:spcBef>
              <a:spcAft>
                <a:spcPts val="0"/>
              </a:spcAft>
              <a:buSzPts val="1800"/>
            </a:pPr>
            <a:r>
              <a:rPr lang="en" sz="1800" dirty="0"/>
              <a:t>If people start out with poor foundation, those disadvantages will persist throughout their lives.</a:t>
            </a:r>
            <a:endParaRPr sz="1800" dirty="0"/>
          </a:p>
          <a:p>
            <a:pPr marL="0" lvl="0" indent="0" algn="l" rtl="0">
              <a:spcBef>
                <a:spcPts val="0"/>
              </a:spcBef>
              <a:spcAft>
                <a:spcPts val="0"/>
              </a:spcAft>
              <a:buNone/>
            </a:pPr>
            <a:endParaRPr sz="1800" dirty="0"/>
          </a:p>
        </p:txBody>
      </p:sp>
      <p:pic>
        <p:nvPicPr>
          <p:cNvPr id="178" name="Google Shape;178;p2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728050" y="1331363"/>
            <a:ext cx="2881322" cy="37140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0"/>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Counter-argument: USSR is gone!</a:t>
            </a:r>
            <a:endParaRPr/>
          </a:p>
        </p:txBody>
      </p:sp>
      <p:sp>
        <p:nvSpPr>
          <p:cNvPr id="190" name="Google Shape;190;p30"/>
          <p:cNvSpPr txBox="1"/>
          <p:nvPr/>
        </p:nvSpPr>
        <p:spPr>
          <a:xfrm>
            <a:off x="259325" y="1524325"/>
            <a:ext cx="6252900" cy="33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Times New Roman"/>
                <a:ea typeface="Times New Roman"/>
                <a:cs typeface="Times New Roman"/>
                <a:sym typeface="Times New Roman"/>
              </a:rPr>
              <a:t>Ravitch said, “The Soviet Union launched its </a:t>
            </a:r>
            <a:r>
              <a:rPr lang="en" sz="2400" dirty="0">
                <a:solidFill>
                  <a:srgbClr val="FF0000"/>
                </a:solidFill>
                <a:latin typeface="Times New Roman"/>
                <a:ea typeface="Times New Roman"/>
                <a:cs typeface="Times New Roman"/>
                <a:sym typeface="Times New Roman"/>
              </a:rPr>
              <a:t>Sputnik satellite </a:t>
            </a:r>
            <a:r>
              <a:rPr lang="en" sz="2400" dirty="0">
                <a:latin typeface="Times New Roman"/>
                <a:ea typeface="Times New Roman"/>
                <a:cs typeface="Times New Roman"/>
                <a:sym typeface="Times New Roman"/>
              </a:rPr>
              <a:t>in 1957. We did not respond by raising our test scores on international assessments… something is wrong with those international assessments, if our allegedly terrible public schools continue to produce the greatest workers, thinkers, leaders, and innovators that created the greatest economy in the world. The Soviet Union is gone, but we are still here!”</a:t>
            </a:r>
            <a:endParaRPr sz="2400" dirty="0"/>
          </a:p>
        </p:txBody>
      </p:sp>
      <p:pic>
        <p:nvPicPr>
          <p:cNvPr id="191" name="Google Shape;191;p30"/>
          <p:cNvPicPr preferRelativeResize="0"/>
          <p:nvPr/>
        </p:nvPicPr>
        <p:blipFill>
          <a:blip r:embed="rId3">
            <a:alphaModFix/>
          </a:blip>
          <a:stretch>
            <a:fillRect/>
          </a:stretch>
        </p:blipFill>
        <p:spPr>
          <a:xfrm>
            <a:off x="6679025" y="1718210"/>
            <a:ext cx="1908528" cy="949420"/>
          </a:xfrm>
          <a:prstGeom prst="rect">
            <a:avLst/>
          </a:prstGeom>
          <a:noFill/>
          <a:ln>
            <a:noFill/>
          </a:ln>
        </p:spPr>
      </p:pic>
      <p:pic>
        <p:nvPicPr>
          <p:cNvPr id="1028" name="Picture 4" descr="Image result for sputnik satellit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79025" y="3195625"/>
            <a:ext cx="1908528" cy="12125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Foreign-originated talents in US</a:t>
            </a:r>
            <a:endParaRPr lang="en-US" dirty="0"/>
          </a:p>
        </p:txBody>
      </p:sp>
      <p:pic>
        <p:nvPicPr>
          <p:cNvPr id="1026" name="Picture 2" descr="Image: Stuyvesant High Schoo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1394" y="1560275"/>
            <a:ext cx="4320631" cy="2882316"/>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90;p30"/>
          <p:cNvSpPr txBox="1"/>
          <p:nvPr/>
        </p:nvSpPr>
        <p:spPr>
          <a:xfrm>
            <a:off x="4728754" y="1560275"/>
            <a:ext cx="4171406" cy="3142354"/>
          </a:xfrm>
          <a:prstGeom prst="rect">
            <a:avLst/>
          </a:prstGeom>
          <a:noFill/>
          <a:ln>
            <a:noFill/>
          </a:ln>
        </p:spPr>
        <p:txBody>
          <a:bodyPr spcFirstLastPara="1" wrap="square" lIns="91425" tIns="91425" rIns="91425" bIns="91425" anchor="t" anchorCtr="0">
            <a:noAutofit/>
          </a:bodyPr>
          <a:lstStyle/>
          <a:p>
            <a:pPr lvl="0"/>
            <a:r>
              <a:rPr lang="en-US" sz="2400" dirty="0"/>
              <a:t>Asians accounted for 73 percent of students at Stuyvesant, 64 percent at Bronx Science and 61 percent at Brooklyn </a:t>
            </a:r>
            <a:r>
              <a:rPr lang="en-US" sz="2400" dirty="0" smtClean="0"/>
              <a:t>Tech, which are top high schools at New York.</a:t>
            </a:r>
            <a:endParaRPr sz="2400" dirty="0"/>
          </a:p>
        </p:txBody>
      </p:sp>
    </p:spTree>
    <p:extLst>
      <p:ext uri="{BB962C8B-B14F-4D97-AF65-F5344CB8AC3E}">
        <p14:creationId xmlns:p14="http://schemas.microsoft.com/office/powerpoint/2010/main" val="3505275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Foreign-originated talents in US</a:t>
            </a:r>
            <a:endParaRPr lang="en-US" dirty="0"/>
          </a:p>
        </p:txBody>
      </p:sp>
      <p:sp>
        <p:nvSpPr>
          <p:cNvPr id="5" name="Google Shape;190;p30"/>
          <p:cNvSpPr txBox="1"/>
          <p:nvPr/>
        </p:nvSpPr>
        <p:spPr>
          <a:xfrm>
            <a:off x="4654913" y="1352595"/>
            <a:ext cx="4171406" cy="522515"/>
          </a:xfrm>
          <a:prstGeom prst="rect">
            <a:avLst/>
          </a:prstGeom>
          <a:noFill/>
          <a:ln>
            <a:noFill/>
          </a:ln>
        </p:spPr>
        <p:txBody>
          <a:bodyPr spcFirstLastPara="1" wrap="square" lIns="91425" tIns="91425" rIns="91425" bIns="91425" anchor="t" anchorCtr="0">
            <a:noAutofit/>
          </a:bodyPr>
          <a:lstStyle/>
          <a:p>
            <a:pPr lvl="0"/>
            <a:r>
              <a:rPr lang="en-US" sz="2400" dirty="0" smtClean="0"/>
              <a:t>2017 data</a:t>
            </a:r>
            <a:endParaRPr sz="2400" dirty="0"/>
          </a:p>
        </p:txBody>
      </p:sp>
      <p:graphicFrame>
        <p:nvGraphicFramePr>
          <p:cNvPr id="3" name="Table 2"/>
          <p:cNvGraphicFramePr>
            <a:graphicFrameLocks noGrp="1"/>
          </p:cNvGraphicFramePr>
          <p:nvPr>
            <p:extLst>
              <p:ext uri="{D42A27DB-BD31-4B8C-83A1-F6EECF244321}">
                <p14:modId xmlns:p14="http://schemas.microsoft.com/office/powerpoint/2010/main" val="2946630873"/>
              </p:ext>
            </p:extLst>
          </p:nvPr>
        </p:nvGraphicFramePr>
        <p:xfrm>
          <a:off x="4654913" y="1875110"/>
          <a:ext cx="3356973" cy="1333500"/>
        </p:xfrm>
        <a:graphic>
          <a:graphicData uri="http://schemas.openxmlformats.org/drawingml/2006/table">
            <a:tbl>
              <a:tblPr>
                <a:tableStyleId>{6AE6D93F-6B46-4CF7-9F3A-2BAC6B61C4E0}</a:tableStyleId>
              </a:tblPr>
              <a:tblGrid>
                <a:gridCol w="1632676"/>
                <a:gridCol w="1724297"/>
              </a:tblGrid>
              <a:tr h="266700">
                <a:tc>
                  <a:txBody>
                    <a:bodyPr/>
                    <a:lstStyle/>
                    <a:p>
                      <a:pPr algn="l" fontAlgn="b"/>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600" u="none" strike="noStrike" dirty="0">
                          <a:effectLst/>
                        </a:rPr>
                        <a:t>Asian freshmen</a:t>
                      </a:r>
                      <a:endParaRPr lang="en-US" sz="1600" b="0" i="0" u="none" strike="noStrike" dirty="0">
                        <a:solidFill>
                          <a:srgbClr val="000000"/>
                        </a:solidFill>
                        <a:effectLst/>
                        <a:latin typeface="Calibri" panose="020F0502020204030204" pitchFamily="34" charset="0"/>
                      </a:endParaRPr>
                    </a:p>
                  </a:txBody>
                  <a:tcPr marL="9525" marR="9525" marT="9525" marB="0" anchor="b"/>
                </a:tc>
              </a:tr>
              <a:tr h="266700">
                <a:tc>
                  <a:txBody>
                    <a:bodyPr/>
                    <a:lstStyle/>
                    <a:p>
                      <a:pPr algn="l" fontAlgn="b"/>
                      <a:r>
                        <a:rPr lang="en-US" sz="1600" u="none" strike="noStrike">
                          <a:effectLst/>
                        </a:rPr>
                        <a:t>UC Berkeley</a:t>
                      </a:r>
                      <a:endParaRPr lang="en-US" sz="1600" b="0" i="0" u="none" strike="noStrike">
                        <a:solidFill>
                          <a:srgbClr val="444444"/>
                        </a:solidFill>
                        <a:effectLst/>
                        <a:latin typeface="Times New Roman" panose="02020603050405020304" pitchFamily="18" charset="0"/>
                      </a:endParaRPr>
                    </a:p>
                  </a:txBody>
                  <a:tcPr marL="9525" marR="9525" marT="9525" marB="0" anchor="b"/>
                </a:tc>
                <a:tc>
                  <a:txBody>
                    <a:bodyPr/>
                    <a:lstStyle/>
                    <a:p>
                      <a:pPr algn="r" fontAlgn="b"/>
                      <a:r>
                        <a:rPr lang="en-US" sz="1600" u="none" strike="noStrike">
                          <a:effectLst/>
                        </a:rPr>
                        <a:t>43%</a:t>
                      </a:r>
                      <a:endParaRPr lang="en-US" sz="1600" b="0" i="0" u="none" strike="noStrike">
                        <a:solidFill>
                          <a:srgbClr val="000000"/>
                        </a:solidFill>
                        <a:effectLst/>
                        <a:latin typeface="Calibri" panose="020F0502020204030204" pitchFamily="34" charset="0"/>
                      </a:endParaRPr>
                    </a:p>
                  </a:txBody>
                  <a:tcPr marL="9525" marR="9525" marT="9525" marB="0" anchor="b"/>
                </a:tc>
              </a:tr>
              <a:tr h="266700">
                <a:tc>
                  <a:txBody>
                    <a:bodyPr/>
                    <a:lstStyle/>
                    <a:p>
                      <a:pPr algn="l" fontAlgn="b"/>
                      <a:r>
                        <a:rPr lang="en-US" sz="1600" u="none" strike="noStrike">
                          <a:effectLst/>
                        </a:rPr>
                        <a:t>UCLA</a:t>
                      </a:r>
                      <a:endParaRPr lang="en-US" sz="1600" b="0" i="0" u="none" strike="noStrike">
                        <a:solidFill>
                          <a:srgbClr val="444444"/>
                        </a:solidFill>
                        <a:effectLst/>
                        <a:latin typeface="Times New Roman" panose="02020603050405020304" pitchFamily="18" charset="0"/>
                      </a:endParaRPr>
                    </a:p>
                  </a:txBody>
                  <a:tcPr marL="9525" marR="9525" marT="9525" marB="0" anchor="b"/>
                </a:tc>
                <a:tc>
                  <a:txBody>
                    <a:bodyPr/>
                    <a:lstStyle/>
                    <a:p>
                      <a:pPr algn="r" fontAlgn="b"/>
                      <a:r>
                        <a:rPr lang="en-US" sz="1600" u="none" strike="noStrike">
                          <a:effectLst/>
                        </a:rPr>
                        <a:t>40%</a:t>
                      </a:r>
                      <a:endParaRPr lang="en-US" sz="1600" b="0" i="0" u="none" strike="noStrike">
                        <a:solidFill>
                          <a:srgbClr val="000000"/>
                        </a:solidFill>
                        <a:effectLst/>
                        <a:latin typeface="Calibri" panose="020F0502020204030204" pitchFamily="34" charset="0"/>
                      </a:endParaRPr>
                    </a:p>
                  </a:txBody>
                  <a:tcPr marL="9525" marR="9525" marT="9525" marB="0" anchor="b"/>
                </a:tc>
              </a:tr>
              <a:tr h="266700">
                <a:tc>
                  <a:txBody>
                    <a:bodyPr/>
                    <a:lstStyle/>
                    <a:p>
                      <a:pPr algn="l" fontAlgn="b"/>
                      <a:r>
                        <a:rPr lang="en-US" sz="1600" u="none" strike="noStrike">
                          <a:effectLst/>
                        </a:rPr>
                        <a:t>UC San Diego</a:t>
                      </a:r>
                      <a:endParaRPr lang="en-US" sz="1600" b="0" i="0" u="none" strike="noStrike">
                        <a:solidFill>
                          <a:srgbClr val="444444"/>
                        </a:solidFill>
                        <a:effectLst/>
                        <a:latin typeface="Times New Roman" panose="02020603050405020304" pitchFamily="18" charset="0"/>
                      </a:endParaRPr>
                    </a:p>
                  </a:txBody>
                  <a:tcPr marL="9525" marR="9525" marT="9525" marB="0" anchor="b"/>
                </a:tc>
                <a:tc>
                  <a:txBody>
                    <a:bodyPr/>
                    <a:lstStyle/>
                    <a:p>
                      <a:pPr algn="r" fontAlgn="b"/>
                      <a:r>
                        <a:rPr lang="en-US" sz="1600" u="none" strike="noStrike">
                          <a:effectLst/>
                        </a:rPr>
                        <a:t>44%</a:t>
                      </a:r>
                      <a:endParaRPr lang="en-US" sz="1600" b="0" i="0" u="none" strike="noStrike">
                        <a:solidFill>
                          <a:srgbClr val="000000"/>
                        </a:solidFill>
                        <a:effectLst/>
                        <a:latin typeface="Calibri" panose="020F0502020204030204" pitchFamily="34" charset="0"/>
                      </a:endParaRPr>
                    </a:p>
                  </a:txBody>
                  <a:tcPr marL="9525" marR="9525" marT="9525" marB="0" anchor="b"/>
                </a:tc>
              </a:tr>
              <a:tr h="266700">
                <a:tc>
                  <a:txBody>
                    <a:bodyPr/>
                    <a:lstStyle/>
                    <a:p>
                      <a:pPr algn="l" fontAlgn="b"/>
                      <a:r>
                        <a:rPr lang="en-US" sz="1600" u="none" strike="noStrike">
                          <a:effectLst/>
                        </a:rPr>
                        <a:t>UC Irvine</a:t>
                      </a:r>
                      <a:endParaRPr lang="en-US" sz="1600" b="0" i="0" u="none" strike="noStrike">
                        <a:solidFill>
                          <a:srgbClr val="444444"/>
                        </a:solidFill>
                        <a:effectLst/>
                        <a:latin typeface="Times New Roman" panose="02020603050405020304" pitchFamily="18" charset="0"/>
                      </a:endParaRPr>
                    </a:p>
                  </a:txBody>
                  <a:tcPr marL="9525" marR="9525" marT="9525" marB="0" anchor="b"/>
                </a:tc>
                <a:tc>
                  <a:txBody>
                    <a:bodyPr/>
                    <a:lstStyle/>
                    <a:p>
                      <a:pPr algn="r" fontAlgn="b"/>
                      <a:r>
                        <a:rPr lang="en-US" sz="1600" u="none" strike="noStrike" dirty="0">
                          <a:effectLst/>
                        </a:rPr>
                        <a:t>46%</a:t>
                      </a:r>
                      <a:endParaRPr lang="en-US" sz="16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pic>
        <p:nvPicPr>
          <p:cNvPr id="2050" name="Picture 2" descr="asian studen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2980" y="1432197"/>
            <a:ext cx="2857500"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386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64" y="222251"/>
            <a:ext cx="8745189" cy="623700"/>
          </a:xfrm>
        </p:spPr>
        <p:txBody>
          <a:bodyPr/>
          <a:lstStyle/>
          <a:p>
            <a:r>
              <a:rPr lang="en-US" sz="2400" dirty="0"/>
              <a:t>U.S. Team </a:t>
            </a:r>
            <a:r>
              <a:rPr lang="en-US" sz="2400" dirty="0" smtClean="0"/>
              <a:t>won </a:t>
            </a:r>
            <a:r>
              <a:rPr lang="en-US" sz="2400" dirty="0"/>
              <a:t>in </a:t>
            </a:r>
            <a:r>
              <a:rPr lang="en-US" sz="2400" dirty="0" smtClean="0"/>
              <a:t>International </a:t>
            </a:r>
            <a:r>
              <a:rPr lang="en-US" sz="2400" dirty="0"/>
              <a:t>Mathematical Olympiad</a:t>
            </a:r>
            <a:r>
              <a:rPr lang="en-US" dirty="0"/>
              <a:t/>
            </a:r>
            <a:br>
              <a:rPr lang="en-US" dirty="0"/>
            </a:br>
            <a:endParaRPr lang="en-US" dirty="0"/>
          </a:p>
        </p:txBody>
      </p:sp>
      <p:pic>
        <p:nvPicPr>
          <p:cNvPr id="3074" name="Picture 2" descr="Image of the US team in Romania"/>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0182" y="845951"/>
            <a:ext cx="4321976" cy="28813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4530" y="845951"/>
            <a:ext cx="3125699" cy="2442811"/>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1842" y="3052861"/>
            <a:ext cx="4119154" cy="2010493"/>
          </a:xfrm>
          <a:prstGeom prst="rect">
            <a:avLst/>
          </a:prstGeom>
        </p:spPr>
      </p:pic>
    </p:spTree>
    <p:extLst>
      <p:ext uri="{BB962C8B-B14F-4D97-AF65-F5344CB8AC3E}">
        <p14:creationId xmlns:p14="http://schemas.microsoft.com/office/powerpoint/2010/main" val="2409088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2011 Foreign Student Enrollment in US Grad School</a:t>
            </a:r>
            <a:endParaRPr sz="2400"/>
          </a:p>
        </p:txBody>
      </p:sp>
      <p:graphicFrame>
        <p:nvGraphicFramePr>
          <p:cNvPr id="204" name="Google Shape;204;p32"/>
          <p:cNvGraphicFramePr/>
          <p:nvPr/>
        </p:nvGraphicFramePr>
        <p:xfrm>
          <a:off x="722775" y="1337725"/>
          <a:ext cx="7495000" cy="3493500"/>
        </p:xfrm>
        <a:graphic>
          <a:graphicData uri="http://schemas.openxmlformats.org/drawingml/2006/table">
            <a:tbl>
              <a:tblPr>
                <a:solidFill>
                  <a:srgbClr val="F8F8F8"/>
                </a:solidFill>
                <a:tableStyleId>{6AE6D93F-6B46-4CF7-9F3A-2BAC6B61C4E0}</a:tableStyleId>
              </a:tblPr>
              <a:tblGrid>
                <a:gridCol w="1719025"/>
                <a:gridCol w="1590425"/>
                <a:gridCol w="2077675"/>
                <a:gridCol w="2107875"/>
              </a:tblGrid>
              <a:tr h="148950">
                <a:tc>
                  <a:txBody>
                    <a:bodyPr/>
                    <a:lstStyle/>
                    <a:p>
                      <a:pPr marL="0" lvl="0" indent="0" algn="l" rtl="0">
                        <a:spcBef>
                          <a:spcPts val="0"/>
                        </a:spcBef>
                        <a:spcAft>
                          <a:spcPts val="0"/>
                        </a:spcAft>
                        <a:buNone/>
                      </a:pPr>
                      <a:r>
                        <a:rPr lang="en" sz="1000" b="1">
                          <a:highlight>
                            <a:srgbClr val="F8F8F8"/>
                          </a:highlight>
                        </a:rPr>
                        <a:t>Field</a:t>
                      </a:r>
                      <a:endParaRPr sz="1000" b="1">
                        <a:highlight>
                          <a:srgbClr val="F8F8F8"/>
                        </a:highlight>
                      </a:endParaRPr>
                    </a:p>
                  </a:txBody>
                  <a:tcPr marL="28575" marR="28575" marT="28575" marB="28575">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b="1">
                          <a:highlight>
                            <a:srgbClr val="F8F8F8"/>
                          </a:highlight>
                        </a:rPr>
                        <a:t>Percent of International Students</a:t>
                      </a:r>
                      <a:endParaRPr sz="1000" b="1">
                        <a:highlight>
                          <a:srgbClr val="F8F8F8"/>
                        </a:highlight>
                      </a:endParaRPr>
                    </a:p>
                  </a:txBody>
                  <a:tcPr marL="28575" marR="28575" marT="28575" marB="28575">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b="1">
                          <a:highlight>
                            <a:srgbClr val="F8F8F8"/>
                          </a:highlight>
                        </a:rPr>
                        <a:t># of Full-time International Graduate Students</a:t>
                      </a:r>
                      <a:endParaRPr sz="1000" b="1">
                        <a:highlight>
                          <a:srgbClr val="F8F8F8"/>
                        </a:highlight>
                      </a:endParaRPr>
                    </a:p>
                  </a:txBody>
                  <a:tcPr marL="28575" marR="28575" marT="28575" marB="28575">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b="1">
                          <a:highlight>
                            <a:srgbClr val="F8F8F8"/>
                          </a:highlight>
                        </a:rPr>
                        <a:t># of Full-time U.S. </a:t>
                      </a:r>
                      <a:endParaRPr sz="1000" b="1">
                        <a:highlight>
                          <a:srgbClr val="F8F8F8"/>
                        </a:highlight>
                      </a:endParaRPr>
                    </a:p>
                    <a:p>
                      <a:pPr marL="0" lvl="0" indent="0" algn="l" rtl="0">
                        <a:spcBef>
                          <a:spcPts val="0"/>
                        </a:spcBef>
                        <a:spcAft>
                          <a:spcPts val="0"/>
                        </a:spcAft>
                        <a:buNone/>
                      </a:pPr>
                      <a:r>
                        <a:rPr lang="en" sz="1000" b="1">
                          <a:highlight>
                            <a:srgbClr val="F8F8F8"/>
                          </a:highlight>
                        </a:rPr>
                        <a:t>Graduate Students</a:t>
                      </a:r>
                      <a:endParaRPr sz="1000" b="1">
                        <a:highlight>
                          <a:srgbClr val="F8F8F8"/>
                        </a:highlight>
                      </a:endParaRPr>
                    </a:p>
                  </a:txBody>
                  <a:tcPr marL="28575" marR="28575" marT="28575" marB="28575">
                    <a:lnB w="9525" cap="flat" cmpd="sng">
                      <a:solidFill>
                        <a:srgbClr val="000000"/>
                      </a:solidFill>
                      <a:prstDash val="solid"/>
                      <a:round/>
                      <a:headEnd type="none" w="sm" len="sm"/>
                      <a:tailEnd type="none" w="sm" len="sm"/>
                    </a:lnB>
                  </a:tcPr>
                </a:tc>
              </a:tr>
              <a:tr h="296150">
                <a:tc>
                  <a:txBody>
                    <a:bodyPr/>
                    <a:lstStyle/>
                    <a:p>
                      <a:pPr marL="0" lvl="0" indent="0" algn="l" rtl="0">
                        <a:spcBef>
                          <a:spcPts val="0"/>
                        </a:spcBef>
                        <a:spcAft>
                          <a:spcPts val="0"/>
                        </a:spcAft>
                        <a:buNone/>
                      </a:pPr>
                      <a:r>
                        <a:rPr lang="en" sz="1000">
                          <a:solidFill>
                            <a:srgbClr val="333333"/>
                          </a:solidFill>
                          <a:highlight>
                            <a:srgbClr val="F8F8F8"/>
                          </a:highlight>
                        </a:rPr>
                        <a:t>Electrical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9525" cap="flat" cmpd="sng">
                      <a:solidFill>
                        <a:srgbClr val="000000"/>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71.4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9525" cap="flat" cmpd="sng">
                      <a:solidFill>
                        <a:srgbClr val="000000"/>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21,933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9525" cap="flat" cmpd="sng">
                      <a:solidFill>
                        <a:srgbClr val="000000"/>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8,802</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9525" cap="flat" cmpd="sng">
                      <a:solidFill>
                        <a:srgbClr val="000000"/>
                      </a:solidFill>
                      <a:prstDash val="solid"/>
                      <a:round/>
                      <a:headEnd type="none" w="sm" len="sm"/>
                      <a:tailEnd type="none" w="sm" len="sm"/>
                    </a:lnT>
                    <a:lnB w="12650" cap="flat" cmpd="sng">
                      <a:solidFill>
                        <a:srgbClr val="DCDCDC"/>
                      </a:solidFill>
                      <a:prstDash val="solid"/>
                      <a:round/>
                      <a:headEnd type="none" w="sm" len="sm"/>
                      <a:tailEnd type="none" w="sm" len="sm"/>
                    </a:lnB>
                  </a:tcPr>
                </a:tc>
              </a:tr>
              <a:tr h="219075">
                <a:tc>
                  <a:txBody>
                    <a:bodyPr/>
                    <a:lstStyle/>
                    <a:p>
                      <a:pPr marL="0" lvl="0" indent="0" algn="l" rtl="0">
                        <a:spcBef>
                          <a:spcPts val="0"/>
                        </a:spcBef>
                        <a:spcAft>
                          <a:spcPts val="0"/>
                        </a:spcAft>
                        <a:buNone/>
                      </a:pPr>
                      <a:r>
                        <a:rPr lang="en" sz="1000">
                          <a:solidFill>
                            <a:srgbClr val="333333"/>
                          </a:solidFill>
                          <a:highlight>
                            <a:srgbClr val="F8F8F8"/>
                          </a:highlight>
                        </a:rPr>
                        <a:t>Computer Science</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64.5</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19,605</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10,802</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89925">
                <a:tc>
                  <a:txBody>
                    <a:bodyPr/>
                    <a:lstStyle/>
                    <a:p>
                      <a:pPr marL="0" lvl="0" indent="0" algn="l" rtl="0">
                        <a:spcBef>
                          <a:spcPts val="0"/>
                        </a:spcBef>
                        <a:spcAft>
                          <a:spcPts val="0"/>
                        </a:spcAft>
                        <a:buNone/>
                      </a:pPr>
                      <a:r>
                        <a:rPr lang="en" sz="1000">
                          <a:solidFill>
                            <a:srgbClr val="333333"/>
                          </a:solidFill>
                          <a:highlight>
                            <a:srgbClr val="F8F8F8"/>
                          </a:highlight>
                        </a:rPr>
                        <a:t>Industrial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60.6</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4,998</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3,253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19075">
                <a:tc>
                  <a:txBody>
                    <a:bodyPr/>
                    <a:lstStyle/>
                    <a:p>
                      <a:pPr marL="0" lvl="0" indent="0" algn="l" rtl="0">
                        <a:spcBef>
                          <a:spcPts val="0"/>
                        </a:spcBef>
                        <a:spcAft>
                          <a:spcPts val="0"/>
                        </a:spcAft>
                        <a:buNone/>
                      </a:pPr>
                      <a:r>
                        <a:rPr lang="en" sz="1000">
                          <a:solidFill>
                            <a:srgbClr val="333333"/>
                          </a:solidFill>
                          <a:highlight>
                            <a:srgbClr val="F8F8F8"/>
                          </a:highlight>
                        </a:rPr>
                        <a:t>Economics</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55.3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7,823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6,335</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304325">
                <a:tc>
                  <a:txBody>
                    <a:bodyPr/>
                    <a:lstStyle/>
                    <a:p>
                      <a:pPr marL="0" lvl="0" indent="0" algn="l" rtl="0">
                        <a:spcBef>
                          <a:spcPts val="0"/>
                        </a:spcBef>
                        <a:spcAft>
                          <a:spcPts val="0"/>
                        </a:spcAft>
                        <a:buNone/>
                      </a:pPr>
                      <a:r>
                        <a:rPr lang="en" sz="1000">
                          <a:solidFill>
                            <a:srgbClr val="333333"/>
                          </a:solidFill>
                          <a:highlight>
                            <a:srgbClr val="F8F8F8"/>
                          </a:highlight>
                        </a:rPr>
                        <a:t>Materials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53.8</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3,163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2,714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333150">
                <a:tc>
                  <a:txBody>
                    <a:bodyPr/>
                    <a:lstStyle/>
                    <a:p>
                      <a:pPr marL="0" lvl="0" indent="0" algn="l" rtl="0">
                        <a:spcBef>
                          <a:spcPts val="0"/>
                        </a:spcBef>
                        <a:spcAft>
                          <a:spcPts val="0"/>
                        </a:spcAft>
                        <a:buNone/>
                      </a:pPr>
                      <a:r>
                        <a:rPr lang="en" sz="1000">
                          <a:solidFill>
                            <a:srgbClr val="333333"/>
                          </a:solidFill>
                          <a:highlight>
                            <a:srgbClr val="F8F8F8"/>
                          </a:highlight>
                        </a:rPr>
                        <a:t>Chemical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52.8</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4,036</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3,603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89250">
                <a:tc>
                  <a:txBody>
                    <a:bodyPr/>
                    <a:lstStyle/>
                    <a:p>
                      <a:pPr marL="0" lvl="0" indent="0" algn="l" rtl="0">
                        <a:spcBef>
                          <a:spcPts val="0"/>
                        </a:spcBef>
                        <a:spcAft>
                          <a:spcPts val="0"/>
                        </a:spcAft>
                        <a:buNone/>
                      </a:pPr>
                      <a:r>
                        <a:rPr lang="en" sz="1000">
                          <a:solidFill>
                            <a:srgbClr val="333333"/>
                          </a:solidFill>
                          <a:highlight>
                            <a:srgbClr val="F8F8F8"/>
                          </a:highlight>
                        </a:rPr>
                        <a:t>Mechanical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50.7</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8,150</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7,934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304300">
                <a:tc>
                  <a:txBody>
                    <a:bodyPr/>
                    <a:lstStyle/>
                    <a:p>
                      <a:pPr marL="0" lvl="0" indent="0" algn="l" rtl="0">
                        <a:spcBef>
                          <a:spcPts val="0"/>
                        </a:spcBef>
                        <a:spcAft>
                          <a:spcPts val="0"/>
                        </a:spcAft>
                        <a:buNone/>
                      </a:pPr>
                      <a:r>
                        <a:rPr lang="en" sz="1000">
                          <a:solidFill>
                            <a:srgbClr val="333333"/>
                          </a:solidFill>
                          <a:highlight>
                            <a:srgbClr val="F8F8F8"/>
                          </a:highlight>
                        </a:rPr>
                        <a:t>Mathematics &amp; Statistics</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45.6</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8,354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9,949</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19075">
                <a:tc>
                  <a:txBody>
                    <a:bodyPr/>
                    <a:lstStyle/>
                    <a:p>
                      <a:pPr marL="0" lvl="0" indent="0" algn="l" rtl="0">
                        <a:spcBef>
                          <a:spcPts val="0"/>
                        </a:spcBef>
                        <a:spcAft>
                          <a:spcPts val="0"/>
                        </a:spcAft>
                        <a:buNone/>
                      </a:pPr>
                      <a:r>
                        <a:rPr lang="en" sz="1000">
                          <a:solidFill>
                            <a:srgbClr val="333333"/>
                          </a:solidFill>
                          <a:highlight>
                            <a:srgbClr val="F8F8F8"/>
                          </a:highlight>
                        </a:rPr>
                        <a:t>Civil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45.6</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6,554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7,809</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19075">
                <a:tc>
                  <a:txBody>
                    <a:bodyPr/>
                    <a:lstStyle/>
                    <a:p>
                      <a:pPr marL="0" lvl="0" indent="0" algn="l" rtl="0">
                        <a:spcBef>
                          <a:spcPts val="0"/>
                        </a:spcBef>
                        <a:spcAft>
                          <a:spcPts val="0"/>
                        </a:spcAft>
                        <a:buNone/>
                      </a:pPr>
                      <a:r>
                        <a:rPr lang="en" sz="1000">
                          <a:solidFill>
                            <a:srgbClr val="333333"/>
                          </a:solidFill>
                          <a:highlight>
                            <a:srgbClr val="F8F8F8"/>
                          </a:highlight>
                        </a:rPr>
                        <a:t>Physics</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43.6</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5,844</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7,569</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219075">
                <a:tc>
                  <a:txBody>
                    <a:bodyPr/>
                    <a:lstStyle/>
                    <a:p>
                      <a:pPr marL="0" lvl="0" indent="0" algn="l" rtl="0">
                        <a:spcBef>
                          <a:spcPts val="0"/>
                        </a:spcBef>
                        <a:spcAft>
                          <a:spcPts val="0"/>
                        </a:spcAft>
                        <a:buNone/>
                      </a:pPr>
                      <a:r>
                        <a:rPr lang="en" sz="1000">
                          <a:solidFill>
                            <a:srgbClr val="333333"/>
                          </a:solidFill>
                          <a:highlight>
                            <a:srgbClr val="F8F8F8"/>
                          </a:highlight>
                        </a:rPr>
                        <a:t>Other Engineering</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42.3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7,682</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10,499</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r h="100000">
                <a:tc>
                  <a:txBody>
                    <a:bodyPr/>
                    <a:lstStyle/>
                    <a:p>
                      <a:pPr marL="0" lvl="0" indent="0" algn="l" rtl="0">
                        <a:spcBef>
                          <a:spcPts val="0"/>
                        </a:spcBef>
                        <a:spcAft>
                          <a:spcPts val="0"/>
                        </a:spcAft>
                        <a:buNone/>
                      </a:pPr>
                      <a:r>
                        <a:rPr lang="en" sz="1000">
                          <a:solidFill>
                            <a:srgbClr val="333333"/>
                          </a:solidFill>
                          <a:highlight>
                            <a:srgbClr val="F8F8F8"/>
                          </a:highlight>
                        </a:rPr>
                        <a:t>Chemistry</a:t>
                      </a:r>
                      <a:endParaRPr sz="1000">
                        <a:solidFill>
                          <a:srgbClr val="333333"/>
                        </a:solidFill>
                        <a:highlight>
                          <a:srgbClr val="F8F8F8"/>
                        </a:highlight>
                      </a:endParaRPr>
                    </a:p>
                  </a:txBody>
                  <a:tcPr marL="38100" marR="28575" marT="38100" marB="28575">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40.2</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8,200</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c>
                  <a:txBody>
                    <a:bodyPr/>
                    <a:lstStyle/>
                    <a:p>
                      <a:pPr marL="0" lvl="0" indent="0" algn="r" rtl="0">
                        <a:spcBef>
                          <a:spcPts val="0"/>
                        </a:spcBef>
                        <a:spcAft>
                          <a:spcPts val="0"/>
                        </a:spcAft>
                        <a:buNone/>
                      </a:pPr>
                      <a:r>
                        <a:rPr lang="en" sz="1000">
                          <a:solidFill>
                            <a:srgbClr val="333333"/>
                          </a:solidFill>
                          <a:highlight>
                            <a:srgbClr val="F8F8F8"/>
                          </a:highlight>
                        </a:rPr>
                        <a:t>12,203</a:t>
                      </a:r>
                      <a:endParaRPr sz="1000">
                        <a:solidFill>
                          <a:srgbClr val="333333"/>
                        </a:solidFill>
                        <a:highlight>
                          <a:srgbClr val="F8F8F8"/>
                        </a:highlight>
                      </a:endParaRPr>
                    </a:p>
                  </a:txBody>
                  <a:tcPr marL="38100" marR="28575" marT="38100" marB="28575">
                    <a:lnL w="12650" cap="flat" cmpd="sng">
                      <a:solidFill>
                        <a:srgbClr val="DCDCDC"/>
                      </a:solidFill>
                      <a:prstDash val="solid"/>
                      <a:round/>
                      <a:headEnd type="none" w="sm" len="sm"/>
                      <a:tailEnd type="none" w="sm" len="sm"/>
                    </a:lnL>
                    <a:lnR w="12650" cap="flat" cmpd="sng">
                      <a:solidFill>
                        <a:srgbClr val="DCDCDC"/>
                      </a:solidFill>
                      <a:prstDash val="solid"/>
                      <a:round/>
                      <a:headEnd type="none" w="sm" len="sm"/>
                      <a:tailEnd type="none" w="sm" len="sm"/>
                    </a:lnR>
                    <a:lnT w="12650" cap="flat" cmpd="sng">
                      <a:solidFill>
                        <a:srgbClr val="DCDCDC"/>
                      </a:solidFill>
                      <a:prstDash val="solid"/>
                      <a:round/>
                      <a:headEnd type="none" w="sm" len="sm"/>
                      <a:tailEnd type="none" w="sm" len="sm"/>
                    </a:lnT>
                    <a:lnB w="12650" cap="flat" cmpd="sng">
                      <a:solidFill>
                        <a:srgbClr val="DCDCDC"/>
                      </a:solidFill>
                      <a:prstDash val="solid"/>
                      <a:round/>
                      <a:headEnd type="none" w="sm" len="sm"/>
                      <a:tailEnd type="none" w="sm" len="sm"/>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611" y="130631"/>
            <a:ext cx="8520600" cy="623700"/>
          </a:xfrm>
        </p:spPr>
        <p:txBody>
          <a:bodyPr/>
          <a:lstStyle/>
          <a:p>
            <a:r>
              <a:rPr lang="en-US" dirty="0" smtClean="0"/>
              <a:t>Many scientists and engineers in the US are foreign-born</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4257" y="1174150"/>
            <a:ext cx="6289384" cy="3840881"/>
          </a:xfrm>
          <a:prstGeom prst="rect">
            <a:avLst/>
          </a:prstGeom>
        </p:spPr>
      </p:pic>
    </p:spTree>
    <p:extLst>
      <p:ext uri="{BB962C8B-B14F-4D97-AF65-F5344CB8AC3E}">
        <p14:creationId xmlns:p14="http://schemas.microsoft.com/office/powerpoint/2010/main" val="3217242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3"/>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Nobel Prize Winners</a:t>
            </a:r>
            <a:endParaRPr/>
          </a:p>
        </p:txBody>
      </p:sp>
      <p:sp>
        <p:nvSpPr>
          <p:cNvPr id="210" name="Google Shape;210;p33"/>
          <p:cNvSpPr txBox="1"/>
          <p:nvPr/>
        </p:nvSpPr>
        <p:spPr>
          <a:xfrm>
            <a:off x="3097625" y="1380250"/>
            <a:ext cx="5547000" cy="34146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800"/>
              </a:spcBef>
              <a:spcAft>
                <a:spcPts val="0"/>
              </a:spcAft>
              <a:buSzPts val="2400"/>
              <a:buFont typeface="Times New Roman"/>
              <a:buChar char="●"/>
            </a:pPr>
            <a:r>
              <a:rPr lang="en" sz="2400">
                <a:latin typeface="Times New Roman"/>
                <a:ea typeface="Times New Roman"/>
                <a:cs typeface="Times New Roman"/>
                <a:sym typeface="Times New Roman"/>
              </a:rPr>
              <a:t>Between 1950 and 2005, 27 of the 87 American Nobel Prize winners were born outside the US (Vilcek &amp; Cronstein, 2006).</a:t>
            </a:r>
            <a:endParaRPr sz="2400">
              <a:latin typeface="Times New Roman"/>
              <a:ea typeface="Times New Roman"/>
              <a:cs typeface="Times New Roman"/>
              <a:sym typeface="Times New Roman"/>
            </a:endParaRPr>
          </a:p>
          <a:p>
            <a:pPr marL="457200" lvl="0" indent="-381000" algn="l" rtl="0">
              <a:lnSpc>
                <a:spcPct val="115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Counting from 1990, about </a:t>
            </a:r>
            <a:r>
              <a:rPr lang="en" sz="2400">
                <a:solidFill>
                  <a:srgbClr val="FF0000"/>
                </a:solidFill>
                <a:latin typeface="Times New Roman"/>
                <a:ea typeface="Times New Roman"/>
                <a:cs typeface="Times New Roman"/>
                <a:sym typeface="Times New Roman"/>
              </a:rPr>
              <a:t>half</a:t>
            </a:r>
            <a:r>
              <a:rPr lang="en" sz="2400">
                <a:latin typeface="Times New Roman"/>
                <a:ea typeface="Times New Roman"/>
                <a:cs typeface="Times New Roman"/>
                <a:sym typeface="Times New Roman"/>
              </a:rPr>
              <a:t> of the US Nobel laureates in the scientific and technical disciplines were foreign-born.</a:t>
            </a:r>
            <a:endParaRPr sz="2400">
              <a:latin typeface="Times New Roman"/>
              <a:ea typeface="Times New Roman"/>
              <a:cs typeface="Times New Roman"/>
              <a:sym typeface="Times New Roman"/>
            </a:endParaRPr>
          </a:p>
        </p:txBody>
      </p:sp>
      <p:pic>
        <p:nvPicPr>
          <p:cNvPr id="211" name="Google Shape;211;p33"/>
          <p:cNvPicPr preferRelativeResize="0"/>
          <p:nvPr/>
        </p:nvPicPr>
        <p:blipFill>
          <a:blip r:embed="rId3">
            <a:alphaModFix/>
          </a:blip>
          <a:stretch>
            <a:fillRect/>
          </a:stretch>
        </p:blipFill>
        <p:spPr>
          <a:xfrm>
            <a:off x="498175" y="1637200"/>
            <a:ext cx="2324100" cy="2286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4"/>
          <p:cNvSpPr txBox="1">
            <a:spLocks noGrp="1"/>
          </p:cNvSpPr>
          <p:nvPr>
            <p:ph type="title"/>
          </p:nvPr>
        </p:nvSpPr>
        <p:spPr>
          <a:xfrm>
            <a:off x="125050" y="2035450"/>
            <a:ext cx="7669500" cy="12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t>Let’s Dive in with the Solutions!</a:t>
            </a:r>
            <a:endParaRPr sz="6000"/>
          </a:p>
        </p:txBody>
      </p:sp>
      <p:sp>
        <p:nvSpPr>
          <p:cNvPr id="217" name="Google Shape;217;p34"/>
          <p:cNvSpPr txBox="1">
            <a:spLocks noGrp="1"/>
          </p:cNvSpPr>
          <p:nvPr>
            <p:ph type="body" idx="1"/>
          </p:nvPr>
        </p:nvSpPr>
        <p:spPr>
          <a:xfrm>
            <a:off x="311750" y="3280150"/>
            <a:ext cx="5334900" cy="942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the UK Can, Why Can’t We?</a:t>
            </a:r>
            <a:endParaRPr/>
          </a:p>
        </p:txBody>
      </p:sp>
      <p:sp>
        <p:nvSpPr>
          <p:cNvPr id="238" name="Google Shape;238;p37"/>
          <p:cNvSpPr txBox="1"/>
          <p:nvPr/>
        </p:nvSpPr>
        <p:spPr>
          <a:xfrm>
            <a:off x="236375" y="1560075"/>
            <a:ext cx="3999600" cy="32946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In England, UK schools invite teachers from Shanghai , adopting their teaching methods. Chinese textbooks were translated to English textbooks.</a:t>
            </a:r>
            <a:endParaRPr sz="1800"/>
          </a:p>
          <a:p>
            <a:pPr marL="457200" lvl="0" indent="-342900" algn="l" rtl="0">
              <a:spcBef>
                <a:spcPts val="0"/>
              </a:spcBef>
              <a:spcAft>
                <a:spcPts val="0"/>
              </a:spcAft>
              <a:buSzPts val="1800"/>
              <a:buChar char="-"/>
            </a:pPr>
            <a:r>
              <a:rPr lang="en" sz="1800"/>
              <a:t>We should invite foreign teachers to teach in U.S. high schools and grade schools. </a:t>
            </a:r>
            <a:endParaRPr sz="1800"/>
          </a:p>
          <a:p>
            <a:pPr marL="457200" lvl="0" indent="-342900" algn="l" rtl="0">
              <a:spcBef>
                <a:spcPts val="0"/>
              </a:spcBef>
              <a:spcAft>
                <a:spcPts val="0"/>
              </a:spcAft>
              <a:buSzPts val="1800"/>
              <a:buChar char="-"/>
            </a:pPr>
            <a:r>
              <a:rPr lang="en" sz="1800"/>
              <a:t>We should send our own teachers overseas to receive training in education.</a:t>
            </a:r>
            <a:endParaRPr sz="1800"/>
          </a:p>
        </p:txBody>
      </p:sp>
      <p:pic>
        <p:nvPicPr>
          <p:cNvPr id="239" name="Google Shape;239;p3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332818" y="1560075"/>
            <a:ext cx="4546784" cy="30303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Learn from the Best: Singapore</a:t>
            </a:r>
            <a:endParaRPr/>
          </a:p>
        </p:txBody>
      </p:sp>
      <p:sp>
        <p:nvSpPr>
          <p:cNvPr id="245" name="Google Shape;245;p38"/>
          <p:cNvSpPr txBox="1"/>
          <p:nvPr/>
        </p:nvSpPr>
        <p:spPr>
          <a:xfrm>
            <a:off x="197450" y="1492700"/>
            <a:ext cx="4187400" cy="2609100"/>
          </a:xfrm>
          <a:prstGeom prst="rect">
            <a:avLst/>
          </a:prstGeom>
          <a:noFill/>
          <a:ln>
            <a:noFill/>
          </a:ln>
        </p:spPr>
        <p:txBody>
          <a:bodyPr spcFirstLastPara="1" wrap="square" lIns="91425" tIns="91425" rIns="91425" bIns="91425" anchor="t" anchorCtr="0">
            <a:noAutofit/>
          </a:bodyPr>
          <a:lstStyle/>
          <a:p>
            <a:pPr marL="596900" lvl="0" indent="-342900" algn="l" rtl="0">
              <a:lnSpc>
                <a:spcPct val="115000"/>
              </a:lnSpc>
              <a:spcBef>
                <a:spcPts val="0"/>
              </a:spcBef>
              <a:spcAft>
                <a:spcPts val="0"/>
              </a:spcAft>
              <a:buClr>
                <a:srgbClr val="222222"/>
              </a:buClr>
              <a:buSzPts val="1800"/>
              <a:buAutoNum type="arabicPeriod"/>
            </a:pPr>
            <a:r>
              <a:rPr lang="en" sz="1800">
                <a:solidFill>
                  <a:srgbClr val="222222"/>
                </a:solidFill>
              </a:rPr>
              <a:t>Periodic revisions of math/science curriculum to ensure focused learning along with a relevant economy (nationally &amp; internationally)</a:t>
            </a:r>
            <a:endParaRPr sz="1800">
              <a:solidFill>
                <a:srgbClr val="222222"/>
              </a:solidFill>
            </a:endParaRPr>
          </a:p>
          <a:p>
            <a:pPr marL="0" lvl="0" indent="0" algn="l" rtl="0">
              <a:spcBef>
                <a:spcPts val="0"/>
              </a:spcBef>
              <a:spcAft>
                <a:spcPts val="0"/>
              </a:spcAft>
              <a:buNone/>
            </a:pPr>
            <a:endParaRPr/>
          </a:p>
        </p:txBody>
      </p:sp>
      <p:pic>
        <p:nvPicPr>
          <p:cNvPr id="246" name="Google Shape;246;p38"/>
          <p:cNvPicPr preferRelativeResize="0"/>
          <p:nvPr/>
        </p:nvPicPr>
        <p:blipFill>
          <a:blip r:embed="rId3">
            <a:alphaModFix/>
          </a:blip>
          <a:stretch>
            <a:fillRect/>
          </a:stretch>
        </p:blipFill>
        <p:spPr>
          <a:xfrm>
            <a:off x="632000" y="3493125"/>
            <a:ext cx="7879999" cy="1492000"/>
          </a:xfrm>
          <a:prstGeom prst="rect">
            <a:avLst/>
          </a:prstGeom>
          <a:noFill/>
          <a:ln>
            <a:noFill/>
          </a:ln>
        </p:spPr>
      </p:pic>
      <p:sp>
        <p:nvSpPr>
          <p:cNvPr id="247" name="Google Shape;247;p38"/>
          <p:cNvSpPr txBox="1"/>
          <p:nvPr/>
        </p:nvSpPr>
        <p:spPr>
          <a:xfrm>
            <a:off x="4593325" y="1492700"/>
            <a:ext cx="4032600" cy="17157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222222"/>
              </a:buClr>
              <a:buSzPts val="1800"/>
              <a:buAutoNum type="arabicPeriod" startAt="2"/>
            </a:pPr>
            <a:r>
              <a:rPr lang="en" sz="1800">
                <a:solidFill>
                  <a:srgbClr val="222222"/>
                </a:solidFill>
              </a:rPr>
              <a:t>Emphasis on teachers' key role: Teachers in Singapore are entitled 100 hours of funded training and core-upgrading courses each year</a:t>
            </a:r>
            <a:endParaRPr sz="1800">
              <a:solidFill>
                <a:srgbClr val="222222"/>
              </a:solidFill>
            </a:endParaRPr>
          </a:p>
          <a:p>
            <a:pPr marL="0" lvl="0" indent="0" algn="l" rtl="0">
              <a:spcBef>
                <a:spcPts val="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Productive failure</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1725" y="1357465"/>
            <a:ext cx="4645683" cy="3455935"/>
          </a:xfrm>
          <a:prstGeom prst="rect">
            <a:avLst/>
          </a:prstGeom>
        </p:spPr>
      </p:pic>
      <p:sp>
        <p:nvSpPr>
          <p:cNvPr id="4" name="TextBox 3"/>
          <p:cNvSpPr txBox="1"/>
          <p:nvPr/>
        </p:nvSpPr>
        <p:spPr>
          <a:xfrm>
            <a:off x="5169005" y="1757988"/>
            <a:ext cx="3408218" cy="289310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“Learning </a:t>
            </a:r>
            <a:r>
              <a:rPr lang="en-US" sz="2400" dirty="0"/>
              <a:t>resilience is fundamental to a successful career as a scientist</a:t>
            </a:r>
            <a:r>
              <a:rPr lang="en-US" sz="2400" dirty="0" smtClean="0"/>
              <a:t>.”</a:t>
            </a:r>
          </a:p>
          <a:p>
            <a:pPr marL="285750" indent="-285750">
              <a:buFont typeface="Arial" panose="020B0604020202020204" pitchFamily="34" charset="0"/>
              <a:buChar char="•"/>
            </a:pPr>
            <a:r>
              <a:rPr lang="en-US" sz="2400" dirty="0" smtClean="0"/>
              <a:t>Our system does not train young people how to fail “well.”</a:t>
            </a:r>
          </a:p>
          <a:p>
            <a:r>
              <a:rPr lang="en-US" dirty="0" smtClean="0"/>
              <a:t> </a:t>
            </a:r>
            <a:endParaRPr lang="en-US" dirty="0"/>
          </a:p>
        </p:txBody>
      </p:sp>
    </p:spTree>
    <p:extLst>
      <p:ext uri="{BB962C8B-B14F-4D97-AF65-F5344CB8AC3E}">
        <p14:creationId xmlns:p14="http://schemas.microsoft.com/office/powerpoint/2010/main" val="1170836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Productive failure</a:t>
            </a:r>
            <a:endParaRPr lang="en-US" dirty="0"/>
          </a:p>
        </p:txBody>
      </p:sp>
      <p:sp>
        <p:nvSpPr>
          <p:cNvPr id="3" name="TextBox 2"/>
          <p:cNvSpPr txBox="1"/>
          <p:nvPr/>
        </p:nvSpPr>
        <p:spPr>
          <a:xfrm>
            <a:off x="476093" y="1564304"/>
            <a:ext cx="8086016"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Hong Kong educators has been systematically exposing students to manageable challenge and raising their self-awareness of </a:t>
            </a:r>
            <a:r>
              <a:rPr lang="en-US" sz="2400" dirty="0" smtClean="0"/>
              <a:t>misconception.</a:t>
            </a:r>
          </a:p>
          <a:p>
            <a:pPr marL="342900" indent="-342900">
              <a:buFont typeface="Arial" panose="020B0604020202020204" pitchFamily="34" charset="0"/>
              <a:buChar char="•"/>
            </a:pPr>
            <a:r>
              <a:rPr lang="en-US" sz="2400" dirty="0" smtClean="0"/>
              <a:t>The </a:t>
            </a:r>
            <a:r>
              <a:rPr lang="en-US" sz="2400" dirty="0"/>
              <a:t>instructor asks the learners to solve an ill-defined problem with ill-structured </a:t>
            </a:r>
            <a:r>
              <a:rPr lang="en-US" sz="2400" dirty="0" smtClean="0"/>
              <a:t>or missing information </a:t>
            </a:r>
            <a:r>
              <a:rPr lang="en-US" sz="2400" dirty="0"/>
              <a:t>while withholding guideline and feedback. </a:t>
            </a:r>
            <a:endParaRPr lang="en-US" sz="2400" dirty="0" smtClean="0"/>
          </a:p>
          <a:p>
            <a:pPr marL="342900" indent="-342900">
              <a:buFont typeface="Arial" panose="020B0604020202020204" pitchFamily="34" charset="0"/>
              <a:buChar char="•"/>
            </a:pPr>
            <a:r>
              <a:rPr lang="en-US" sz="2400" dirty="0" smtClean="0"/>
              <a:t>The </a:t>
            </a:r>
            <a:r>
              <a:rPr lang="en-US" sz="2400" dirty="0"/>
              <a:t>instructor sets them up to “fail.” </a:t>
            </a:r>
          </a:p>
        </p:txBody>
      </p:sp>
    </p:spTree>
    <p:extLst>
      <p:ext uri="{BB962C8B-B14F-4D97-AF65-F5344CB8AC3E}">
        <p14:creationId xmlns:p14="http://schemas.microsoft.com/office/powerpoint/2010/main" val="2307879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a:t>
            </a:r>
            <a:endParaRPr lang="en-US" dirty="0"/>
          </a:p>
        </p:txBody>
      </p:sp>
      <p:sp>
        <p:nvSpPr>
          <p:cNvPr id="4" name="TextBox 3"/>
          <p:cNvSpPr txBox="1"/>
          <p:nvPr/>
        </p:nvSpPr>
        <p:spPr>
          <a:xfrm>
            <a:off x="510124" y="1518963"/>
            <a:ext cx="8218240" cy="3816429"/>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Multiple reliable and valid assessments show that the US is behind in math and science education. Top performers of international assessments are Asians.</a:t>
            </a:r>
          </a:p>
          <a:p>
            <a:pPr marL="285750" indent="-285750">
              <a:buFont typeface="Arial" panose="020B0604020202020204" pitchFamily="34" charset="0"/>
              <a:buChar char="•"/>
            </a:pPr>
            <a:r>
              <a:rPr lang="en-US" sz="2000" dirty="0" smtClean="0"/>
              <a:t>Many scientist, engineers, and programmers in the US are foreign-born or foreign-originated.</a:t>
            </a:r>
          </a:p>
          <a:p>
            <a:pPr marL="285750" indent="-285750">
              <a:buFont typeface="Arial" panose="020B0604020202020204" pitchFamily="34" charset="0"/>
              <a:buChar char="•"/>
            </a:pPr>
            <a:r>
              <a:rPr lang="en-US" sz="2000" dirty="0" smtClean="0"/>
              <a:t>England had started learning from Shanghai.</a:t>
            </a:r>
          </a:p>
          <a:p>
            <a:pPr marL="285750" indent="-285750">
              <a:buFont typeface="Arial" panose="020B0604020202020204" pitchFamily="34" charset="0"/>
              <a:buChar char="•"/>
            </a:pPr>
            <a:r>
              <a:rPr lang="en-US" sz="2000" dirty="0" smtClean="0"/>
              <a:t>We can learn from Asia, too e.g. </a:t>
            </a:r>
            <a:endParaRPr lang="en-US" sz="2000" dirty="0"/>
          </a:p>
          <a:p>
            <a:pPr marL="285750" lvl="8" indent="-285750">
              <a:buFont typeface="Arial" panose="020B0604020202020204" pitchFamily="34" charset="0"/>
              <a:buChar char="•"/>
            </a:pPr>
            <a:r>
              <a:rPr lang="en-US" sz="2000" dirty="0" smtClean="0"/>
              <a:t>Stay current (Singapore)</a:t>
            </a:r>
          </a:p>
          <a:p>
            <a:pPr marL="285750" lvl="5" indent="-285750">
              <a:buFont typeface="Arial" panose="020B0604020202020204" pitchFamily="34" charset="0"/>
              <a:buChar char="•"/>
            </a:pPr>
            <a:r>
              <a:rPr lang="en-US" sz="2000" dirty="0" smtClean="0"/>
              <a:t>Emphasize teacher quality (Singapore)</a:t>
            </a:r>
          </a:p>
          <a:p>
            <a:pPr marL="285750" lvl="5" indent="-285750">
              <a:buFont typeface="Arial" panose="020B0604020202020204" pitchFamily="34" charset="0"/>
              <a:buChar char="•"/>
            </a:pPr>
            <a:r>
              <a:rPr lang="en-US" sz="2000" dirty="0" smtClean="0"/>
              <a:t>Productive failure (Hong Kong)</a:t>
            </a:r>
          </a:p>
          <a:p>
            <a:endParaRPr lang="en-US" dirty="0" smtClean="0"/>
          </a:p>
          <a:p>
            <a:endParaRPr lang="en-US" dirty="0" smtClean="0"/>
          </a:p>
          <a:p>
            <a:endParaRPr lang="en-US" dirty="0"/>
          </a:p>
        </p:txBody>
      </p:sp>
    </p:spTree>
    <p:extLst>
      <p:ext uri="{BB962C8B-B14F-4D97-AF65-F5344CB8AC3E}">
        <p14:creationId xmlns:p14="http://schemas.microsoft.com/office/powerpoint/2010/main" val="857091876"/>
      </p:ext>
    </p:extLst>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1575</Words>
  <Application>Microsoft Office PowerPoint</Application>
  <PresentationFormat>On-screen Show (16:9)</PresentationFormat>
  <Paragraphs>278</Paragraphs>
  <Slides>32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Calibri</vt:lpstr>
      <vt:lpstr>Merriweather</vt:lpstr>
      <vt:lpstr>Roboto</vt:lpstr>
      <vt:lpstr>Times New Roman</vt:lpstr>
      <vt:lpstr>Arial</vt:lpstr>
      <vt:lpstr>Paradigm</vt:lpstr>
      <vt:lpstr>Improving science and math education: Lessons from Asia</vt:lpstr>
      <vt:lpstr>Top Performers of Grade 4 Math in 2015 TIMSS</vt:lpstr>
      <vt:lpstr>Top Performers of Grade 8 Math in 2015 TIMSS</vt:lpstr>
      <vt:lpstr>Top Performers of Grade 4 Sci in 2015 TIMSS</vt:lpstr>
      <vt:lpstr>Top Performers of Grade 8 Sci in 2015 TIMSS</vt:lpstr>
      <vt:lpstr>Counter-argument</vt:lpstr>
      <vt:lpstr>TIMSS 2015: Science and Math Benchmark</vt:lpstr>
      <vt:lpstr>TIMSS 2015: Science and Math Benchmark</vt:lpstr>
      <vt:lpstr>US Performance in PISA</vt:lpstr>
      <vt:lpstr>PowerPoint Presentation</vt:lpstr>
      <vt:lpstr>Spending in Education</vt:lpstr>
      <vt:lpstr>PowerPoint Presentation</vt:lpstr>
      <vt:lpstr>2015 PISA Results based on Random PVs</vt:lpstr>
      <vt:lpstr>Too much self-efficacy can hurt performance</vt:lpstr>
      <vt:lpstr>PIAAC</vt:lpstr>
      <vt:lpstr>PIAAC</vt:lpstr>
      <vt:lpstr>US Performance in PIAAC</vt:lpstr>
      <vt:lpstr>PIAAC Survey: Ready to Learn scores</vt:lpstr>
      <vt:lpstr>PIAAC</vt:lpstr>
      <vt:lpstr>Counter-argument: USSR is gone!</vt:lpstr>
      <vt:lpstr>Foreign-originated talents in US</vt:lpstr>
      <vt:lpstr>Foreign-originated talents in US</vt:lpstr>
      <vt:lpstr>U.S. Team won in International Mathematical Olympiad </vt:lpstr>
      <vt:lpstr>2011 Foreign Student Enrollment in US Grad School</vt:lpstr>
      <vt:lpstr>Many scientists and engineers in the US are foreign-born</vt:lpstr>
      <vt:lpstr>Nobel Prize Winners</vt:lpstr>
      <vt:lpstr>Let’s Dive in with the Solutions!</vt:lpstr>
      <vt:lpstr>If the UK Can, Why Can’t We?</vt:lpstr>
      <vt:lpstr>Learn from the Best: Singapore</vt:lpstr>
      <vt:lpstr>Productive failure</vt:lpstr>
      <vt:lpstr>Productive failure</vt:lpstr>
      <vt:lpstr>Summary and 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can we learn from Asia in science and math education? Productive Failure</dc:title>
  <dc:creator>.</dc:creator>
  <cp:lastModifiedBy>Chong Ho Yu</cp:lastModifiedBy>
  <cp:revision>24</cp:revision>
  <dcterms:modified xsi:type="dcterms:W3CDTF">2019-11-04T09:06:31Z</dcterms:modified>
</cp:coreProperties>
</file>