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2"/>
  </p:notesMasterIdLst>
  <p:sldIdLst>
    <p:sldId id="256" r:id="rId2"/>
    <p:sldId id="263" r:id="rId3"/>
    <p:sldId id="271" r:id="rId4"/>
    <p:sldId id="262" r:id="rId5"/>
    <p:sldId id="270" r:id="rId6"/>
    <p:sldId id="281" r:id="rId7"/>
    <p:sldId id="272" r:id="rId8"/>
    <p:sldId id="273" r:id="rId9"/>
    <p:sldId id="274" r:id="rId10"/>
    <p:sldId id="275" r:id="rId11"/>
    <p:sldId id="277" r:id="rId12"/>
    <p:sldId id="284" r:id="rId13"/>
    <p:sldId id="260" r:id="rId14"/>
    <p:sldId id="282" r:id="rId15"/>
    <p:sldId id="278" r:id="rId16"/>
    <p:sldId id="279" r:id="rId17"/>
    <p:sldId id="280" r:id="rId18"/>
    <p:sldId id="283" r:id="rId19"/>
    <p:sldId id="265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284"/>
  </p:normalViewPr>
  <p:slideViewPr>
    <p:cSldViewPr>
      <p:cViewPr varScale="1">
        <p:scale>
          <a:sx n="124" d="100"/>
          <a:sy n="124" d="100"/>
        </p:scale>
        <p:origin x="151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4F3E9-C22C-4CC2-8866-E75F660EEFCF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1EA75-C612-46E1-99C8-0D12F682A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7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1EA75-C612-46E1-99C8-0D12F682A0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3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36B3415-4820-4E0D-B8A9-A1A69159C53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5978261-1F9D-47D2-9F56-C94EE378C5C4}" type="datetimeFigureOut">
              <a:rPr lang="en-US" smtClean="0"/>
              <a:t>4/9/2017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yunseolee12@apu.edu" TargetMode="External"/><Relationship Id="rId2" Type="http://schemas.openxmlformats.org/officeDocument/2006/relationships/hyperlink" Target="mailto:erbrown13@apu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wwhitney@apu.edu" TargetMode="External"/><Relationship Id="rId5" Type="http://schemas.openxmlformats.org/officeDocument/2006/relationships/hyperlink" Target="mailto:cyu@apu.edu" TargetMode="External"/><Relationship Id="rId4" Type="http://schemas.openxmlformats.org/officeDocument/2006/relationships/hyperlink" Target="mailto:siyan.gan@pepperdin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2" y="1309134"/>
            <a:ext cx="4994275" cy="1371601"/>
          </a:xfrm>
        </p:spPr>
        <p:txBody>
          <a:bodyPr/>
          <a:lstStyle/>
          <a:p>
            <a:r>
              <a:rPr lang="en-US" sz="4000" b="1" dirty="0"/>
              <a:t>Are Christians anti-science</a:t>
            </a:r>
            <a:r>
              <a:rPr lang="en-US" sz="4000" b="1"/>
              <a:t>? 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3400" y="5181600"/>
            <a:ext cx="72390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Chong </a:t>
            </a:r>
            <a:r>
              <a:rPr lang="en-US" dirty="0"/>
              <a:t>Ho Yu</a:t>
            </a:r>
            <a:r>
              <a:rPr lang="en-US" dirty="0" smtClean="0"/>
              <a:t>, </a:t>
            </a:r>
            <a:r>
              <a:rPr lang="en-US" dirty="0"/>
              <a:t>Ph.D., D. Phil</a:t>
            </a:r>
            <a:r>
              <a:rPr lang="en-US" dirty="0" smtClean="0"/>
              <a:t>.; William </a:t>
            </a:r>
            <a:r>
              <a:rPr lang="en-US" dirty="0"/>
              <a:t>Whitney, Ph.D</a:t>
            </a:r>
            <a:r>
              <a:rPr lang="en-US" dirty="0" smtClean="0"/>
              <a:t>.; Emily Brown; </a:t>
            </a:r>
            <a:r>
              <a:rPr lang="en-US" dirty="0" err="1" smtClean="0"/>
              <a:t>Siyan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r>
              <a:rPr lang="en-US" dirty="0" smtClean="0"/>
              <a:t>; Hyun </a:t>
            </a:r>
            <a:r>
              <a:rPr lang="en-US" dirty="0" err="1"/>
              <a:t>Seo</a:t>
            </a:r>
            <a:r>
              <a:rPr lang="en-US" dirty="0"/>
              <a:t> </a:t>
            </a:r>
            <a:r>
              <a:rPr lang="en-US" dirty="0" smtClean="0"/>
              <a:t>Lee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39700"/>
            <a:ext cx="754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</a:pPr>
            <a:r>
              <a:rPr lang="en-US" dirty="0">
                <a:solidFill>
                  <a:schemeClr val="tx2"/>
                </a:solidFill>
              </a:rPr>
              <a:t>2017 Southern California Christians in Science Day Conference</a:t>
            </a:r>
          </a:p>
          <a:p>
            <a:pPr>
              <a:spcBef>
                <a:spcPct val="20000"/>
              </a:spcBef>
              <a:buClr>
                <a:schemeClr val="accent1"/>
              </a:buClr>
            </a:pP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Image result for religion versus scienc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124002"/>
            <a:ext cx="3587213" cy="19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61975" y="3111505"/>
            <a:ext cx="7543800" cy="18499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An investigation of the relationship between attitudes towards Scripture and science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5762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1752600"/>
            <a:ext cx="4483100" cy="2895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 smtClean="0">
                <a:cs typeface="Times New Roman" pitchFamily="18" charset="0"/>
              </a:rPr>
              <a:t>Bill </a:t>
            </a:r>
            <a:r>
              <a:rPr lang="en-US" sz="2400" dirty="0">
                <a:cs typeface="Times New Roman" pitchFamily="18" charset="0"/>
              </a:rPr>
              <a:t>Nye and Lawrence Krauss question whether religious education is at odds with science education.</a:t>
            </a:r>
          </a:p>
          <a:p>
            <a:r>
              <a:rPr lang="en-US" sz="2400" dirty="0">
                <a:cs typeface="Times New Roman" pitchFamily="18" charset="0"/>
              </a:rPr>
              <a:t>Religiosity might lead to an anti-science mentality. </a:t>
            </a: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4572000"/>
            <a:ext cx="69342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69900" y="4191000"/>
            <a:ext cx="7683500" cy="2362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cs typeface="Times New Roman" pitchFamily="18" charset="0"/>
              </a:rPr>
              <a:t>They argued that the US needs more scientists and </a:t>
            </a:r>
            <a:r>
              <a:rPr lang="en-US" sz="2600" dirty="0" smtClean="0">
                <a:cs typeface="Times New Roman" pitchFamily="18" charset="0"/>
              </a:rPr>
              <a:t>engineers, but </a:t>
            </a:r>
            <a:r>
              <a:rPr lang="en-US" sz="2600" dirty="0">
                <a:cs typeface="Times New Roman" pitchFamily="18" charset="0"/>
              </a:rPr>
              <a:t>religiosity is a stumbling block to science education. </a:t>
            </a:r>
            <a:endParaRPr lang="en-US" sz="2600" dirty="0" smtClean="0">
              <a:cs typeface="Times New Roman" pitchFamily="18" charset="0"/>
            </a:endParaRPr>
          </a:p>
          <a:p>
            <a:r>
              <a:rPr lang="en-US" sz="2600" dirty="0" smtClean="0">
                <a:cs typeface="Times New Roman" pitchFamily="18" charset="0"/>
              </a:rPr>
              <a:t>This </a:t>
            </a:r>
            <a:r>
              <a:rPr lang="en-US" sz="2600" dirty="0">
                <a:cs typeface="Times New Roman" pitchFamily="18" charset="0"/>
              </a:rPr>
              <a:t>study </a:t>
            </a:r>
            <a:r>
              <a:rPr lang="en-US" sz="2600" dirty="0" smtClean="0">
                <a:cs typeface="Times New Roman" pitchFamily="18" charset="0"/>
              </a:rPr>
              <a:t>evaluates </a:t>
            </a:r>
            <a:r>
              <a:rPr lang="en-US" sz="2600" dirty="0">
                <a:cs typeface="Times New Roman" pitchFamily="18" charset="0"/>
              </a:rPr>
              <a:t>this relationship based on archival data from the National Opinion Research Center (NORC). </a:t>
            </a:r>
          </a:p>
          <a:p>
            <a:pPr marL="114300" indent="0">
              <a:buNone/>
            </a:pPr>
            <a:r>
              <a:rPr lang="en-US" sz="2600" dirty="0" smtClean="0"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685800"/>
            <a:ext cx="2536190" cy="317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5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7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68362"/>
          </a:xfrm>
        </p:spPr>
        <p:txBody>
          <a:bodyPr/>
          <a:lstStyle/>
          <a:p>
            <a:r>
              <a:rPr lang="en-US" dirty="0"/>
              <a:t>Data source and </a:t>
            </a:r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7620000" cy="2514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cs typeface="Times New Roman" pitchFamily="18" charset="0"/>
              </a:rPr>
              <a:t>2014 National </a:t>
            </a:r>
            <a:r>
              <a:rPr lang="en-US" sz="2400" dirty="0">
                <a:cs typeface="Times New Roman" pitchFamily="18" charset="0"/>
              </a:rPr>
              <a:t>Opinion </a:t>
            </a:r>
            <a:r>
              <a:rPr lang="en-US" sz="2400" dirty="0" smtClean="0">
                <a:cs typeface="Times New Roman" pitchFamily="18" charset="0"/>
              </a:rPr>
              <a:t>Research </a:t>
            </a:r>
            <a:r>
              <a:rPr lang="en-US" sz="2400" dirty="0">
                <a:cs typeface="Times New Roman" pitchFamily="18" charset="0"/>
              </a:rPr>
              <a:t>Center (NORC</a:t>
            </a:r>
            <a:r>
              <a:rPr lang="en-US" sz="2400" dirty="0" smtClean="0">
                <a:cs typeface="Times New Roman" pitchFamily="18" charset="0"/>
              </a:rPr>
              <a:t>). </a:t>
            </a:r>
          </a:p>
          <a:p>
            <a:r>
              <a:rPr lang="en-US" sz="2400" dirty="0" smtClean="0">
                <a:cs typeface="Times New Roman" pitchFamily="18" charset="0"/>
              </a:rPr>
              <a:t>Outcome variables: </a:t>
            </a:r>
            <a:endParaRPr lang="en-US" sz="2400" dirty="0">
              <a:cs typeface="Times New Roman" pitchFamily="18" charset="0"/>
            </a:endParaRPr>
          </a:p>
          <a:p>
            <a:pPr lvl="1"/>
            <a:r>
              <a:rPr lang="en-US" sz="2400" dirty="0">
                <a:cs typeface="Times New Roman" pitchFamily="18" charset="0"/>
              </a:rPr>
              <a:t>O</a:t>
            </a:r>
            <a:r>
              <a:rPr lang="en-US" sz="2400" dirty="0" smtClean="0">
                <a:cs typeface="Times New Roman" pitchFamily="18" charset="0"/>
              </a:rPr>
              <a:t>verall </a:t>
            </a:r>
            <a:r>
              <a:rPr lang="en-US" sz="2400" dirty="0">
                <a:cs typeface="Times New Roman" pitchFamily="18" charset="0"/>
              </a:rPr>
              <a:t>interest in science, science courses taken, and scientific knowledge. 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The </a:t>
            </a:r>
            <a:r>
              <a:rPr lang="en-US" sz="2400" dirty="0">
                <a:cs typeface="Times New Roman" pitchFamily="18" charset="0"/>
              </a:rPr>
              <a:t>last one  is a composite variable resulting from averaging the scores of the following ten </a:t>
            </a:r>
            <a:r>
              <a:rPr lang="en-US" sz="2400" dirty="0" smtClean="0">
                <a:cs typeface="Times New Roman" pitchFamily="18" charset="0"/>
              </a:rPr>
              <a:t>questions:</a:t>
            </a:r>
            <a:endParaRPr lang="en-US" sz="2400" dirty="0">
              <a:cs typeface="Times New Roman" pitchFamily="18" charset="0"/>
            </a:endParaRPr>
          </a:p>
          <a:p>
            <a:pPr lvl="1"/>
            <a:endParaRPr lang="en-US" sz="1600" dirty="0"/>
          </a:p>
          <a:p>
            <a:endParaRPr lang="en-US" sz="1400" dirty="0">
              <a:cs typeface="Times New Roman" pitchFamily="18" charset="0"/>
            </a:endParaRPr>
          </a:p>
          <a:p>
            <a:pPr lvl="1"/>
            <a:endParaRPr lang="en-US" sz="18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4287" y="3810000"/>
            <a:ext cx="8389243" cy="28623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1"/>
            <a:r>
              <a:rPr lang="en-US" sz="2000" dirty="0">
                <a:solidFill>
                  <a:schemeClr val="accent6"/>
                </a:solidFill>
              </a:rPr>
              <a:t>1. The center of earth is very hot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2. All radioactivity is man-made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3. Father gene decides sex of baby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4. Lasers work by focusing sound waves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5. Electrons are smaller than </a:t>
            </a:r>
            <a:r>
              <a:rPr lang="en-US" sz="2000" dirty="0" smtClean="0">
                <a:solidFill>
                  <a:schemeClr val="accent6"/>
                </a:solidFill>
              </a:rPr>
              <a:t>atoms</a:t>
            </a:r>
          </a:p>
          <a:p>
            <a:pPr lvl="1"/>
            <a:r>
              <a:rPr lang="en-US" sz="2000" dirty="0" smtClean="0">
                <a:solidFill>
                  <a:schemeClr val="accent6"/>
                </a:solidFill>
              </a:rPr>
              <a:t>6</a:t>
            </a:r>
            <a:r>
              <a:rPr lang="en-US" sz="2000" dirty="0">
                <a:solidFill>
                  <a:schemeClr val="accent6"/>
                </a:solidFill>
              </a:rPr>
              <a:t>. Antibiotics kill viruses as well as </a:t>
            </a:r>
            <a:r>
              <a:rPr lang="en-US" sz="2000" dirty="0" smtClean="0">
                <a:solidFill>
                  <a:schemeClr val="accent6"/>
                </a:solidFill>
              </a:rPr>
              <a:t>bacteria</a:t>
            </a:r>
          </a:p>
          <a:p>
            <a:pPr lvl="1"/>
            <a:r>
              <a:rPr lang="en-US" sz="2000" dirty="0" smtClean="0">
                <a:solidFill>
                  <a:schemeClr val="accent6"/>
                </a:solidFill>
              </a:rPr>
              <a:t>7</a:t>
            </a:r>
            <a:r>
              <a:rPr lang="en-US" sz="2000" dirty="0">
                <a:solidFill>
                  <a:schemeClr val="accent6"/>
                </a:solidFill>
              </a:rPr>
              <a:t>. The universe began with a huge explosion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8. The continents have been moving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9. The earth goes around the sun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10. How long does it take the earth to go around the sun</a:t>
            </a:r>
            <a:r>
              <a:rPr lang="en-US" sz="2000" dirty="0" smtClean="0">
                <a:solidFill>
                  <a:schemeClr val="accent6"/>
                </a:solidFill>
              </a:rPr>
              <a:t>?</a:t>
            </a:r>
          </a:p>
          <a:p>
            <a:pPr lvl="1"/>
            <a:r>
              <a:rPr lang="en-US" sz="2000" dirty="0" smtClean="0">
                <a:solidFill>
                  <a:schemeClr val="accent6"/>
                </a:solidFill>
              </a:rPr>
              <a:t>11-12 Probability questions</a:t>
            </a:r>
            <a:endParaRPr lang="en-US" sz="2000" dirty="0">
              <a:solidFill>
                <a:schemeClr val="accent6"/>
              </a:solidFill>
            </a:endParaRPr>
          </a:p>
          <a:p>
            <a:endParaRPr lang="en-US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800600"/>
          </a:xfrm>
        </p:spPr>
        <p:txBody>
          <a:bodyPr>
            <a:noAutofit/>
          </a:bodyPr>
          <a:lstStyle/>
          <a:p>
            <a:r>
              <a:rPr lang="en-US" sz="2400" dirty="0">
                <a:cs typeface="Times New Roman" pitchFamily="18" charset="0"/>
              </a:rPr>
              <a:t>The bootstrap forest </a:t>
            </a:r>
            <a:r>
              <a:rPr lang="en-US" sz="2400" dirty="0" smtClean="0">
                <a:cs typeface="Times New Roman" pitchFamily="18" charset="0"/>
              </a:rPr>
              <a:t>analysis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Conventional stat procedures are not suitable for this large sample (n=2538); might inflate Type I error, 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The result from one single analysis may be </a:t>
            </a:r>
            <a:r>
              <a:rPr lang="en-US" sz="2400" dirty="0" err="1" smtClean="0">
                <a:cs typeface="Times New Roman" pitchFamily="18" charset="0"/>
              </a:rPr>
              <a:t>overfitted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Repeat the decision tree analysis by resampling and then find the best predictors by “vote counting”. </a:t>
            </a:r>
          </a:p>
          <a:p>
            <a:r>
              <a:rPr lang="en-US" sz="2400" dirty="0">
                <a:cs typeface="Times New Roman" pitchFamily="18" charset="0"/>
              </a:rPr>
              <a:t>P</a:t>
            </a:r>
            <a:r>
              <a:rPr lang="en-US" sz="2400" dirty="0" smtClean="0">
                <a:cs typeface="Times New Roman" pitchFamily="18" charset="0"/>
              </a:rPr>
              <a:t>artial </a:t>
            </a:r>
            <a:r>
              <a:rPr lang="en-US" sz="2400" dirty="0">
                <a:cs typeface="Times New Roman" pitchFamily="18" charset="0"/>
              </a:rPr>
              <a:t>least squares (PLS) </a:t>
            </a:r>
            <a:endParaRPr lang="en-US" sz="2400" dirty="0" smtClean="0">
              <a:cs typeface="Times New Roman" pitchFamily="18" charset="0"/>
            </a:endParaRPr>
          </a:p>
          <a:p>
            <a:pPr lvl="1"/>
            <a:r>
              <a:rPr lang="en-US" sz="2400" dirty="0" smtClean="0">
                <a:cs typeface="Times New Roman" pitchFamily="18" charset="0"/>
              </a:rPr>
              <a:t>To extract </a:t>
            </a:r>
            <a:r>
              <a:rPr lang="en-US" sz="2400" dirty="0">
                <a:cs typeface="Times New Roman" pitchFamily="18" charset="0"/>
              </a:rPr>
              <a:t>several latent factors and responses from several dependent and independent </a:t>
            </a:r>
            <a:r>
              <a:rPr lang="en-US" sz="2400" dirty="0" smtClean="0">
                <a:cs typeface="Times New Roman" pitchFamily="18" charset="0"/>
              </a:rPr>
              <a:t>variables</a:t>
            </a:r>
            <a:endParaRPr lang="en-US" sz="2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6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cs typeface="Times New Roman" pitchFamily="18" charset="0"/>
              </a:rPr>
              <a:t>Another PLS targeted the remaining predictors. </a:t>
            </a:r>
          </a:p>
          <a:p>
            <a:pPr lvl="1"/>
            <a:r>
              <a:rPr lang="en-US" sz="2800" dirty="0" smtClean="0">
                <a:cs typeface="Times New Roman" pitchFamily="18" charset="0"/>
              </a:rPr>
              <a:t>The inter-relationships among these variables were examined in the loading plot in order to determine which variable belongs to which principal component. </a:t>
            </a:r>
          </a:p>
          <a:p>
            <a:r>
              <a:rPr lang="en-US" sz="2800" dirty="0" smtClean="0">
                <a:cs typeface="Times New Roman" pitchFamily="18" charset="0"/>
              </a:rPr>
              <a:t>A principal component regression </a:t>
            </a:r>
          </a:p>
          <a:p>
            <a:pPr lvl="1"/>
            <a:r>
              <a:rPr lang="en-US" sz="2800" dirty="0" smtClean="0">
                <a:cs typeface="Times New Roman" pitchFamily="18" charset="0"/>
              </a:rPr>
              <a:t> Determine whether the reduced set of religious variables could well-predict the criterion.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45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Results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9820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itchFamily="18" charset="0"/>
              </a:rPr>
              <a:t>Overall interest in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cs typeface="Times New Roman" pitchFamily="18" charset="0"/>
              </a:rPr>
              <a:t>The </a:t>
            </a:r>
            <a:r>
              <a:rPr lang="en-US" sz="2400" dirty="0">
                <a:cs typeface="Times New Roman" pitchFamily="18" charset="0"/>
              </a:rPr>
              <a:t>bootstrap forest </a:t>
            </a:r>
            <a:r>
              <a:rPr lang="en-US" sz="2400" dirty="0" smtClean="0">
                <a:cs typeface="Times New Roman" pitchFamily="18" charset="0"/>
              </a:rPr>
              <a:t>shows </a:t>
            </a:r>
            <a:r>
              <a:rPr lang="en-US" sz="2400" dirty="0">
                <a:cs typeface="Times New Roman" pitchFamily="18" charset="0"/>
              </a:rPr>
              <a:t>that the most important predictor </a:t>
            </a:r>
            <a:r>
              <a:rPr lang="en-US" sz="2400" dirty="0" smtClean="0">
                <a:cs typeface="Times New Roman" pitchFamily="18" charset="0"/>
              </a:rPr>
              <a:t>is </a:t>
            </a:r>
            <a:r>
              <a:rPr lang="en-US" sz="2400" b="1" dirty="0">
                <a:cs typeface="Times New Roman" pitchFamily="18" charset="0"/>
              </a:rPr>
              <a:t>“feelings about the Bible</a:t>
            </a:r>
            <a:r>
              <a:rPr lang="en-US" sz="2400" b="1" dirty="0" smtClean="0">
                <a:cs typeface="Times New Roman" pitchFamily="18" charset="0"/>
              </a:rPr>
              <a:t>”.</a:t>
            </a:r>
          </a:p>
          <a:p>
            <a:r>
              <a:rPr lang="en-US" sz="2400" dirty="0" smtClean="0">
                <a:cs typeface="Times New Roman" pitchFamily="18" charset="0"/>
              </a:rPr>
              <a:t>Bible </a:t>
            </a:r>
            <a:r>
              <a:rPr lang="en-US" sz="2400" dirty="0">
                <a:cs typeface="Times New Roman" pitchFamily="18" charset="0"/>
              </a:rPr>
              <a:t>as the Word of God in a literal </a:t>
            </a:r>
            <a:r>
              <a:rPr lang="en-US" sz="2400" dirty="0" smtClean="0">
                <a:cs typeface="Times New Roman" pitchFamily="18" charset="0"/>
              </a:rPr>
              <a:t>sense (mean = 1.1)</a:t>
            </a:r>
          </a:p>
          <a:p>
            <a:r>
              <a:rPr lang="en-US" sz="2400" dirty="0">
                <a:cs typeface="Times New Roman" pitchFamily="18" charset="0"/>
              </a:rPr>
              <a:t>Bible as inspired word or fables 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en-US" sz="2400" dirty="0">
                <a:cs typeface="Times New Roman" pitchFamily="18" charset="0"/>
              </a:rPr>
              <a:t>mean = 1.32</a:t>
            </a:r>
            <a:r>
              <a:rPr lang="en-US" sz="2400" dirty="0" smtClean="0">
                <a:cs typeface="Times New Roman" pitchFamily="18" charset="0"/>
              </a:rPr>
              <a:t>)</a:t>
            </a:r>
            <a:endParaRPr lang="en-US" sz="2400" dirty="0"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4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439886"/>
            <a:ext cx="4953000" cy="297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181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Scientific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cs typeface="Times New Roman" pitchFamily="18" charset="0"/>
              </a:rPr>
              <a:t>T</a:t>
            </a:r>
            <a:r>
              <a:rPr lang="en-US" sz="2400" dirty="0" smtClean="0">
                <a:cs typeface="Times New Roman" pitchFamily="18" charset="0"/>
              </a:rPr>
              <a:t>he bootstrap forest shows that </a:t>
            </a:r>
            <a:r>
              <a:rPr lang="en-US" sz="2400" b="1" dirty="0" smtClean="0">
                <a:cs typeface="Times New Roman" pitchFamily="18" charset="0"/>
              </a:rPr>
              <a:t>“feelings </a:t>
            </a:r>
            <a:r>
              <a:rPr lang="en-US" sz="2400" b="1" dirty="0">
                <a:cs typeface="Times New Roman" pitchFamily="18" charset="0"/>
              </a:rPr>
              <a:t>about the Bible</a:t>
            </a:r>
            <a:r>
              <a:rPr lang="en-US" sz="2400" b="1" dirty="0" smtClean="0">
                <a:cs typeface="Times New Roman" pitchFamily="18" charset="0"/>
              </a:rPr>
              <a:t>” </a:t>
            </a:r>
            <a:r>
              <a:rPr lang="en-US" sz="2400" dirty="0">
                <a:cs typeface="Times New Roman" pitchFamily="18" charset="0"/>
              </a:rPr>
              <a:t>stands </a:t>
            </a:r>
            <a:r>
              <a:rPr lang="en-US" sz="2400" dirty="0" smtClean="0">
                <a:cs typeface="Times New Roman" pitchFamily="18" charset="0"/>
              </a:rPr>
              <a:t>out as the </a:t>
            </a:r>
            <a:r>
              <a:rPr lang="en-US" sz="2400" dirty="0">
                <a:cs typeface="Times New Roman" pitchFamily="18" charset="0"/>
              </a:rPr>
              <a:t>most important predictor.  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en-US" sz="2400" dirty="0" smtClean="0">
                <a:cs typeface="Times New Roman" pitchFamily="18" charset="0"/>
              </a:rPr>
              <a:t>Bible </a:t>
            </a:r>
            <a:r>
              <a:rPr lang="en-US" sz="2400" dirty="0">
                <a:cs typeface="Times New Roman" pitchFamily="18" charset="0"/>
              </a:rPr>
              <a:t>as the Word of </a:t>
            </a:r>
            <a:r>
              <a:rPr lang="en-US" sz="2400" dirty="0" smtClean="0">
                <a:cs typeface="Times New Roman" pitchFamily="18" charset="0"/>
              </a:rPr>
              <a:t>God (mean = 0.55)</a:t>
            </a:r>
          </a:p>
          <a:p>
            <a:r>
              <a:rPr lang="en-US" sz="2400" dirty="0" smtClean="0">
                <a:cs typeface="Times New Roman" pitchFamily="18" charset="0"/>
              </a:rPr>
              <a:t>10</a:t>
            </a:r>
            <a:r>
              <a:rPr lang="en-US" sz="2400" dirty="0">
                <a:cs typeface="Times New Roman" pitchFamily="18" charset="0"/>
              </a:rPr>
              <a:t>% lower than </a:t>
            </a:r>
            <a:r>
              <a:rPr lang="en-US" sz="2400" dirty="0" smtClean="0">
                <a:cs typeface="Times New Roman" pitchFamily="18" charset="0"/>
              </a:rPr>
              <a:t>those who </a:t>
            </a:r>
            <a:r>
              <a:rPr lang="en-US" sz="2400" dirty="0">
                <a:cs typeface="Times New Roman" pitchFamily="18" charset="0"/>
              </a:rPr>
              <a:t>view the Bible as fables or inspired </a:t>
            </a:r>
            <a:r>
              <a:rPr lang="en-US" sz="2400" dirty="0" smtClean="0">
                <a:cs typeface="Times New Roman" pitchFamily="18" charset="0"/>
              </a:rPr>
              <a:t>word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(mean = 0.65)</a:t>
            </a:r>
            <a:endParaRPr lang="en-US" sz="2400" dirty="0"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4" name="Picture 4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810000"/>
            <a:ext cx="49530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958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itchFamily="18" charset="0"/>
              </a:rPr>
              <a:t>Taken science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cs typeface="Times New Roman" pitchFamily="18" charset="0"/>
              </a:rPr>
              <a:t>T</a:t>
            </a:r>
            <a:r>
              <a:rPr lang="en-US" sz="2400" dirty="0" smtClean="0">
                <a:cs typeface="Times New Roman" pitchFamily="18" charset="0"/>
              </a:rPr>
              <a:t>he </a:t>
            </a:r>
            <a:r>
              <a:rPr lang="en-US" sz="2400" dirty="0">
                <a:cs typeface="Times New Roman" pitchFamily="18" charset="0"/>
              </a:rPr>
              <a:t>bootstrap forest shows that </a:t>
            </a:r>
            <a:r>
              <a:rPr lang="en-US" sz="2400" b="1" dirty="0">
                <a:cs typeface="Times New Roman" pitchFamily="18" charset="0"/>
              </a:rPr>
              <a:t>“feelings about the Bible” </a:t>
            </a:r>
            <a:r>
              <a:rPr lang="en-US" sz="2400" dirty="0">
                <a:cs typeface="Times New Roman" pitchFamily="18" charset="0"/>
              </a:rPr>
              <a:t>is again, the number one predictor. 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en-US" sz="2400" dirty="0" smtClean="0">
                <a:cs typeface="Times New Roman" pitchFamily="18" charset="0"/>
              </a:rPr>
              <a:t>Bible </a:t>
            </a:r>
            <a:r>
              <a:rPr lang="en-US" sz="2400" dirty="0">
                <a:cs typeface="Times New Roman" pitchFamily="18" charset="0"/>
              </a:rPr>
              <a:t>is the Word of </a:t>
            </a:r>
            <a:r>
              <a:rPr lang="en-US" sz="2400" dirty="0" smtClean="0">
                <a:cs typeface="Times New Roman" pitchFamily="18" charset="0"/>
              </a:rPr>
              <a:t>God (mean = 1.897)</a:t>
            </a:r>
          </a:p>
          <a:p>
            <a:r>
              <a:rPr lang="en-US" sz="2400" dirty="0">
                <a:cs typeface="Times New Roman" pitchFamily="18" charset="0"/>
              </a:rPr>
              <a:t>F</a:t>
            </a:r>
            <a:r>
              <a:rPr lang="en-US" sz="2400" dirty="0" smtClean="0">
                <a:cs typeface="Times New Roman" pitchFamily="18" charset="0"/>
              </a:rPr>
              <a:t>ables </a:t>
            </a:r>
            <a:r>
              <a:rPr lang="en-US" sz="2400" dirty="0">
                <a:cs typeface="Times New Roman" pitchFamily="18" charset="0"/>
              </a:rPr>
              <a:t>or inspired </a:t>
            </a:r>
            <a:r>
              <a:rPr lang="en-US" sz="2400" dirty="0" smtClean="0">
                <a:cs typeface="Times New Roman" pitchFamily="18" charset="0"/>
              </a:rPr>
              <a:t>word (mean = 2.699) </a:t>
            </a:r>
            <a:endParaRPr lang="en-US" sz="2400" dirty="0"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4" name="Picture 2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429000"/>
            <a:ext cx="4953000" cy="304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9642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Mosaic Plots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5181600"/>
            <a:ext cx="6945086" cy="12954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cs typeface="Times New Roman" pitchFamily="18" charset="0"/>
              </a:rPr>
              <a:t>A large percentage of participants who believe the Bible is the Word of God in a literal sense also believes that the </a:t>
            </a:r>
            <a:r>
              <a:rPr lang="en-US" sz="2400" dirty="0">
                <a:solidFill>
                  <a:srgbClr val="0070C0"/>
                </a:solidFill>
                <a:cs typeface="Times New Roman" pitchFamily="18" charset="0"/>
              </a:rPr>
              <a:t>s</a:t>
            </a:r>
            <a:r>
              <a:rPr lang="en-US" sz="2400" dirty="0" smtClean="0">
                <a:solidFill>
                  <a:srgbClr val="0070C0"/>
                </a:solidFill>
                <a:cs typeface="Times New Roman" pitchFamily="18" charset="0"/>
              </a:rPr>
              <a:t>un goes around the earth.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4038600"/>
            <a:ext cx="3276600" cy="2362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pic>
        <p:nvPicPr>
          <p:cNvPr id="10" name="Pictur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4" y="1295400"/>
            <a:ext cx="6939643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459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Mosaic Plots</a:t>
            </a:r>
            <a:endParaRPr lang="en-US" dirty="0"/>
          </a:p>
        </p:txBody>
      </p:sp>
      <p:pic>
        <p:nvPicPr>
          <p:cNvPr id="5" name="Content Placeholder 3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66800" y="1295400"/>
            <a:ext cx="5943600" cy="3458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4038600"/>
            <a:ext cx="3276600" cy="2362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04800" y="4935935"/>
            <a:ext cx="7587343" cy="1541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cs typeface="Times New Roman" pitchFamily="18" charset="0"/>
              </a:rPr>
              <a:t>People who believe that the Bible </a:t>
            </a:r>
            <a:r>
              <a:rPr lang="en-US" sz="2400" dirty="0">
                <a:cs typeface="Times New Roman" pitchFamily="18" charset="0"/>
              </a:rPr>
              <a:t>as the Word of </a:t>
            </a:r>
            <a:r>
              <a:rPr lang="en-US" sz="2400" dirty="0" smtClean="0">
                <a:cs typeface="Times New Roman" pitchFamily="18" charset="0"/>
              </a:rPr>
              <a:t>God in a literal sense is LESS likely to answer the question “How long does it take for the earth to go around the sun” correctly (1 year).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6105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r>
              <a:rPr lang="en-US" dirty="0" smtClean="0"/>
              <a:t>Partial Least Squares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3987"/>
            <a:ext cx="7772400" cy="2590800"/>
          </a:xfrm>
        </p:spPr>
        <p:txBody>
          <a:bodyPr>
            <a:noAutofit/>
          </a:bodyPr>
          <a:lstStyle/>
          <a:p>
            <a:r>
              <a:rPr lang="en-US" sz="2400" dirty="0" smtClean="0">
                <a:cs typeface="Times New Roman" pitchFamily="18" charset="0"/>
              </a:rPr>
              <a:t>T</a:t>
            </a:r>
            <a:r>
              <a:rPr lang="en-US" sz="2400" dirty="0">
                <a:cs typeface="Times New Roman" pitchFamily="18" charset="0"/>
              </a:rPr>
              <a:t>akes into account all </a:t>
            </a:r>
            <a:r>
              <a:rPr lang="en-US" sz="2400" dirty="0" smtClean="0">
                <a:cs typeface="Times New Roman" pitchFamily="18" charset="0"/>
              </a:rPr>
              <a:t>three </a:t>
            </a:r>
            <a:r>
              <a:rPr lang="en-US" sz="2400" dirty="0">
                <a:cs typeface="Times New Roman" pitchFamily="18" charset="0"/>
              </a:rPr>
              <a:t>dependent measures </a:t>
            </a:r>
            <a:r>
              <a:rPr lang="en-US" sz="2400" dirty="0" smtClean="0">
                <a:cs typeface="Times New Roman" pitchFamily="18" charset="0"/>
              </a:rPr>
              <a:t>simultaneously to identifies </a:t>
            </a:r>
            <a:r>
              <a:rPr lang="en-US" sz="2400" dirty="0">
                <a:cs typeface="Times New Roman" pitchFamily="18" charset="0"/>
              </a:rPr>
              <a:t>the most powerful </a:t>
            </a:r>
            <a:r>
              <a:rPr lang="en-US" sz="2400" dirty="0" smtClean="0">
                <a:cs typeface="Times New Roman" pitchFamily="18" charset="0"/>
              </a:rPr>
              <a:t>predictors</a:t>
            </a:r>
          </a:p>
          <a:p>
            <a:r>
              <a:rPr lang="en-US" sz="2400" dirty="0">
                <a:cs typeface="Times New Roman" pitchFamily="18" charset="0"/>
              </a:rPr>
              <a:t>T</a:t>
            </a:r>
            <a:r>
              <a:rPr lang="en-US" sz="2400" dirty="0" smtClean="0">
                <a:cs typeface="Times New Roman" pitchFamily="18" charset="0"/>
              </a:rPr>
              <a:t>he </a:t>
            </a:r>
            <a:r>
              <a:rPr lang="en-US" sz="2400" dirty="0">
                <a:cs typeface="Times New Roman" pitchFamily="18" charset="0"/>
              </a:rPr>
              <a:t>PLS model ran with the six variables that have a high </a:t>
            </a:r>
            <a:r>
              <a:rPr lang="en-US" sz="2400" dirty="0" smtClean="0">
                <a:cs typeface="Times New Roman" pitchFamily="18" charset="0"/>
              </a:rPr>
              <a:t>Very Important Predictor (VIP) score.</a:t>
            </a:r>
          </a:p>
        </p:txBody>
      </p:sp>
      <p:graphicFrame>
        <p:nvGraphicFramePr>
          <p:cNvPr id="6" name="내용 개체 틀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704518"/>
              </p:ext>
            </p:extLst>
          </p:nvPr>
        </p:nvGraphicFramePr>
        <p:xfrm>
          <a:off x="1371600" y="3200400"/>
          <a:ext cx="5486400" cy="34482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565871"/>
                <a:gridCol w="1920529"/>
              </a:tblGrid>
              <a:tr h="334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Variable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58223">
                            <a:shade val="30000"/>
                            <a:satMod val="115000"/>
                          </a:srgbClr>
                        </a:gs>
                        <a:gs pos="50000">
                          <a:srgbClr val="F58223">
                            <a:shade val="67500"/>
                            <a:satMod val="115000"/>
                          </a:srgbClr>
                        </a:gs>
                        <a:gs pos="100000">
                          <a:srgbClr val="F58223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</a:rPr>
                        <a:t>VIP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58223">
                            <a:shade val="30000"/>
                            <a:satMod val="115000"/>
                          </a:srgbClr>
                        </a:gs>
                        <a:gs pos="50000">
                          <a:srgbClr val="F58223">
                            <a:shade val="67500"/>
                            <a:satMod val="115000"/>
                          </a:srgbClr>
                        </a:gs>
                        <a:gs pos="100000">
                          <a:srgbClr val="F58223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Feeling about the Bible</a:t>
                      </a:r>
                      <a:endParaRPr lang="en-US" sz="16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1.9181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Consider myself a spiritual person</a:t>
                      </a:r>
                      <a:endParaRPr lang="en-US" sz="16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1.1706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Confidence in the existence of God</a:t>
                      </a:r>
                      <a:endParaRPr lang="en-US" sz="1600" b="1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1.1315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Beliefs</a:t>
                      </a:r>
                      <a:endParaRPr lang="en-US" sz="16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0.8740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Strength of religious affiliation</a:t>
                      </a:r>
                      <a:endParaRPr lang="en-US" sz="1600" b="1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0.8242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Belief in life after-death</a:t>
                      </a:r>
                      <a:endParaRPr lang="en-US" sz="16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0.8012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Confidence in organized Religion</a:t>
                      </a:r>
                      <a:endParaRPr lang="en-US" sz="160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0.6833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Consider myself a religious person</a:t>
                      </a:r>
                      <a:endParaRPr lang="en-US" sz="160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0.6661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Tried to convince others to accept Jesus</a:t>
                      </a:r>
                      <a:endParaRPr lang="en-US" sz="160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0.6197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Ever had a 'born again' experience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0.5389</a:t>
                      </a:r>
                      <a:endParaRPr lang="en-US" sz="1600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29099" marR="29099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9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Least Squares</a:t>
            </a:r>
          </a:p>
        </p:txBody>
      </p:sp>
      <p:pic>
        <p:nvPicPr>
          <p:cNvPr id="4" name="Picture 27"/>
          <p:cNvPicPr/>
          <p:nvPr/>
        </p:nvPicPr>
        <p:blipFill>
          <a:blip r:embed="rId2"/>
          <a:stretch>
            <a:fillRect/>
          </a:stretch>
        </p:blipFill>
        <p:spPr>
          <a:xfrm>
            <a:off x="745670" y="1417637"/>
            <a:ext cx="5655130" cy="36538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199" y="5410200"/>
            <a:ext cx="7282543" cy="99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Loading plot of independent </a:t>
            </a:r>
            <a:r>
              <a:rPr lang="en-US" dirty="0" smtClean="0"/>
              <a:t>variables.</a:t>
            </a:r>
          </a:p>
          <a:p>
            <a:r>
              <a:rPr lang="en-US" dirty="0" smtClean="0">
                <a:cs typeface="Times New Roman" pitchFamily="18" charset="0"/>
              </a:rPr>
              <a:t>Shows </a:t>
            </a:r>
            <a:r>
              <a:rPr lang="en-US" dirty="0">
                <a:cs typeface="Times New Roman" pitchFamily="18" charset="0"/>
              </a:rPr>
              <a:t>clustering pattern of dependent variable (</a:t>
            </a:r>
            <a:r>
              <a:rPr lang="en-US" dirty="0" err="1">
                <a:cs typeface="Times New Roman" pitchFamily="18" charset="0"/>
              </a:rPr>
              <a:t>Xs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r>
              <a:rPr lang="en-US" dirty="0" smtClean="0">
                <a:cs typeface="Times New Roman" pitchFamily="18" charset="0"/>
              </a:rPr>
              <a:t>Feeling about the Bible stands out. </a:t>
            </a:r>
            <a:endParaRPr lang="en-US" dirty="0"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77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cs typeface="Times New Roman" pitchFamily="18" charset="0"/>
              </a:rPr>
              <a:t>Showed that the religious </a:t>
            </a:r>
            <a:r>
              <a:rPr lang="en-US" sz="2800" dirty="0">
                <a:cs typeface="Times New Roman" pitchFamily="18" charset="0"/>
              </a:rPr>
              <a:t>component is a significant predictor of science knowledge and courses </a:t>
            </a:r>
            <a:endParaRPr lang="en-US" sz="2800" dirty="0" smtClean="0">
              <a:cs typeface="Times New Roman" pitchFamily="18" charset="0"/>
            </a:endParaRPr>
          </a:p>
          <a:p>
            <a:pPr lvl="1"/>
            <a:r>
              <a:rPr lang="en-US" sz="2800" dirty="0">
                <a:cs typeface="Times New Roman" pitchFamily="18" charset="0"/>
              </a:rPr>
              <a:t>N</a:t>
            </a:r>
            <a:r>
              <a:rPr lang="en-US" sz="2800" dirty="0" smtClean="0">
                <a:cs typeface="Times New Roman" pitchFamily="18" charset="0"/>
              </a:rPr>
              <a:t>egative </a:t>
            </a:r>
            <a:r>
              <a:rPr lang="en-US" sz="2800" dirty="0">
                <a:cs typeface="Times New Roman" pitchFamily="18" charset="0"/>
              </a:rPr>
              <a:t>association (</a:t>
            </a:r>
            <a:r>
              <a:rPr lang="en-US" sz="2800" i="1" dirty="0">
                <a:cs typeface="Times New Roman" pitchFamily="18" charset="0"/>
              </a:rPr>
              <a:t>b</a:t>
            </a:r>
            <a:r>
              <a:rPr lang="en-US" sz="2800" dirty="0">
                <a:cs typeface="Times New Roman" pitchFamily="18" charset="0"/>
              </a:rPr>
              <a:t>= -0.13, </a:t>
            </a:r>
            <a:r>
              <a:rPr lang="en-US" sz="2800" i="1" dirty="0">
                <a:cs typeface="Times New Roman" pitchFamily="18" charset="0"/>
              </a:rPr>
              <a:t>p</a:t>
            </a:r>
            <a:r>
              <a:rPr lang="en-US" sz="2800" dirty="0">
                <a:cs typeface="Times New Roman" pitchFamily="18" charset="0"/>
              </a:rPr>
              <a:t> = .0062</a:t>
            </a:r>
            <a:r>
              <a:rPr lang="en-US" sz="2800" dirty="0" smtClean="0">
                <a:cs typeface="Times New Roman" pitchFamily="18" charset="0"/>
              </a:rPr>
              <a:t>)</a:t>
            </a:r>
          </a:p>
          <a:p>
            <a:r>
              <a:rPr lang="en-US" sz="2800" dirty="0" smtClean="0">
                <a:cs typeface="Times New Roman" pitchFamily="18" charset="0"/>
              </a:rPr>
              <a:t>The </a:t>
            </a:r>
            <a:r>
              <a:rPr lang="en-US" sz="2800" dirty="0">
                <a:cs typeface="Times New Roman" pitchFamily="18" charset="0"/>
              </a:rPr>
              <a:t>same inverse relationship </a:t>
            </a:r>
            <a:r>
              <a:rPr lang="en-US" sz="2800" dirty="0" smtClean="0">
                <a:cs typeface="Times New Roman" pitchFamily="18" charset="0"/>
              </a:rPr>
              <a:t>between </a:t>
            </a:r>
            <a:r>
              <a:rPr lang="en-US" sz="2800" dirty="0">
                <a:cs typeface="Times New Roman" pitchFamily="18" charset="0"/>
              </a:rPr>
              <a:t>overall interest in science/technology and religious component </a:t>
            </a:r>
            <a:endParaRPr lang="en-US" sz="2800" dirty="0" smtClean="0">
              <a:cs typeface="Times New Roman" pitchFamily="18" charset="0"/>
            </a:endParaRPr>
          </a:p>
          <a:p>
            <a:pPr lvl="1"/>
            <a:r>
              <a:rPr lang="en-US" sz="2800" dirty="0" smtClean="0">
                <a:cs typeface="Times New Roman" pitchFamily="18" charset="0"/>
              </a:rPr>
              <a:t>(</a:t>
            </a:r>
            <a:r>
              <a:rPr lang="en-US" sz="2800" i="1" dirty="0">
                <a:cs typeface="Times New Roman" pitchFamily="18" charset="0"/>
              </a:rPr>
              <a:t>b</a:t>
            </a:r>
            <a:r>
              <a:rPr lang="en-US" sz="2800" dirty="0">
                <a:cs typeface="Times New Roman" pitchFamily="18" charset="0"/>
              </a:rPr>
              <a:t> = -0.10, </a:t>
            </a:r>
            <a:r>
              <a:rPr lang="en-US" sz="2800" i="1" dirty="0">
                <a:cs typeface="Times New Roman" pitchFamily="18" charset="0"/>
              </a:rPr>
              <a:t>p</a:t>
            </a:r>
            <a:r>
              <a:rPr lang="en-US" sz="2800" dirty="0">
                <a:cs typeface="Times New Roman" pitchFamily="18" charset="0"/>
              </a:rPr>
              <a:t> = .0002).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2815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Discussion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36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1143000"/>
          </a:xfrm>
        </p:spPr>
        <p:txBody>
          <a:bodyPr/>
          <a:lstStyle/>
          <a:p>
            <a:r>
              <a:rPr lang="en-US" dirty="0" smtClean="0"/>
              <a:t>Literal Interpretations of Scripture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7620000" cy="3657600"/>
          </a:xfrm>
        </p:spPr>
        <p:txBody>
          <a:bodyPr>
            <a:norm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articipants </a:t>
            </a:r>
            <a:r>
              <a:rPr lang="en-US" sz="2400" dirty="0"/>
              <a:t>who viewed the Bible as the Word of God in a literal </a:t>
            </a:r>
            <a:r>
              <a:rPr lang="en-US" sz="2400" dirty="0" smtClean="0"/>
              <a:t>sense: 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arned </a:t>
            </a:r>
            <a:r>
              <a:rPr lang="en-US" sz="2400" dirty="0"/>
              <a:t>lower test scores in objective science tests </a:t>
            </a:r>
            <a:endParaRPr lang="en-US" sz="2400" dirty="0" smtClean="0"/>
          </a:p>
          <a:p>
            <a:pPr lvl="1"/>
            <a:r>
              <a:rPr lang="en-US" sz="2400" dirty="0"/>
              <a:t>L</a:t>
            </a:r>
            <a:r>
              <a:rPr lang="en-US" sz="2400" dirty="0" smtClean="0"/>
              <a:t>ess </a:t>
            </a:r>
            <a:r>
              <a:rPr lang="en-US" sz="2400" dirty="0"/>
              <a:t>interested in taking science courses than those who did not hold this view. 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eflects the relationship </a:t>
            </a:r>
            <a:r>
              <a:rPr lang="en-US" sz="2400" dirty="0"/>
              <a:t>between more literal interpretations of Scripture and one’s level of interest science, rather than a conflict between Christianity and science 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11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Christians must develop </a:t>
            </a:r>
            <a:r>
              <a:rPr lang="en-US" sz="2400" dirty="0"/>
              <a:t>positive ways to engage science and promote working within scientific fields of </a:t>
            </a:r>
            <a:r>
              <a:rPr lang="en-US" sz="2400" dirty="0" smtClean="0"/>
              <a:t>inquiry</a:t>
            </a:r>
            <a:endParaRPr lang="en-US" sz="2400" dirty="0"/>
          </a:p>
          <a:p>
            <a:r>
              <a:rPr lang="en-US" sz="2400" dirty="0"/>
              <a:t>T</a:t>
            </a:r>
            <a:r>
              <a:rPr lang="en-US" sz="2400" dirty="0" smtClean="0"/>
              <a:t>hose who read Scripture more literally show the least amount of interest in science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T</a:t>
            </a:r>
            <a:r>
              <a:rPr lang="en-US" sz="2400" dirty="0" smtClean="0"/>
              <a:t>here </a:t>
            </a:r>
            <a:r>
              <a:rPr lang="en-US" sz="2400" dirty="0"/>
              <a:t>is still less interest in science among those who hold a non-literal approach to Scripture compared to those who do not believe in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2400" dirty="0"/>
              <a:t> </a:t>
            </a:r>
            <a:r>
              <a:rPr lang="en-US" sz="2400" dirty="0" smtClean="0"/>
              <a:t>  the </a:t>
            </a:r>
            <a:r>
              <a:rPr lang="en-US" sz="2400" dirty="0"/>
              <a:t>inspiration of Scripture at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2400" dirty="0" smtClean="0"/>
              <a:t>   all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  <p:pic>
        <p:nvPicPr>
          <p:cNvPr id="3074" name="Picture 2" descr="Image result for religion and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4255008"/>
            <a:ext cx="3129565" cy="222199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855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Faith-learning </a:t>
            </a:r>
            <a:r>
              <a:rPr lang="en-US" sz="2400" dirty="0"/>
              <a:t>integration should be the area of focus in Christian universities and </a:t>
            </a:r>
            <a:r>
              <a:rPr lang="en-US" sz="2400" dirty="0" smtClean="0"/>
              <a:t>churches </a:t>
            </a:r>
            <a:endParaRPr lang="en-US" sz="2400" dirty="0"/>
          </a:p>
          <a:p>
            <a:r>
              <a:rPr lang="en-US" sz="2400" dirty="0"/>
              <a:t>Stress the contributions of Christians to </a:t>
            </a:r>
            <a:r>
              <a:rPr lang="en-US" sz="2400" dirty="0" smtClean="0"/>
              <a:t>science </a:t>
            </a:r>
            <a:endParaRPr lang="en-US" sz="2400" dirty="0"/>
          </a:p>
          <a:p>
            <a:r>
              <a:rPr lang="en-US" sz="2400" dirty="0"/>
              <a:t>Provide Christians more nuanced explanations on how one might read and understand </a:t>
            </a:r>
            <a:r>
              <a:rPr lang="en-US" sz="2400" dirty="0" smtClean="0"/>
              <a:t>Scripture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2050" name="Picture 2" descr="Image result for scripture and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1857" y="3886200"/>
            <a:ext cx="542925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56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Emily Brown: </a:t>
            </a:r>
            <a:r>
              <a:rPr lang="en-US" sz="3200" dirty="0" smtClean="0">
                <a:hlinkClick r:id="rId2"/>
              </a:rPr>
              <a:t>erbrown13@apu.edu</a:t>
            </a:r>
            <a:endParaRPr lang="en-US" sz="3200" dirty="0" smtClean="0"/>
          </a:p>
          <a:p>
            <a:r>
              <a:rPr lang="en-US" sz="3200" dirty="0" smtClean="0"/>
              <a:t>Hyun </a:t>
            </a:r>
            <a:r>
              <a:rPr lang="en-US" sz="3200" dirty="0" err="1" smtClean="0"/>
              <a:t>Seo</a:t>
            </a:r>
            <a:r>
              <a:rPr lang="en-US" sz="3200" dirty="0"/>
              <a:t> Lee: </a:t>
            </a:r>
            <a:r>
              <a:rPr lang="en-US" sz="3200" dirty="0" smtClean="0">
                <a:hlinkClick r:id="rId3"/>
              </a:rPr>
              <a:t>hyunseolee12@apu.edu</a:t>
            </a:r>
            <a:r>
              <a:rPr lang="en-US" sz="3200" dirty="0" smtClean="0"/>
              <a:t> </a:t>
            </a:r>
          </a:p>
          <a:p>
            <a:r>
              <a:rPr lang="en-US" sz="3200" dirty="0" err="1" smtClean="0"/>
              <a:t>Siyan</a:t>
            </a:r>
            <a:r>
              <a:rPr lang="en-US" sz="3200" dirty="0" smtClean="0"/>
              <a:t> </a:t>
            </a:r>
            <a:r>
              <a:rPr lang="en-US" sz="3200" dirty="0" err="1" smtClean="0"/>
              <a:t>Gan</a:t>
            </a:r>
            <a:r>
              <a:rPr lang="en-US" sz="3200" dirty="0"/>
              <a:t>: </a:t>
            </a:r>
            <a:r>
              <a:rPr lang="en-US" sz="3200" dirty="0" smtClean="0">
                <a:hlinkClick r:id="rId4"/>
              </a:rPr>
              <a:t>siyan.gan@pepperdine.edu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Chong Ho Yu: </a:t>
            </a:r>
            <a:r>
              <a:rPr lang="en-US" sz="3200" dirty="0" smtClean="0">
                <a:hlinkClick r:id="rId5"/>
              </a:rPr>
              <a:t>cyu@apu.edu</a:t>
            </a:r>
            <a:endParaRPr lang="en-US" sz="3200" dirty="0" smtClean="0"/>
          </a:p>
          <a:p>
            <a:r>
              <a:rPr lang="en-US" sz="3200" dirty="0" smtClean="0"/>
              <a:t>William Whitney: </a:t>
            </a:r>
            <a:r>
              <a:rPr lang="en-US" sz="3200" dirty="0" smtClean="0">
                <a:hlinkClick r:id="rId6"/>
              </a:rPr>
              <a:t>wwhitney@apu.edu</a:t>
            </a:r>
            <a:r>
              <a:rPr lang="en-US" sz="3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379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426</TotalTime>
  <Words>947</Words>
  <Application>Microsoft Office PowerPoint</Application>
  <PresentationFormat>On-screen Show (4:3)</PresentationFormat>
  <Paragraphs>122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Batang</vt:lpstr>
      <vt:lpstr>Arial</vt:lpstr>
      <vt:lpstr>Calibri</vt:lpstr>
      <vt:lpstr>Cambria</vt:lpstr>
      <vt:lpstr>Times New Roman</vt:lpstr>
      <vt:lpstr>Adjacency</vt:lpstr>
      <vt:lpstr>Are Christians anti-science? </vt:lpstr>
      <vt:lpstr>Introduction</vt:lpstr>
      <vt:lpstr>Methods</vt:lpstr>
      <vt:lpstr>Data source and variables</vt:lpstr>
      <vt:lpstr>Data Analysis</vt:lpstr>
      <vt:lpstr>Data Analysis</vt:lpstr>
      <vt:lpstr>Results</vt:lpstr>
      <vt:lpstr>Overall interest in science</vt:lpstr>
      <vt:lpstr>Scientific knowledge</vt:lpstr>
      <vt:lpstr>Taken science courses</vt:lpstr>
      <vt:lpstr>Mosaic Plots</vt:lpstr>
      <vt:lpstr>Mosaic Plots</vt:lpstr>
      <vt:lpstr>Partial Least Squares</vt:lpstr>
      <vt:lpstr>Partial Least Squares</vt:lpstr>
      <vt:lpstr>Regression Analysis</vt:lpstr>
      <vt:lpstr>Discussion</vt:lpstr>
      <vt:lpstr>Literal Interpretations of Scripture</vt:lpstr>
      <vt:lpstr>PowerPoint Presentation</vt:lpstr>
      <vt:lpstr>Further steps</vt:lpstr>
      <vt:lpstr>Contact info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Christians anti-science? An investigation of the relationship between attitudes towards Scripture and science</dc:title>
  <dc:creator>Emily Brown</dc:creator>
  <cp:lastModifiedBy>Chong Ho Yu</cp:lastModifiedBy>
  <cp:revision>39</cp:revision>
  <dcterms:created xsi:type="dcterms:W3CDTF">2017-03-20T18:59:20Z</dcterms:created>
  <dcterms:modified xsi:type="dcterms:W3CDTF">2017-04-10T03:47:59Z</dcterms:modified>
</cp:coreProperties>
</file>