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3" autoAdjust="0"/>
    <p:restoredTop sz="94660"/>
  </p:normalViewPr>
  <p:slideViewPr>
    <p:cSldViewPr snapToGrid="0">
      <p:cViewPr varScale="1">
        <p:scale>
          <a:sx n="103" d="100"/>
          <a:sy n="103" d="100"/>
        </p:scale>
        <p:origin x="12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10/23/2019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10/23/2019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10/23/2019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10/23/2019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b="1" dirty="0"/>
              <a:t>An analysis of the relationship between Christian faith and mental wellbeing utilizing item response </a:t>
            </a:r>
            <a:r>
              <a:rPr lang="en-US" sz="3200" b="1" dirty="0" smtClean="0"/>
              <a:t>theory</a:t>
            </a:r>
            <a:endParaRPr lang="en-US" sz="3200" dirty="0"/>
          </a:p>
        </p:txBody>
      </p:sp>
      <p:sp>
        <p:nvSpPr>
          <p:cNvPr id="3" name="Subtitle 2"/>
          <p:cNvSpPr>
            <a:spLocks noGrp="1"/>
          </p:cNvSpPr>
          <p:nvPr>
            <p:ph type="subTitle" idx="1"/>
          </p:nvPr>
        </p:nvSpPr>
        <p:spPr/>
        <p:txBody>
          <a:bodyPr/>
          <a:lstStyle/>
          <a:p>
            <a:r>
              <a:rPr lang="en-US" dirty="0" smtClean="0"/>
              <a:t>Chong Ho Yu</a:t>
            </a:r>
            <a:endParaRPr lang="en-US" dirty="0"/>
          </a:p>
        </p:txBody>
      </p:sp>
    </p:spTree>
    <p:extLst>
      <p:ext uri="{BB962C8B-B14F-4D97-AF65-F5344CB8AC3E}">
        <p14:creationId xmlns:p14="http://schemas.microsoft.com/office/powerpoint/2010/main" val="645132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a:xfrm>
            <a:off x="680322" y="2336873"/>
            <a:ext cx="5634418" cy="3599316"/>
          </a:xfrm>
        </p:spPr>
        <p:txBody>
          <a:bodyPr/>
          <a:lstStyle/>
          <a:p>
            <a:r>
              <a:rPr lang="en-US" dirty="0"/>
              <a:t>M</a:t>
            </a:r>
            <a:r>
              <a:rPr lang="en-US" dirty="0" smtClean="0"/>
              <a:t>ore </a:t>
            </a:r>
            <a:r>
              <a:rPr lang="en-US" dirty="0"/>
              <a:t>and more American university students suffer from mental distress or disorder. </a:t>
            </a:r>
            <a:endParaRPr lang="en-US" dirty="0" smtClean="0"/>
          </a:p>
          <a:p>
            <a:r>
              <a:rPr lang="en-US" dirty="0"/>
              <a:t>The current study aimed to verify these previous findings with a novel contribution, namely, the use of </a:t>
            </a:r>
            <a:r>
              <a:rPr lang="en-US" dirty="0" smtClean="0"/>
              <a:t>item response theory</a:t>
            </a:r>
            <a:endParaRPr lang="en-US" dirty="0"/>
          </a:p>
        </p:txBody>
      </p:sp>
      <p:pic>
        <p:nvPicPr>
          <p:cNvPr id="4098" name="Picture 2" descr="Teenager holding a mobile phone sitting on her b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8799" y="2445444"/>
            <a:ext cx="5294961" cy="2976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766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 review</a:t>
            </a:r>
            <a:endParaRPr lang="en-US" dirty="0"/>
          </a:p>
        </p:txBody>
      </p:sp>
      <p:sp>
        <p:nvSpPr>
          <p:cNvPr id="3" name="Content Placeholder 2"/>
          <p:cNvSpPr>
            <a:spLocks noGrp="1"/>
          </p:cNvSpPr>
          <p:nvPr>
            <p:ph idx="1"/>
          </p:nvPr>
        </p:nvSpPr>
        <p:spPr>
          <a:xfrm>
            <a:off x="680321" y="2336873"/>
            <a:ext cx="5580629" cy="3599316"/>
          </a:xfrm>
        </p:spPr>
        <p:txBody>
          <a:bodyPr/>
          <a:lstStyle/>
          <a:p>
            <a:r>
              <a:rPr lang="en-US" dirty="0"/>
              <a:t>Center for Collegiate Mental </a:t>
            </a:r>
            <a:r>
              <a:rPr lang="en-US" dirty="0" smtClean="0"/>
              <a:t>Health (CCMH) </a:t>
            </a:r>
            <a:r>
              <a:rPr lang="en-US" dirty="0" smtClean="0"/>
              <a:t>indicates </a:t>
            </a:r>
            <a:r>
              <a:rPr lang="en-US" dirty="0"/>
              <a:t>that distress levels for depression, generalized anxiety, and social anxiety </a:t>
            </a:r>
            <a:r>
              <a:rPr lang="en-US" dirty="0" smtClean="0"/>
              <a:t>have </a:t>
            </a:r>
            <a:r>
              <a:rPr lang="en-US" dirty="0"/>
              <a:t>been increasing since </a:t>
            </a:r>
            <a:r>
              <a:rPr lang="en-US" dirty="0" smtClean="0"/>
              <a:t>2012.</a:t>
            </a:r>
          </a:p>
          <a:p>
            <a:r>
              <a:rPr lang="en-US" dirty="0" smtClean="0"/>
              <a:t>In </a:t>
            </a:r>
            <a:r>
              <a:rPr lang="en-US" dirty="0"/>
              <a:t>2018 73% of participants (n=264,681) had depression scores above the cutoff, compared with 70% in 2010 (n=87,884).  </a:t>
            </a:r>
          </a:p>
        </p:txBody>
      </p:sp>
      <p:pic>
        <p:nvPicPr>
          <p:cNvPr id="5122" name="Picture 2" descr="Depression, psychological distress and suicidal thoughts are all increasing at alarming rates among young adults, a new survey reveals - and the trend may be unique to their gene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2437" y="2336873"/>
            <a:ext cx="4949702" cy="3302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936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 review</a:t>
            </a:r>
            <a:endParaRPr lang="en-US" dirty="0"/>
          </a:p>
        </p:txBody>
      </p:sp>
      <p:sp>
        <p:nvSpPr>
          <p:cNvPr id="3" name="Content Placeholder 2"/>
          <p:cNvSpPr>
            <a:spLocks noGrp="1"/>
          </p:cNvSpPr>
          <p:nvPr>
            <p:ph idx="1"/>
          </p:nvPr>
        </p:nvSpPr>
        <p:spPr/>
        <p:txBody>
          <a:bodyPr/>
          <a:lstStyle/>
          <a:p>
            <a:r>
              <a:rPr lang="en-US" dirty="0" smtClean="0"/>
              <a:t>The </a:t>
            </a:r>
            <a:r>
              <a:rPr lang="en-US" dirty="0"/>
              <a:t>National Survey on Drug Use and Health (NSDUH; n=611,880) indicates that from 2005 to 2017, rates of major depressive episode substantively increased (from 8.7% to 13.2%) among </a:t>
            </a:r>
            <a:r>
              <a:rPr lang="en-US" dirty="0" smtClean="0"/>
              <a:t>adolescents </a:t>
            </a:r>
            <a:r>
              <a:rPr lang="en-US" dirty="0"/>
              <a:t>aged 12 to 17. </a:t>
            </a:r>
            <a:endParaRPr lang="en-US" dirty="0" smtClean="0"/>
          </a:p>
          <a:p>
            <a:r>
              <a:rPr lang="en-US" dirty="0"/>
              <a:t>Among young adults aged 18 to 25, severe psychological distress and suicide-related outcomes, such as suicidal ideation, plans, attempts, and deaths, also increased by 71% between 2008 and </a:t>
            </a:r>
            <a:r>
              <a:rPr lang="en-US" dirty="0" smtClean="0"/>
              <a:t>2017.</a:t>
            </a:r>
            <a:endParaRPr lang="en-US" dirty="0"/>
          </a:p>
        </p:txBody>
      </p:sp>
    </p:spTree>
    <p:extLst>
      <p:ext uri="{BB962C8B-B14F-4D97-AF65-F5344CB8AC3E}">
        <p14:creationId xmlns:p14="http://schemas.microsoft.com/office/powerpoint/2010/main" val="1143567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 review</a:t>
            </a:r>
            <a:endParaRPr lang="en-US" dirty="0"/>
          </a:p>
        </p:txBody>
      </p:sp>
      <p:sp>
        <p:nvSpPr>
          <p:cNvPr id="3" name="Content Placeholder 2"/>
          <p:cNvSpPr>
            <a:spLocks noGrp="1"/>
          </p:cNvSpPr>
          <p:nvPr>
            <p:ph idx="1"/>
          </p:nvPr>
        </p:nvSpPr>
        <p:spPr/>
        <p:txBody>
          <a:bodyPr/>
          <a:lstStyle/>
          <a:p>
            <a:r>
              <a:rPr lang="en-US" dirty="0" err="1"/>
              <a:t>Entwistle</a:t>
            </a:r>
            <a:r>
              <a:rPr lang="en-US" dirty="0"/>
              <a:t>, Eck, and White (2019) found that the top five mental issues reported by college students are anxiety, stress, interpersonal concerns, family relationships, and depression. </a:t>
            </a:r>
            <a:endParaRPr lang="en-US" dirty="0" smtClean="0"/>
          </a:p>
          <a:p>
            <a:r>
              <a:rPr lang="en-US" dirty="0" smtClean="0"/>
              <a:t>15 </a:t>
            </a:r>
            <a:r>
              <a:rPr lang="en-US" dirty="0"/>
              <a:t>to 43% of participants had prior therapeutic experience, 10-11% are currently on medications, and 33% have used the Counseling Center previously. </a:t>
            </a:r>
            <a:endParaRPr lang="en-US" dirty="0" smtClean="0"/>
          </a:p>
          <a:p>
            <a:r>
              <a:rPr lang="en-US" dirty="0" smtClean="0"/>
              <a:t>7-10</a:t>
            </a:r>
            <a:r>
              <a:rPr lang="en-US" dirty="0"/>
              <a:t>% of counseling sessions involved crisis situations, and student hospitalizations substantively increased.</a:t>
            </a:r>
          </a:p>
          <a:p>
            <a:endParaRPr lang="en-US" dirty="0"/>
          </a:p>
        </p:txBody>
      </p:sp>
    </p:spTree>
    <p:extLst>
      <p:ext uri="{BB962C8B-B14F-4D97-AF65-F5344CB8AC3E}">
        <p14:creationId xmlns:p14="http://schemas.microsoft.com/office/powerpoint/2010/main" val="3142177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65" y="405909"/>
            <a:ext cx="10284310" cy="1080938"/>
          </a:xfrm>
        </p:spPr>
        <p:txBody>
          <a:bodyPr>
            <a:normAutofit/>
          </a:bodyPr>
          <a:lstStyle/>
          <a:p>
            <a:r>
              <a:rPr lang="en-US" sz="3200" b="1" dirty="0"/>
              <a:t>The relationship between religion and mental health</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1660293"/>
              </p:ext>
            </p:extLst>
          </p:nvPr>
        </p:nvGraphicFramePr>
        <p:xfrm>
          <a:off x="161365" y="1486847"/>
          <a:ext cx="11897957" cy="5170146"/>
        </p:xfrm>
        <a:graphic>
          <a:graphicData uri="http://schemas.openxmlformats.org/drawingml/2006/table">
            <a:tbl>
              <a:tblPr firstRow="1" firstCol="1" bandRow="1">
                <a:tableStyleId>{5C22544A-7EE6-4342-B048-85BDC9FD1C3A}</a:tableStyleId>
              </a:tblPr>
              <a:tblGrid>
                <a:gridCol w="1453930"/>
                <a:gridCol w="1073198"/>
                <a:gridCol w="937559"/>
                <a:gridCol w="1101750"/>
                <a:gridCol w="1027983"/>
                <a:gridCol w="1099370"/>
                <a:gridCol w="832857"/>
                <a:gridCol w="887587"/>
                <a:gridCol w="968493"/>
                <a:gridCol w="1320675"/>
                <a:gridCol w="1194555"/>
              </a:tblGrid>
              <a:tr h="503137">
                <a:tc>
                  <a:txBody>
                    <a:bodyPr/>
                    <a:lstStyle/>
                    <a:p>
                      <a:pPr marL="0" marR="0">
                        <a:lnSpc>
                          <a:spcPct val="115000"/>
                        </a:lnSpc>
                        <a:spcBef>
                          <a:spcPts val="0"/>
                        </a:spcBef>
                        <a:spcAft>
                          <a:spcPts val="0"/>
                        </a:spcAft>
                      </a:pPr>
                      <a:r>
                        <a:rPr lang="en-GB" sz="1800" dirty="0">
                          <a:effectLst/>
                        </a:rPr>
                        <a:t> </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Agnostic</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Atheist</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Buddhist</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Catholic</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Christian</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Hindu</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Jewish</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Muslim</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No preference</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ctr">
                        <a:lnSpc>
                          <a:spcPct val="115000"/>
                        </a:lnSpc>
                        <a:spcBef>
                          <a:spcPts val="0"/>
                        </a:spcBef>
                        <a:spcAft>
                          <a:spcPts val="0"/>
                        </a:spcAft>
                      </a:pPr>
                      <a:r>
                        <a:rPr lang="en-GB" sz="1800">
                          <a:effectLst/>
                        </a:rPr>
                        <a:t>Self-identified</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r>
              <a:tr h="402510">
                <a:tc>
                  <a:txBody>
                    <a:bodyPr/>
                    <a:lstStyle/>
                    <a:p>
                      <a:pPr marL="0" marR="0">
                        <a:lnSpc>
                          <a:spcPct val="115000"/>
                        </a:lnSpc>
                        <a:spcBef>
                          <a:spcPts val="0"/>
                        </a:spcBef>
                        <a:spcAft>
                          <a:spcPts val="0"/>
                        </a:spcAft>
                      </a:pPr>
                      <a:r>
                        <a:rPr lang="en-GB" sz="1800" dirty="0">
                          <a:effectLst/>
                        </a:rPr>
                        <a:t>Depression</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80%</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79%</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78%</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68%</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70%</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78%</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64%</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78%</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76%</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78%</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r>
              <a:tr h="806478">
                <a:tc>
                  <a:txBody>
                    <a:bodyPr/>
                    <a:lstStyle/>
                    <a:p>
                      <a:pPr marL="0" marR="0">
                        <a:lnSpc>
                          <a:spcPct val="115000"/>
                        </a:lnSpc>
                        <a:spcBef>
                          <a:spcPts val="0"/>
                        </a:spcBef>
                        <a:spcAft>
                          <a:spcPts val="0"/>
                        </a:spcAft>
                      </a:pPr>
                      <a:r>
                        <a:rPr lang="en-GB" sz="1800" dirty="0">
                          <a:effectLst/>
                        </a:rPr>
                        <a:t>Generalized anxiety</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78%</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75%</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74%</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69%</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69%</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72%</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69%</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72%</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74%</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76%</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r>
              <a:tr h="402510">
                <a:tc>
                  <a:txBody>
                    <a:bodyPr/>
                    <a:lstStyle/>
                    <a:p>
                      <a:pPr marL="0" marR="0">
                        <a:lnSpc>
                          <a:spcPct val="115000"/>
                        </a:lnSpc>
                        <a:spcBef>
                          <a:spcPts val="0"/>
                        </a:spcBef>
                        <a:spcAft>
                          <a:spcPts val="0"/>
                        </a:spcAft>
                      </a:pPr>
                      <a:r>
                        <a:rPr lang="en-GB" sz="1800">
                          <a:effectLst/>
                        </a:rPr>
                        <a:t>Social anxiety</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solidFill>
                            <a:srgbClr val="FF0000"/>
                          </a:solidFill>
                          <a:effectLst/>
                        </a:rPr>
                        <a:t>68%</a:t>
                      </a:r>
                      <a:endParaRPr lang="en-US" sz="180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68%</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61%</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solidFill>
                            <a:srgbClr val="FF0000"/>
                          </a:solidFill>
                          <a:effectLst/>
                        </a:rPr>
                        <a:t>53%</a:t>
                      </a:r>
                      <a:endParaRPr lang="en-US" sz="180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54%</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57%</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49%</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55%</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61%</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61%</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r>
              <a:tr h="402510">
                <a:tc>
                  <a:txBody>
                    <a:bodyPr/>
                    <a:lstStyle/>
                    <a:p>
                      <a:pPr marL="0" marR="0">
                        <a:lnSpc>
                          <a:spcPct val="115000"/>
                        </a:lnSpc>
                        <a:spcBef>
                          <a:spcPts val="0"/>
                        </a:spcBef>
                        <a:spcAft>
                          <a:spcPts val="0"/>
                        </a:spcAft>
                      </a:pPr>
                      <a:r>
                        <a:rPr lang="en-GB" sz="1800">
                          <a:effectLst/>
                        </a:rPr>
                        <a:t>Academic anxiety</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solidFill>
                            <a:srgbClr val="FF0000"/>
                          </a:solidFill>
                          <a:effectLst/>
                        </a:rPr>
                        <a:t>73%</a:t>
                      </a:r>
                      <a:endParaRPr lang="en-US" sz="180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72%</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effectLst/>
                        </a:rPr>
                        <a:t>71%</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solidFill>
                            <a:srgbClr val="FF0000"/>
                          </a:solidFill>
                          <a:effectLst/>
                        </a:rPr>
                        <a:t>63%</a:t>
                      </a:r>
                      <a:endParaRPr lang="en-US" sz="180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65%</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71%</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56%</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77%</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70%</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70%</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r>
              <a:tr h="402510">
                <a:tc>
                  <a:txBody>
                    <a:bodyPr/>
                    <a:lstStyle/>
                    <a:p>
                      <a:pPr marL="0" marR="0">
                        <a:lnSpc>
                          <a:spcPct val="115000"/>
                        </a:lnSpc>
                        <a:spcBef>
                          <a:spcPts val="0"/>
                        </a:spcBef>
                        <a:spcAft>
                          <a:spcPts val="0"/>
                        </a:spcAft>
                      </a:pPr>
                      <a:r>
                        <a:rPr lang="en-GB" sz="1800">
                          <a:effectLst/>
                        </a:rPr>
                        <a:t>Family stress</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solidFill>
                            <a:srgbClr val="FF0000"/>
                          </a:solidFill>
                          <a:effectLst/>
                        </a:rPr>
                        <a:t>66%</a:t>
                      </a:r>
                      <a:endParaRPr lang="en-US" sz="180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65%</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effectLst/>
                        </a:rPr>
                        <a:t>68%</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49%</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56%</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52%</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47%</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65%</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64%</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70%</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r>
              <a:tr h="806478">
                <a:tc>
                  <a:txBody>
                    <a:bodyPr/>
                    <a:lstStyle/>
                    <a:p>
                      <a:pPr marL="0" marR="0">
                        <a:lnSpc>
                          <a:spcPct val="115000"/>
                        </a:lnSpc>
                        <a:spcBef>
                          <a:spcPts val="0"/>
                        </a:spcBef>
                        <a:spcAft>
                          <a:spcPts val="0"/>
                        </a:spcAft>
                      </a:pPr>
                      <a:r>
                        <a:rPr lang="en-GB" sz="1800">
                          <a:effectLst/>
                        </a:rPr>
                        <a:t>Thought of ending life</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solidFill>
                            <a:srgbClr val="FF0000"/>
                          </a:solidFill>
                          <a:effectLst/>
                        </a:rPr>
                        <a:t>46%</a:t>
                      </a:r>
                      <a:endParaRPr lang="en-US" sz="180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47%</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45%</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31%</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33%</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effectLst/>
                        </a:rPr>
                        <a:t>38%</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28%</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effectLst/>
                        </a:rPr>
                        <a:t>36%</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41%</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45%</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r>
              <a:tr h="402510">
                <a:tc>
                  <a:txBody>
                    <a:bodyPr/>
                    <a:lstStyle/>
                    <a:p>
                      <a:pPr marL="0" marR="0">
                        <a:lnSpc>
                          <a:spcPct val="115000"/>
                        </a:lnSpc>
                        <a:spcBef>
                          <a:spcPts val="0"/>
                        </a:spcBef>
                        <a:spcAft>
                          <a:spcPts val="0"/>
                        </a:spcAft>
                      </a:pPr>
                      <a:r>
                        <a:rPr lang="en-GB" sz="1800">
                          <a:effectLst/>
                        </a:rPr>
                        <a:t>Suicide attempt</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12%</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12%</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16%</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solidFill>
                            <a:srgbClr val="FF0000"/>
                          </a:solidFill>
                          <a:effectLst/>
                        </a:rPr>
                        <a:t>6%</a:t>
                      </a:r>
                      <a:endParaRPr lang="en-US" sz="180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8%</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a:effectLst/>
                        </a:rPr>
                        <a:t>8%</a:t>
                      </a:r>
                      <a:endParaRPr lang="en-US" sz="180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solidFill>
                            <a:srgbClr val="FF0000"/>
                          </a:solidFill>
                          <a:effectLst/>
                        </a:rPr>
                        <a:t>6%</a:t>
                      </a:r>
                      <a:endParaRPr lang="en-US" sz="1800" dirty="0">
                        <a:solidFill>
                          <a:srgbClr val="FF0000"/>
                        </a:solidFill>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effectLst/>
                        </a:rPr>
                        <a:t>8%</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effectLst/>
                        </a:rPr>
                        <a:t>11%</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c>
                  <a:txBody>
                    <a:bodyPr/>
                    <a:lstStyle/>
                    <a:p>
                      <a:pPr marL="0" marR="0" algn="r">
                        <a:lnSpc>
                          <a:spcPct val="115000"/>
                        </a:lnSpc>
                        <a:spcBef>
                          <a:spcPts val="0"/>
                        </a:spcBef>
                        <a:spcAft>
                          <a:spcPts val="0"/>
                        </a:spcAft>
                      </a:pPr>
                      <a:r>
                        <a:rPr lang="en-GB" sz="1800" dirty="0">
                          <a:effectLst/>
                        </a:rPr>
                        <a:t>16%</a:t>
                      </a:r>
                      <a:endParaRPr lang="en-US" sz="1800" dirty="0">
                        <a:effectLst/>
                        <a:latin typeface="Calibri" panose="020F0502020204030204" pitchFamily="34" charset="0"/>
                        <a:ea typeface="MS Mincho" panose="02020609040205080304" pitchFamily="49" charset="-128"/>
                        <a:cs typeface="Mangal" panose="02040503050203030202" pitchFamily="18" charset="0"/>
                      </a:endParaRPr>
                    </a:p>
                  </a:txBody>
                  <a:tcPr marL="63090" marR="63090" marT="0" marB="0"/>
                </a:tc>
              </a:tr>
            </a:tbl>
          </a:graphicData>
        </a:graphic>
      </p:graphicFrame>
    </p:spTree>
    <p:extLst>
      <p:ext uri="{BB962C8B-B14F-4D97-AF65-F5344CB8AC3E}">
        <p14:creationId xmlns:p14="http://schemas.microsoft.com/office/powerpoint/2010/main" val="2626765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source</a:t>
            </a:r>
            <a:endParaRPr lang="en-US" dirty="0"/>
          </a:p>
        </p:txBody>
      </p:sp>
      <p:sp>
        <p:nvSpPr>
          <p:cNvPr id="3" name="Content Placeholder 2"/>
          <p:cNvSpPr>
            <a:spLocks noGrp="1"/>
          </p:cNvSpPr>
          <p:nvPr>
            <p:ph idx="1"/>
          </p:nvPr>
        </p:nvSpPr>
        <p:spPr/>
        <p:txBody>
          <a:bodyPr/>
          <a:lstStyle/>
          <a:p>
            <a:r>
              <a:rPr lang="en-US" dirty="0" smtClean="0"/>
              <a:t>A </a:t>
            </a:r>
            <a:r>
              <a:rPr lang="en-US" dirty="0"/>
              <a:t>survey administered by the health center in a Christian university in the American Southwest. </a:t>
            </a:r>
            <a:endParaRPr lang="en-US" dirty="0" smtClean="0"/>
          </a:p>
          <a:p>
            <a:r>
              <a:rPr lang="en-US" dirty="0" smtClean="0"/>
              <a:t>496 undergraduate </a:t>
            </a:r>
            <a:r>
              <a:rPr lang="en-US" dirty="0"/>
              <a:t>students participated in the survey. </a:t>
            </a:r>
            <a:endParaRPr lang="en-US" dirty="0" smtClean="0"/>
          </a:p>
          <a:p>
            <a:r>
              <a:rPr lang="en-US" dirty="0" smtClean="0"/>
              <a:t>315 </a:t>
            </a:r>
            <a:r>
              <a:rPr lang="en-US" dirty="0"/>
              <a:t>are females (72.4%), 119 are males (27.35%), and 1 is transgender (0.002%). </a:t>
            </a:r>
            <a:endParaRPr lang="en-US" dirty="0" smtClean="0"/>
          </a:p>
          <a:p>
            <a:r>
              <a:rPr lang="en-US" dirty="0" smtClean="0"/>
              <a:t>The </a:t>
            </a:r>
            <a:r>
              <a:rPr lang="en-US" dirty="0"/>
              <a:t>mean age of the sample is 20.23, and the standard deviation is 2.25.</a:t>
            </a:r>
          </a:p>
        </p:txBody>
      </p:sp>
    </p:spTree>
    <p:extLst>
      <p:ext uri="{BB962C8B-B14F-4D97-AF65-F5344CB8AC3E}">
        <p14:creationId xmlns:p14="http://schemas.microsoft.com/office/powerpoint/2010/main" val="1154853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variable: Faith status</a:t>
            </a:r>
            <a:endParaRPr lang="en-US" dirty="0"/>
          </a:p>
        </p:txBody>
      </p:sp>
      <p:sp>
        <p:nvSpPr>
          <p:cNvPr id="3" name="Content Placeholder 2"/>
          <p:cNvSpPr>
            <a:spLocks noGrp="1"/>
          </p:cNvSpPr>
          <p:nvPr>
            <p:ph idx="1"/>
          </p:nvPr>
        </p:nvSpPr>
        <p:spPr/>
        <p:txBody>
          <a:bodyPr/>
          <a:lstStyle/>
          <a:p>
            <a:pPr lvl="0"/>
            <a:r>
              <a:rPr lang="en-US" dirty="0"/>
              <a:t>I continue to attend church and have faith in Christ</a:t>
            </a:r>
          </a:p>
          <a:p>
            <a:pPr lvl="0"/>
            <a:r>
              <a:rPr lang="en-US" dirty="0"/>
              <a:t>I have not attended church for over one year but I maintain my faith in Christ</a:t>
            </a:r>
          </a:p>
          <a:p>
            <a:pPr lvl="0"/>
            <a:r>
              <a:rPr lang="en-US" dirty="0"/>
              <a:t>I still attend church but have serious doubts of my faith in Christ</a:t>
            </a:r>
          </a:p>
          <a:p>
            <a:pPr lvl="0"/>
            <a:r>
              <a:rPr lang="en-US" dirty="0"/>
              <a:t>I am not attending church and have abandoned my faith in Christ.</a:t>
            </a:r>
          </a:p>
          <a:p>
            <a:pPr marL="0" indent="0">
              <a:buNone/>
            </a:pPr>
            <a:endParaRPr lang="en-US" dirty="0"/>
          </a:p>
        </p:txBody>
      </p:sp>
    </p:spTree>
    <p:extLst>
      <p:ext uri="{BB962C8B-B14F-4D97-AF65-F5344CB8AC3E}">
        <p14:creationId xmlns:p14="http://schemas.microsoft.com/office/powerpoint/2010/main" val="2294188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variable: Mental wellbeing</a:t>
            </a:r>
            <a:endParaRPr lang="en-US" dirty="0"/>
          </a:p>
        </p:txBody>
      </p:sp>
      <p:sp>
        <p:nvSpPr>
          <p:cNvPr id="3" name="Content Placeholder 2"/>
          <p:cNvSpPr>
            <a:spLocks noGrp="1"/>
          </p:cNvSpPr>
          <p:nvPr>
            <p:ph idx="1"/>
          </p:nvPr>
        </p:nvSpPr>
        <p:spPr/>
        <p:txBody>
          <a:bodyPr>
            <a:normAutofit lnSpcReduction="10000"/>
          </a:bodyPr>
          <a:lstStyle/>
          <a:p>
            <a:r>
              <a:rPr lang="en-US" dirty="0"/>
              <a:t>This variable is the IRT’s severity score derived from 45 questions in a standard survey administered by a university health center (see the list below). Three items were removed later due to psychometric </a:t>
            </a:r>
            <a:r>
              <a:rPr lang="en-US" dirty="0" smtClean="0"/>
              <a:t>issues</a:t>
            </a:r>
            <a:r>
              <a:rPr lang="en-US" dirty="0"/>
              <a:t> </a:t>
            </a:r>
            <a:r>
              <a:rPr lang="en-US" dirty="0" smtClean="0"/>
              <a:t>e.g.</a:t>
            </a:r>
          </a:p>
          <a:p>
            <a:pPr lvl="0"/>
            <a:r>
              <a:rPr lang="en-US" dirty="0"/>
              <a:t>Ever-Felt things were hopeless</a:t>
            </a:r>
          </a:p>
          <a:p>
            <a:pPr lvl="0"/>
            <a:r>
              <a:rPr lang="en-US" dirty="0"/>
              <a:t>Ever-Felt overwhelmed by all you had to do</a:t>
            </a:r>
          </a:p>
          <a:p>
            <a:pPr lvl="0"/>
            <a:r>
              <a:rPr lang="en-US" dirty="0"/>
              <a:t>Ever-Felt exhausted (not from physical activity)</a:t>
            </a:r>
          </a:p>
          <a:p>
            <a:pPr lvl="0"/>
            <a:r>
              <a:rPr lang="en-US" dirty="0"/>
              <a:t>Ever-Felt very lonely</a:t>
            </a:r>
          </a:p>
          <a:p>
            <a:pPr lvl="0"/>
            <a:r>
              <a:rPr lang="en-US" dirty="0"/>
              <a:t>Ever-Felt very </a:t>
            </a:r>
            <a:r>
              <a:rPr lang="en-US" dirty="0" smtClean="0"/>
              <a:t>sad</a:t>
            </a:r>
          </a:p>
          <a:p>
            <a:endParaRPr lang="en-US" dirty="0"/>
          </a:p>
        </p:txBody>
      </p:sp>
    </p:spTree>
    <p:extLst>
      <p:ext uri="{BB962C8B-B14F-4D97-AF65-F5344CB8AC3E}">
        <p14:creationId xmlns:p14="http://schemas.microsoft.com/office/powerpoint/2010/main" val="2557934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The measures </a:t>
            </a:r>
            <a:r>
              <a:rPr lang="en-US" dirty="0"/>
              <a:t>of mental health are reduced by item response theory instead of factor analysis, which is tied to the paradigm of </a:t>
            </a:r>
            <a:r>
              <a:rPr lang="en-US" dirty="0" smtClean="0"/>
              <a:t>classical test theory. </a:t>
            </a:r>
          </a:p>
          <a:p>
            <a:r>
              <a:rPr lang="en-US" dirty="0"/>
              <a:t>in a </a:t>
            </a:r>
            <a:r>
              <a:rPr lang="en-US" dirty="0" smtClean="0"/>
              <a:t>traditional composite </a:t>
            </a:r>
            <a:r>
              <a:rPr lang="en-US" dirty="0"/>
              <a:t>score all items are treated equally, but some mental issues are significantly more severe than others. For example, no doubt suicide ideation and attempts are worse than loneliness and sadness. In other words, even if two persons have the same composite scores, their mental health conditions could be vastly different. </a:t>
            </a:r>
            <a:endParaRPr lang="en-US" dirty="0" smtClean="0"/>
          </a:p>
          <a:p>
            <a:r>
              <a:rPr lang="en-US" dirty="0"/>
              <a:t>IRT estimates the person attribute and the item attribute simultaneously</a:t>
            </a:r>
          </a:p>
        </p:txBody>
      </p:sp>
    </p:spTree>
    <p:extLst>
      <p:ext uri="{BB962C8B-B14F-4D97-AF65-F5344CB8AC3E}">
        <p14:creationId xmlns:p14="http://schemas.microsoft.com/office/powerpoint/2010/main" val="4020552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Dot plot of item attributes</a:t>
            </a:r>
            <a:endParaRPr lang="en-US" dirty="0"/>
          </a:p>
        </p:txBody>
      </p:sp>
      <p:sp>
        <p:nvSpPr>
          <p:cNvPr id="3" name="Content Placeholder 2"/>
          <p:cNvSpPr>
            <a:spLocks noGrp="1"/>
          </p:cNvSpPr>
          <p:nvPr>
            <p:ph idx="1"/>
          </p:nvPr>
        </p:nvSpPr>
        <p:spPr>
          <a:xfrm>
            <a:off x="680321" y="2336873"/>
            <a:ext cx="5365477" cy="3599316"/>
          </a:xfrm>
        </p:spPr>
        <p:txBody>
          <a:bodyPr>
            <a:normAutofit lnSpcReduction="10000"/>
          </a:bodyPr>
          <a:lstStyle/>
          <a:p>
            <a:r>
              <a:rPr lang="en-US" dirty="0"/>
              <a:t>According to Linacre (2017), if </a:t>
            </a:r>
            <a:r>
              <a:rPr lang="en-US" dirty="0" smtClean="0"/>
              <a:t>the mean square (a measure of misfit) </a:t>
            </a:r>
            <a:r>
              <a:rPr lang="en-US" dirty="0"/>
              <a:t>is larger than 2, then the item might distort the entire measurement system. </a:t>
            </a:r>
          </a:p>
          <a:p>
            <a:r>
              <a:rPr lang="en-US" dirty="0" smtClean="0"/>
              <a:t>Alternate way: the </a:t>
            </a:r>
            <a:r>
              <a:rPr lang="en-US" dirty="0"/>
              <a:t>dot plot </a:t>
            </a:r>
            <a:r>
              <a:rPr lang="en-US" dirty="0" smtClean="0"/>
              <a:t>indicates </a:t>
            </a:r>
            <a:r>
              <a:rPr lang="en-US" dirty="0"/>
              <a:t>that only three items significantly deviate from the majority, and thus they were removed from the subsequent analysis. </a:t>
            </a:r>
          </a:p>
        </p:txBody>
      </p:sp>
      <p:pic>
        <p:nvPicPr>
          <p:cNvPr id="4" name="Picture 3"/>
          <p:cNvPicPr/>
          <p:nvPr/>
        </p:nvPicPr>
        <p:blipFill>
          <a:blip r:embed="rId2"/>
          <a:stretch>
            <a:fillRect/>
          </a:stretch>
        </p:blipFill>
        <p:spPr>
          <a:xfrm>
            <a:off x="6254806" y="1834166"/>
            <a:ext cx="5480661" cy="4330179"/>
          </a:xfrm>
          <a:prstGeom prst="rect">
            <a:avLst/>
          </a:prstGeom>
        </p:spPr>
      </p:pic>
    </p:spTree>
    <p:extLst>
      <p:ext uri="{BB962C8B-B14F-4D97-AF65-F5344CB8AC3E}">
        <p14:creationId xmlns:p14="http://schemas.microsoft.com/office/powerpoint/2010/main" val="2610211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Severity of mental </a:t>
            </a:r>
            <a:r>
              <a:rPr lang="en-US" b="1" dirty="0" smtClean="0"/>
              <a:t>issues (part of it)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58702521"/>
              </p:ext>
            </p:extLst>
          </p:nvPr>
        </p:nvGraphicFramePr>
        <p:xfrm>
          <a:off x="336792" y="2085420"/>
          <a:ext cx="11453589" cy="4562808"/>
        </p:xfrm>
        <a:graphic>
          <a:graphicData uri="http://schemas.openxmlformats.org/drawingml/2006/table">
            <a:tbl>
              <a:tblPr>
                <a:tableStyleId>{5C22544A-7EE6-4342-B048-85BDC9FD1C3A}</a:tableStyleId>
              </a:tblPr>
              <a:tblGrid>
                <a:gridCol w="10324265"/>
                <a:gridCol w="1129324"/>
              </a:tblGrid>
              <a:tr h="380234">
                <a:tc>
                  <a:txBody>
                    <a:bodyPr/>
                    <a:lstStyle/>
                    <a:p>
                      <a:pPr marL="0" marR="0">
                        <a:lnSpc>
                          <a:spcPct val="115000"/>
                        </a:lnSpc>
                        <a:spcBef>
                          <a:spcPts val="0"/>
                        </a:spcBef>
                        <a:spcAft>
                          <a:spcPts val="1000"/>
                        </a:spcAft>
                      </a:pPr>
                      <a:r>
                        <a:rPr lang="en-US" sz="2000">
                          <a:effectLst/>
                        </a:rPr>
                        <a:t>Item</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Severity</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diagnosed/treated-Schizophrenia</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6.7672</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diagnosed/treated-Phobia</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6.0666</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diagnosed/treated-Bipolar Disorder</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5.6537</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Ever-Attempted suicide</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5.3589</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diagnosed/treated-Bulimia</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5.1284</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diagnosed/treated-Substance abuse or addiction (alcohol or other drugs)</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5.1284</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diagnosed/treated-Other addiction (e.g., gambling, internet, sexual)</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5.1284</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diagnosed/treated-Other sleep disorder</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4.9390</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diagnosed/treated-Anorexia</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4.5125</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diagnosed/treated-Obsessive Compulsive Disorder (OCD)</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a:effectLst/>
                        </a:rPr>
                        <a:t>4.4004</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r h="380234">
                <a:tc>
                  <a:txBody>
                    <a:bodyPr/>
                    <a:lstStyle/>
                    <a:p>
                      <a:pPr marL="0" marR="0">
                        <a:lnSpc>
                          <a:spcPct val="115000"/>
                        </a:lnSpc>
                        <a:spcBef>
                          <a:spcPts val="0"/>
                        </a:spcBef>
                        <a:spcAft>
                          <a:spcPts val="1000"/>
                        </a:spcAft>
                      </a:pPr>
                      <a:r>
                        <a:rPr lang="en-US" sz="2000">
                          <a:effectLst/>
                        </a:rPr>
                        <a:t>Last 12 months diagnosed/treated-Other mental health condition</a:t>
                      </a:r>
                      <a:endParaRPr lang="en-US" sz="200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c>
                  <a:txBody>
                    <a:bodyPr/>
                    <a:lstStyle/>
                    <a:p>
                      <a:pPr marL="0" marR="0" algn="r">
                        <a:lnSpc>
                          <a:spcPct val="115000"/>
                        </a:lnSpc>
                        <a:spcBef>
                          <a:spcPts val="0"/>
                        </a:spcBef>
                        <a:spcAft>
                          <a:spcPts val="1000"/>
                        </a:spcAft>
                      </a:pPr>
                      <a:r>
                        <a:rPr lang="en-US" sz="2000" dirty="0">
                          <a:effectLst/>
                        </a:rPr>
                        <a:t>4.2982</a:t>
                      </a:r>
                      <a:endParaRPr lang="en-US" sz="2000" dirty="0">
                        <a:effectLst/>
                        <a:latin typeface="Calibri" panose="020F0502020204030204" pitchFamily="34" charset="0"/>
                        <a:ea typeface="MS Mincho" panose="02020609040205080304" pitchFamily="49" charset="-128"/>
                        <a:cs typeface="Mangal" panose="02040503050203030202" pitchFamily="18" charset="0"/>
                      </a:endParaRPr>
                    </a:p>
                  </a:txBody>
                  <a:tcPr marL="25400" marR="25400" marT="0" marB="0"/>
                </a:tc>
              </a:tr>
            </a:tbl>
          </a:graphicData>
        </a:graphic>
      </p:graphicFrame>
    </p:spTree>
    <p:extLst>
      <p:ext uri="{BB962C8B-B14F-4D97-AF65-F5344CB8AC3E}">
        <p14:creationId xmlns:p14="http://schemas.microsoft.com/office/powerpoint/2010/main" val="3975209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information function</a:t>
            </a:r>
            <a:endParaRPr lang="en-US" dirty="0"/>
          </a:p>
        </p:txBody>
      </p:sp>
      <p:sp>
        <p:nvSpPr>
          <p:cNvPr id="3" name="Content Placeholder 2"/>
          <p:cNvSpPr>
            <a:spLocks noGrp="1"/>
          </p:cNvSpPr>
          <p:nvPr>
            <p:ph idx="1"/>
          </p:nvPr>
        </p:nvSpPr>
        <p:spPr>
          <a:xfrm>
            <a:off x="680322" y="2336872"/>
            <a:ext cx="5451538" cy="4010139"/>
          </a:xfrm>
        </p:spPr>
        <p:txBody>
          <a:bodyPr>
            <a:normAutofit/>
          </a:bodyPr>
          <a:lstStyle/>
          <a:p>
            <a:r>
              <a:rPr lang="en-US" dirty="0" smtClean="0"/>
              <a:t>The </a:t>
            </a:r>
            <a:r>
              <a:rPr lang="en-US" dirty="0"/>
              <a:t>IRT algorithm estimated the item information function (IIF) of each mental condition. </a:t>
            </a:r>
            <a:endParaRPr lang="en-US" dirty="0" smtClean="0"/>
          </a:p>
          <a:p>
            <a:r>
              <a:rPr lang="en-US" dirty="0" smtClean="0"/>
              <a:t>The </a:t>
            </a:r>
            <a:r>
              <a:rPr lang="en-US" dirty="0"/>
              <a:t>test information function (TIF), </a:t>
            </a:r>
            <a:r>
              <a:rPr lang="en-US" dirty="0" smtClean="0"/>
              <a:t>was </a:t>
            </a:r>
            <a:r>
              <a:rPr lang="en-US" dirty="0"/>
              <a:t>constructed by summing all IIFs</a:t>
            </a:r>
            <a:r>
              <a:rPr lang="en-US" dirty="0" smtClean="0"/>
              <a:t>.</a:t>
            </a:r>
          </a:p>
          <a:p>
            <a:r>
              <a:rPr lang="en-US" dirty="0" smtClean="0"/>
              <a:t>This </a:t>
            </a:r>
            <a:r>
              <a:rPr lang="en-US" dirty="0"/>
              <a:t>TIF reveals that in this study more precise information can be obtained for students whose theta score </a:t>
            </a:r>
            <a:r>
              <a:rPr lang="en-US" dirty="0" smtClean="0"/>
              <a:t>(a measure of mental condition) is </a:t>
            </a:r>
            <a:r>
              <a:rPr lang="en-US" dirty="0"/>
              <a:t>2.</a:t>
            </a:r>
          </a:p>
        </p:txBody>
      </p:sp>
      <p:pic>
        <p:nvPicPr>
          <p:cNvPr id="4" name="Picture 3"/>
          <p:cNvPicPr/>
          <p:nvPr/>
        </p:nvPicPr>
        <p:blipFill>
          <a:blip r:embed="rId2"/>
          <a:stretch>
            <a:fillRect/>
          </a:stretch>
        </p:blipFill>
        <p:spPr>
          <a:xfrm>
            <a:off x="6413874" y="1680881"/>
            <a:ext cx="5488558" cy="4255307"/>
          </a:xfrm>
          <a:prstGeom prst="rect">
            <a:avLst/>
          </a:prstGeom>
        </p:spPr>
      </p:pic>
    </p:spTree>
    <p:extLst>
      <p:ext uri="{BB962C8B-B14F-4D97-AF65-F5344CB8AC3E}">
        <p14:creationId xmlns:p14="http://schemas.microsoft.com/office/powerpoint/2010/main" val="1517524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Dual plot</a:t>
            </a:r>
            <a:endParaRPr lang="en-US" dirty="0"/>
          </a:p>
        </p:txBody>
      </p:sp>
      <p:sp>
        <p:nvSpPr>
          <p:cNvPr id="3" name="Content Placeholder 2"/>
          <p:cNvSpPr>
            <a:spLocks noGrp="1"/>
          </p:cNvSpPr>
          <p:nvPr>
            <p:ph idx="1"/>
          </p:nvPr>
        </p:nvSpPr>
        <p:spPr>
          <a:xfrm>
            <a:off x="422138" y="2250812"/>
            <a:ext cx="4515621" cy="4139230"/>
          </a:xfrm>
        </p:spPr>
        <p:txBody>
          <a:bodyPr/>
          <a:lstStyle/>
          <a:p>
            <a:r>
              <a:rPr lang="en-US" dirty="0" smtClean="0"/>
              <a:t>Many </a:t>
            </a:r>
            <a:r>
              <a:rPr lang="en-US" dirty="0"/>
              <a:t>severe mental diseases were beyond most students. </a:t>
            </a:r>
          </a:p>
          <a:p>
            <a:r>
              <a:rPr lang="en-US" dirty="0" smtClean="0"/>
              <a:t>Only </a:t>
            </a:r>
            <a:r>
              <a:rPr lang="en-US" dirty="0"/>
              <a:t>a few students suffered from severe mental conditions, such as suicide </a:t>
            </a:r>
            <a:r>
              <a:rPr lang="en-US" dirty="0" smtClean="0"/>
              <a:t>attempts.</a:t>
            </a:r>
          </a:p>
          <a:p>
            <a:r>
              <a:rPr lang="en-US" dirty="0" smtClean="0"/>
              <a:t>The majority </a:t>
            </a:r>
            <a:r>
              <a:rPr lang="en-US" dirty="0"/>
              <a:t>centered on zero (average), and some students earned a negative score, meaning that they were relatively healthy.</a:t>
            </a:r>
          </a:p>
        </p:txBody>
      </p:sp>
      <p:pic>
        <p:nvPicPr>
          <p:cNvPr id="4" name="Picture 3"/>
          <p:cNvPicPr/>
          <p:nvPr/>
        </p:nvPicPr>
        <p:blipFill>
          <a:blip r:embed="rId2"/>
          <a:stretch>
            <a:fillRect/>
          </a:stretch>
        </p:blipFill>
        <p:spPr>
          <a:xfrm>
            <a:off x="5084650" y="2360465"/>
            <a:ext cx="6641185" cy="3919923"/>
          </a:xfrm>
          <a:prstGeom prst="rect">
            <a:avLst/>
          </a:prstGeom>
          <a:ln>
            <a:solidFill>
              <a:schemeClr val="tx1"/>
            </a:solidFill>
          </a:ln>
        </p:spPr>
      </p:pic>
    </p:spTree>
    <p:extLst>
      <p:ext uri="{BB962C8B-B14F-4D97-AF65-F5344CB8AC3E}">
        <p14:creationId xmlns:p14="http://schemas.microsoft.com/office/powerpoint/2010/main" val="1579084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Comparison of theta score and composite score</a:t>
            </a:r>
            <a:endParaRPr lang="en-US" sz="3200" dirty="0"/>
          </a:p>
        </p:txBody>
      </p:sp>
      <p:sp>
        <p:nvSpPr>
          <p:cNvPr id="3" name="Content Placeholder 2"/>
          <p:cNvSpPr>
            <a:spLocks noGrp="1"/>
          </p:cNvSpPr>
          <p:nvPr>
            <p:ph idx="1"/>
          </p:nvPr>
        </p:nvSpPr>
        <p:spPr>
          <a:xfrm>
            <a:off x="680321" y="2336872"/>
            <a:ext cx="6118511" cy="4171503"/>
          </a:xfrm>
        </p:spPr>
        <p:txBody>
          <a:bodyPr>
            <a:normAutofit/>
          </a:bodyPr>
          <a:lstStyle/>
          <a:p>
            <a:r>
              <a:rPr lang="en-US" dirty="0" smtClean="0"/>
              <a:t>In traditional </a:t>
            </a:r>
            <a:r>
              <a:rPr lang="en-US" dirty="0"/>
              <a:t>composite scores, for some students the severity of mental conditions was either over-estimated or under-estimated. </a:t>
            </a:r>
            <a:endParaRPr lang="en-US" dirty="0" smtClean="0"/>
          </a:p>
          <a:p>
            <a:r>
              <a:rPr lang="en-US" dirty="0"/>
              <a:t>The distribution of the composite scores conveys a false sense of security because it seems that most students are concentrated toward the lower end. However, this contradicts the national data showing an alarming </a:t>
            </a:r>
            <a:r>
              <a:rPr lang="en-US" dirty="0" smtClean="0"/>
              <a:t>trend.</a:t>
            </a:r>
            <a:endParaRPr lang="en-US" dirty="0"/>
          </a:p>
        </p:txBody>
      </p:sp>
      <p:pic>
        <p:nvPicPr>
          <p:cNvPr id="4" name="Picture 3"/>
          <p:cNvPicPr/>
          <p:nvPr/>
        </p:nvPicPr>
        <p:blipFill>
          <a:blip r:embed="rId2"/>
          <a:stretch>
            <a:fillRect/>
          </a:stretch>
        </p:blipFill>
        <p:spPr>
          <a:xfrm>
            <a:off x="7141883" y="2336873"/>
            <a:ext cx="4587060" cy="3730440"/>
          </a:xfrm>
          <a:prstGeom prst="rect">
            <a:avLst/>
          </a:prstGeom>
          <a:ln>
            <a:solidFill>
              <a:schemeClr val="tx1"/>
            </a:solidFill>
          </a:ln>
        </p:spPr>
      </p:pic>
    </p:spTree>
    <p:extLst>
      <p:ext uri="{BB962C8B-B14F-4D97-AF65-F5344CB8AC3E}">
        <p14:creationId xmlns:p14="http://schemas.microsoft.com/office/powerpoint/2010/main" val="2129167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as a protective factor (Overall)</a:t>
            </a:r>
            <a:endParaRPr lang="en-US" dirty="0"/>
          </a:p>
        </p:txBody>
      </p:sp>
      <p:sp>
        <p:nvSpPr>
          <p:cNvPr id="3" name="Content Placeholder 2"/>
          <p:cNvSpPr>
            <a:spLocks noGrp="1"/>
          </p:cNvSpPr>
          <p:nvPr>
            <p:ph idx="1"/>
          </p:nvPr>
        </p:nvSpPr>
        <p:spPr>
          <a:xfrm>
            <a:off x="5228216" y="2336873"/>
            <a:ext cx="5065966" cy="3599316"/>
          </a:xfrm>
        </p:spPr>
        <p:txBody>
          <a:bodyPr>
            <a:normAutofit fontScale="92500"/>
          </a:bodyPr>
          <a:lstStyle/>
          <a:p>
            <a:r>
              <a:rPr lang="en-US" dirty="0"/>
              <a:t>1 = I continue to attend church and have faith in Christ</a:t>
            </a:r>
          </a:p>
          <a:p>
            <a:r>
              <a:rPr lang="en-US" dirty="0"/>
              <a:t>2 = I still attend church but have serious doubts of my faith in Christ</a:t>
            </a:r>
          </a:p>
          <a:p>
            <a:r>
              <a:rPr lang="en-US" dirty="0"/>
              <a:t>3 = I have not attended church for over one year but I maintain my faith in Christ</a:t>
            </a:r>
          </a:p>
          <a:p>
            <a:r>
              <a:rPr lang="en-US" dirty="0"/>
              <a:t>4 = I am not attending church and have abandoned my faith in Christ</a:t>
            </a:r>
          </a:p>
        </p:txBody>
      </p:sp>
      <p:pic>
        <p:nvPicPr>
          <p:cNvPr id="9" name="Picture 8"/>
          <p:cNvPicPr/>
          <p:nvPr/>
        </p:nvPicPr>
        <p:blipFill>
          <a:blip r:embed="rId2"/>
          <a:stretch>
            <a:fillRect/>
          </a:stretch>
        </p:blipFill>
        <p:spPr>
          <a:xfrm>
            <a:off x="680321" y="2336872"/>
            <a:ext cx="4484884" cy="3698167"/>
          </a:xfrm>
          <a:prstGeom prst="rect">
            <a:avLst/>
          </a:prstGeom>
        </p:spPr>
      </p:pic>
    </p:spTree>
    <p:extLst>
      <p:ext uri="{BB962C8B-B14F-4D97-AF65-F5344CB8AC3E}">
        <p14:creationId xmlns:p14="http://schemas.microsoft.com/office/powerpoint/2010/main" val="2513705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Diamond plot</a:t>
            </a:r>
            <a:endParaRPr lang="en-US" dirty="0"/>
          </a:p>
        </p:txBody>
      </p:sp>
      <p:sp>
        <p:nvSpPr>
          <p:cNvPr id="3" name="Content Placeholder 2"/>
          <p:cNvSpPr>
            <a:spLocks noGrp="1"/>
          </p:cNvSpPr>
          <p:nvPr>
            <p:ph idx="1"/>
          </p:nvPr>
        </p:nvSpPr>
        <p:spPr>
          <a:xfrm>
            <a:off x="5733825" y="2208005"/>
            <a:ext cx="5148735" cy="4063701"/>
          </a:xfrm>
        </p:spPr>
        <p:txBody>
          <a:bodyPr>
            <a:normAutofit/>
          </a:bodyPr>
          <a:lstStyle/>
          <a:p>
            <a:r>
              <a:rPr lang="en-US" dirty="0" smtClean="0"/>
              <a:t>95</a:t>
            </a:r>
            <a:r>
              <a:rPr lang="en-US" dirty="0"/>
              <a:t>% confidence </a:t>
            </a:r>
            <a:r>
              <a:rPr lang="en-US" dirty="0" smtClean="0"/>
              <a:t>interval: population </a:t>
            </a:r>
            <a:r>
              <a:rPr lang="en-US" dirty="0"/>
              <a:t>mean might be as high as the upper bound of the diamond or as low as the lower bound. </a:t>
            </a:r>
            <a:endParaRPr lang="en-US" dirty="0" smtClean="0"/>
          </a:p>
          <a:p>
            <a:r>
              <a:rPr lang="en-US" dirty="0"/>
              <a:t>P</a:t>
            </a:r>
            <a:r>
              <a:rPr lang="en-US" dirty="0" smtClean="0"/>
              <a:t>articipants </a:t>
            </a:r>
            <a:r>
              <a:rPr lang="en-US" dirty="0"/>
              <a:t>who continue to attend church and </a:t>
            </a:r>
            <a:r>
              <a:rPr lang="en-US" dirty="0" smtClean="0"/>
              <a:t>keep their </a:t>
            </a:r>
            <a:r>
              <a:rPr lang="en-US" dirty="0"/>
              <a:t>faith outperformed all other </a:t>
            </a:r>
            <a:r>
              <a:rPr lang="en-US" dirty="0" smtClean="0"/>
              <a:t>groups.</a:t>
            </a:r>
            <a:endParaRPr lang="en-US" dirty="0"/>
          </a:p>
        </p:txBody>
      </p:sp>
      <p:pic>
        <p:nvPicPr>
          <p:cNvPr id="5" name="Picture 4"/>
          <p:cNvPicPr/>
          <p:nvPr/>
        </p:nvPicPr>
        <p:blipFill>
          <a:blip r:embed="rId2"/>
          <a:stretch>
            <a:fillRect/>
          </a:stretch>
        </p:blipFill>
        <p:spPr>
          <a:xfrm>
            <a:off x="616625" y="2208005"/>
            <a:ext cx="5010153" cy="3429002"/>
          </a:xfrm>
          <a:prstGeom prst="rect">
            <a:avLst/>
          </a:prstGeom>
        </p:spPr>
      </p:pic>
    </p:spTree>
    <p:extLst>
      <p:ext uri="{BB962C8B-B14F-4D97-AF65-F5344CB8AC3E}">
        <p14:creationId xmlns:p14="http://schemas.microsoft.com/office/powerpoint/2010/main" val="2070972214"/>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31</TotalTime>
  <Words>1167</Words>
  <Application>Microsoft Office PowerPoint</Application>
  <PresentationFormat>Widescreen</PresentationFormat>
  <Paragraphs>172</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MS Mincho</vt:lpstr>
      <vt:lpstr>Arial</vt:lpstr>
      <vt:lpstr>Calibri</vt:lpstr>
      <vt:lpstr>Mangal</vt:lpstr>
      <vt:lpstr>Trebuchet MS</vt:lpstr>
      <vt:lpstr>Berlin</vt:lpstr>
      <vt:lpstr>An analysis of the relationship between Christian faith and mental wellbeing utilizing item response theory</vt:lpstr>
      <vt:lpstr>Problem</vt:lpstr>
      <vt:lpstr>Lit review</vt:lpstr>
      <vt:lpstr>Lit review</vt:lpstr>
      <vt:lpstr>Lit review</vt:lpstr>
      <vt:lpstr>The relationship between religion and mental health</vt:lpstr>
      <vt:lpstr>Data source</vt:lpstr>
      <vt:lpstr>Independent variable: Faith status</vt:lpstr>
      <vt:lpstr>Dependent variable: Mental wellbeing</vt:lpstr>
      <vt:lpstr>Data analysis</vt:lpstr>
      <vt:lpstr>Dot plot of item attributes</vt:lpstr>
      <vt:lpstr>Severity of mental issues (part of it)</vt:lpstr>
      <vt:lpstr>Test information function</vt:lpstr>
      <vt:lpstr>Dual plot</vt:lpstr>
      <vt:lpstr>Comparison of theta score and composite score</vt:lpstr>
      <vt:lpstr>Faith as a protective factor (Overall)</vt:lpstr>
      <vt:lpstr>Diamond plot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analysis of the relationship between Christian faith and mental wellbeing utilizing item response theory</dc:title>
  <dc:creator>Chong Ho Yu</dc:creator>
  <cp:lastModifiedBy>Chong Ho Yu</cp:lastModifiedBy>
  <cp:revision>27</cp:revision>
  <dcterms:created xsi:type="dcterms:W3CDTF">2019-10-12T21:15:50Z</dcterms:created>
  <dcterms:modified xsi:type="dcterms:W3CDTF">2019-10-23T09:40:51Z</dcterms:modified>
</cp:coreProperties>
</file>