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2"/>
  </p:sldMasterIdLst>
  <p:notesMasterIdLst>
    <p:notesMasterId r:id="rId13"/>
  </p:notesMasterIdLst>
  <p:sldIdLst>
    <p:sldId id="256" r:id="rId3"/>
    <p:sldId id="257" r:id="rId4"/>
    <p:sldId id="280" r:id="rId5"/>
    <p:sldId id="281" r:id="rId6"/>
    <p:sldId id="282" r:id="rId7"/>
    <p:sldId id="283" r:id="rId8"/>
    <p:sldId id="277" r:id="rId9"/>
    <p:sldId id="284" r:id="rId10"/>
    <p:sldId id="279" r:id="rId11"/>
    <p:sldId id="276" r:id="rId1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56" autoAdjust="0"/>
    <p:restoredTop sz="94660"/>
  </p:normalViewPr>
  <p:slideViewPr>
    <p:cSldViewPr>
      <p:cViewPr varScale="1">
        <p:scale>
          <a:sx n="117" d="100"/>
          <a:sy n="117" d="100"/>
        </p:scale>
        <p:origin x="1680" y="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customXml" Target="../customXml/item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D85426-8859-ED4A-A8AE-FFE12EDECB01}" type="datetimeFigureOut">
              <a:rPr lang="en-US" smtClean="0"/>
              <a:t>9/27/18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A8BE01-416C-5749-B345-7E68ED379D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9746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52374C19-6195-44EB-AC08-1E9DDA826A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107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679E9-49B0-4045-A04C-50677AC6C1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83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FD2B5B07-8454-4E55-B3A7-8E9AA2D9B5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245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E726B5A4-B00C-496C-B349-442F725A80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560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FF6D4235-583C-4C1D-9CB9-18973B6C5B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865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2FCFB-EA54-40EB-A37A-8CF2D6BE7A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984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F64FF-B736-405E-A7A0-3B9068A5EB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660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FDF83-FB89-4D99-9CEB-EA16FA1D06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106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CFEC6FB-1DF1-4F17-89DD-551E77ABC4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815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904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321821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08436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875954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5120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5016A-29F8-46FC-8B4A-CAF6A25312F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4101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31448-9786-46BA-932F-440E6F992D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145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524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Unit 3 Quiz: </a:t>
            </a:r>
            <a:r>
              <a:rPr lang="en-US" dirty="0"/>
              <a:t>R</a:t>
            </a:r>
            <a:r>
              <a:rPr lang="en-US" dirty="0" smtClean="0"/>
              <a:t>eview questions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513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Can you explain your answer?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Use your fingers to indicate your answer: 1=A, 2=B, 3=C, 4=D.</a:t>
            </a:r>
          </a:p>
          <a:p>
            <a:r>
              <a:rPr lang="en-US" sz="2800" dirty="0" smtClean="0"/>
              <a:t>After viewing the question, show me your answer in 15 seconds.</a:t>
            </a:r>
          </a:p>
          <a:p>
            <a:r>
              <a:rPr lang="en-US" sz="2800" dirty="0" smtClean="0"/>
              <a:t>Next, turn to your neighbor and you have one minute to convince him/her that you are right.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05458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1447800"/>
            <a:ext cx="6589199" cy="1280890"/>
          </a:xfrm>
        </p:spPr>
        <p:txBody>
          <a:bodyPr>
            <a:noAutofit/>
          </a:bodyPr>
          <a:lstStyle/>
          <a:p>
            <a:r>
              <a:rPr lang="en-US" sz="2800" dirty="0" smtClean="0"/>
              <a:t>Usually a frequency distribution is depicted by a _____________.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3200400"/>
            <a:ext cx="6591985" cy="2177422"/>
          </a:xfrm>
        </p:spPr>
        <p:txBody>
          <a:bodyPr>
            <a:noAutofit/>
          </a:bodyPr>
          <a:lstStyle/>
          <a:p>
            <a:pPr lvl="0">
              <a:buFont typeface="+mj-lt"/>
              <a:buAutoNum type="alphaUcPeriod"/>
            </a:pPr>
            <a:r>
              <a:rPr lang="en-US" sz="2800" dirty="0" smtClean="0"/>
              <a:t>Histogram</a:t>
            </a:r>
          </a:p>
          <a:p>
            <a:pPr lvl="0">
              <a:buFont typeface="+mj-lt"/>
              <a:buAutoNum type="alphaUcPeriod"/>
            </a:pPr>
            <a:r>
              <a:rPr lang="en-US" sz="2800" dirty="0" smtClean="0"/>
              <a:t>Pie chart</a:t>
            </a:r>
          </a:p>
          <a:p>
            <a:pPr lvl="0">
              <a:buFont typeface="+mj-lt"/>
              <a:buAutoNum type="alphaUcPeriod"/>
            </a:pPr>
            <a:r>
              <a:rPr lang="en-US" sz="2800" dirty="0" smtClean="0"/>
              <a:t>Scatterplot</a:t>
            </a:r>
          </a:p>
          <a:p>
            <a:pPr lvl="0">
              <a:buFont typeface="+mj-lt"/>
              <a:buAutoNum type="alphaUcPeriod"/>
            </a:pPr>
            <a:r>
              <a:rPr lang="en-US" sz="2800" dirty="0" smtClean="0"/>
              <a:t>All of the above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2744328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1447800"/>
            <a:ext cx="6589199" cy="1280890"/>
          </a:xfrm>
        </p:spPr>
        <p:txBody>
          <a:bodyPr>
            <a:noAutofit/>
          </a:bodyPr>
          <a:lstStyle/>
          <a:p>
            <a:r>
              <a:rPr lang="en-US" sz="2800" dirty="0" smtClean="0"/>
              <a:t>The tick marks in a histogram show the _____________ of the data values.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3352800"/>
            <a:ext cx="6591985" cy="2025022"/>
          </a:xfrm>
        </p:spPr>
        <p:txBody>
          <a:bodyPr>
            <a:noAutofit/>
          </a:bodyPr>
          <a:lstStyle/>
          <a:p>
            <a:pPr lvl="0">
              <a:buFont typeface="+mj-lt"/>
              <a:buAutoNum type="alphaUcPeriod"/>
            </a:pPr>
            <a:r>
              <a:rPr lang="en-US" sz="2400" dirty="0" smtClean="0"/>
              <a:t>frequency</a:t>
            </a:r>
          </a:p>
          <a:p>
            <a:pPr lvl="0">
              <a:buFont typeface="+mj-lt"/>
              <a:buAutoNum type="alphaUcPeriod"/>
            </a:pPr>
            <a:r>
              <a:rPr lang="en-US" sz="2400" dirty="0" smtClean="0"/>
              <a:t>Interval</a:t>
            </a:r>
          </a:p>
          <a:p>
            <a:pPr lvl="0">
              <a:buFont typeface="+mj-lt"/>
              <a:buAutoNum type="alphaUcPeriod"/>
            </a:pPr>
            <a:r>
              <a:rPr lang="en-US" sz="2400" dirty="0" smtClean="0"/>
              <a:t>shape</a:t>
            </a:r>
          </a:p>
          <a:p>
            <a:pPr lvl="0">
              <a:buFont typeface="+mj-lt"/>
              <a:buAutoNum type="alphaUcPeriod"/>
            </a:pPr>
            <a:r>
              <a:rPr lang="en-US" sz="2400" dirty="0" smtClean="0"/>
              <a:t>All of the above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593232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1972" y="1371600"/>
            <a:ext cx="7238999" cy="1676400"/>
          </a:xfrm>
        </p:spPr>
        <p:txBody>
          <a:bodyPr>
            <a:noAutofit/>
          </a:bodyPr>
          <a:lstStyle/>
          <a:p>
            <a:r>
              <a:rPr lang="en-US" sz="3200" dirty="0" smtClean="0"/>
              <a:t>If </a:t>
            </a:r>
            <a:r>
              <a:rPr lang="en-US" sz="3200" dirty="0"/>
              <a:t>a curve is symmetrical,_______.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1" y="2667000"/>
            <a:ext cx="6934200" cy="342900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fr-FR" sz="2400" dirty="0" err="1" smtClean="0"/>
              <a:t>most</a:t>
            </a:r>
            <a:r>
              <a:rPr lang="fr-FR" sz="2400" dirty="0" smtClean="0"/>
              <a:t> </a:t>
            </a:r>
            <a:r>
              <a:rPr lang="fr-FR" sz="2400" dirty="0"/>
              <a:t>of the scores </a:t>
            </a:r>
            <a:r>
              <a:rPr lang="fr-FR" sz="2400" dirty="0" err="1"/>
              <a:t>fall</a:t>
            </a:r>
            <a:r>
              <a:rPr lang="fr-FR" sz="2400" dirty="0"/>
              <a:t> at the </a:t>
            </a:r>
            <a:r>
              <a:rPr lang="fr-FR" sz="2400" dirty="0" err="1"/>
              <a:t>lower</a:t>
            </a:r>
            <a:r>
              <a:rPr lang="fr-FR" sz="2400" dirty="0"/>
              <a:t> values of the X axis</a:t>
            </a:r>
          </a:p>
          <a:p>
            <a:pPr marL="457200" indent="-457200">
              <a:buFont typeface="+mj-lt"/>
              <a:buAutoNum type="alphaUcPeriod"/>
            </a:pPr>
            <a:r>
              <a:rPr lang="fr-FR" sz="2400" dirty="0" err="1" smtClean="0"/>
              <a:t>most</a:t>
            </a:r>
            <a:r>
              <a:rPr lang="fr-FR" sz="2400" dirty="0" smtClean="0"/>
              <a:t> </a:t>
            </a:r>
            <a:r>
              <a:rPr lang="fr-FR" sz="2400" dirty="0"/>
              <a:t>of the scores </a:t>
            </a:r>
            <a:r>
              <a:rPr lang="fr-FR" sz="2400" dirty="0" err="1"/>
              <a:t>fall</a:t>
            </a:r>
            <a:r>
              <a:rPr lang="fr-FR" sz="2400" dirty="0"/>
              <a:t> at the </a:t>
            </a:r>
            <a:r>
              <a:rPr lang="fr-FR" sz="2400" dirty="0" err="1"/>
              <a:t>higher</a:t>
            </a:r>
            <a:r>
              <a:rPr lang="fr-FR" sz="2400" dirty="0"/>
              <a:t> values of the X axis</a:t>
            </a:r>
          </a:p>
          <a:p>
            <a:pPr marL="457200" indent="-457200">
              <a:buFont typeface="+mj-lt"/>
              <a:buAutoNum type="alphaUcPeriod"/>
            </a:pPr>
            <a:r>
              <a:rPr lang="fr-FR" sz="2400" dirty="0" smtClean="0"/>
              <a:t>if </a:t>
            </a:r>
            <a:r>
              <a:rPr lang="fr-FR" sz="2400" dirty="0" err="1"/>
              <a:t>folded</a:t>
            </a:r>
            <a:r>
              <a:rPr lang="fr-FR" sz="2400" dirty="0"/>
              <a:t> in </a:t>
            </a:r>
            <a:r>
              <a:rPr lang="fr-FR" sz="2400" dirty="0" err="1"/>
              <a:t>half</a:t>
            </a:r>
            <a:r>
              <a:rPr lang="fr-FR" sz="2400" dirty="0"/>
              <a:t>, the </a:t>
            </a:r>
            <a:r>
              <a:rPr lang="fr-FR" sz="2400" dirty="0" err="1"/>
              <a:t>two</a:t>
            </a:r>
            <a:r>
              <a:rPr lang="fr-FR" sz="2400" dirty="0"/>
              <a:t> </a:t>
            </a:r>
            <a:r>
              <a:rPr lang="fr-FR" sz="2400" dirty="0" err="1"/>
              <a:t>sides</a:t>
            </a:r>
            <a:r>
              <a:rPr lang="fr-FR" sz="2400" dirty="0"/>
              <a:t> of the </a:t>
            </a:r>
            <a:r>
              <a:rPr lang="fr-FR" sz="2400" dirty="0" err="1"/>
              <a:t>curve</a:t>
            </a:r>
            <a:r>
              <a:rPr lang="fr-FR" sz="2400" dirty="0"/>
              <a:t> </a:t>
            </a:r>
            <a:r>
              <a:rPr lang="fr-FR" sz="2400" dirty="0" err="1" smtClean="0"/>
              <a:t>coincide</a:t>
            </a:r>
            <a:endParaRPr lang="fr-FR" sz="2400" dirty="0"/>
          </a:p>
          <a:p>
            <a:pPr marL="457200" indent="-457200">
              <a:buFont typeface="+mj-lt"/>
              <a:buAutoNum type="alphaUcPeriod"/>
            </a:pPr>
            <a:r>
              <a:rPr lang="fr-FR" sz="2400" dirty="0" err="1" smtClean="0"/>
              <a:t>most</a:t>
            </a:r>
            <a:r>
              <a:rPr lang="fr-FR" sz="2400" dirty="0" smtClean="0"/>
              <a:t> </a:t>
            </a:r>
            <a:r>
              <a:rPr lang="fr-FR" sz="2400" dirty="0"/>
              <a:t>of the scores </a:t>
            </a:r>
            <a:r>
              <a:rPr lang="fr-FR" sz="2400" dirty="0" err="1"/>
              <a:t>fall</a:t>
            </a:r>
            <a:r>
              <a:rPr lang="fr-FR" sz="2400" dirty="0"/>
              <a:t> at the </a:t>
            </a:r>
            <a:r>
              <a:rPr lang="fr-FR" sz="2400" dirty="0" err="1"/>
              <a:t>higher</a:t>
            </a:r>
            <a:r>
              <a:rPr lang="fr-FR" sz="2400" dirty="0"/>
              <a:t> values of the Y axis</a:t>
            </a:r>
          </a:p>
          <a:p>
            <a:pPr marL="457200" indent="-457200">
              <a:buFont typeface="+mj-lt"/>
              <a:buAutoNum type="alphaUcPeriod"/>
            </a:pPr>
            <a:endParaRPr lang="fr-FR" sz="2000" dirty="0" smtClean="0"/>
          </a:p>
          <a:p>
            <a:pPr marL="457200" indent="-457200">
              <a:buFont typeface="+mj-lt"/>
              <a:buAutoNum type="alphaUcPeriod"/>
            </a:pPr>
            <a:endParaRPr lang="fr-FR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3424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1143000"/>
            <a:ext cx="6589199" cy="1280890"/>
          </a:xfrm>
        </p:spPr>
        <p:txBody>
          <a:bodyPr>
            <a:noAutofit/>
          </a:bodyPr>
          <a:lstStyle/>
          <a:p>
            <a:r>
              <a:rPr lang="en-US" sz="2000" dirty="0" smtClean="0"/>
              <a:t>Dr. Lili Li is an </a:t>
            </a:r>
            <a:r>
              <a:rPr lang="en-US" sz="2000" dirty="0"/>
              <a:t>aerospace </a:t>
            </a:r>
            <a:r>
              <a:rPr lang="en-US" sz="2000" dirty="0" smtClean="0"/>
              <a:t>engineer. She </a:t>
            </a:r>
            <a:r>
              <a:rPr lang="en-US" sz="2000" dirty="0"/>
              <a:t>compares the efficiency of a NASA rocket and a European made rocket. A critic charges that the study is invalid because </a:t>
            </a:r>
            <a:r>
              <a:rPr lang="en-US" sz="2000" dirty="0" smtClean="0"/>
              <a:t>she </a:t>
            </a:r>
            <a:r>
              <a:rPr lang="en-US" sz="2000" dirty="0"/>
              <a:t>compared just one rocket from each manufacturer. What should the engineer reply</a:t>
            </a:r>
            <a:r>
              <a:rPr lang="en-US" sz="2000" dirty="0" smtClean="0"/>
              <a:t>?</a:t>
            </a:r>
            <a:r>
              <a:rPr lang="en-US" sz="2400" dirty="0"/>
              <a:t/>
            </a:r>
            <a:br>
              <a:rPr lang="en-US" sz="2400" dirty="0"/>
            </a:br>
            <a:endParaRPr lang="en-US" sz="24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905000" y="3200400"/>
            <a:ext cx="6934200" cy="3048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fontAlgn="auto">
              <a:buFont typeface="+mj-lt"/>
              <a:buAutoNum type="alphaUcPeriod"/>
            </a:pPr>
            <a:r>
              <a:rPr lang="fr-FR" sz="2400" dirty="0" smtClean="0"/>
              <a:t>Rockets </a:t>
            </a:r>
            <a:r>
              <a:rPr lang="fr-FR" sz="2400" dirty="0"/>
              <a:t>are </a:t>
            </a:r>
            <a:r>
              <a:rPr lang="fr-FR" sz="2400" dirty="0" err="1"/>
              <a:t>very</a:t>
            </a:r>
            <a:r>
              <a:rPr lang="fr-FR" sz="2400" dirty="0"/>
              <a:t> </a:t>
            </a:r>
            <a:r>
              <a:rPr lang="fr-FR" sz="2400" dirty="0" err="1"/>
              <a:t>expensive</a:t>
            </a:r>
            <a:r>
              <a:rPr lang="fr-FR" sz="2400" dirty="0"/>
              <a:t> to </a:t>
            </a:r>
            <a:r>
              <a:rPr lang="fr-FR" sz="2400" dirty="0" err="1"/>
              <a:t>make</a:t>
            </a:r>
            <a:r>
              <a:rPr lang="fr-FR" sz="2400" dirty="0"/>
              <a:t> and </a:t>
            </a:r>
            <a:r>
              <a:rPr lang="fr-FR" sz="2400" dirty="0" err="1" smtClean="0"/>
              <a:t>she</a:t>
            </a:r>
            <a:r>
              <a:rPr lang="fr-FR" sz="2400" dirty="0" smtClean="0"/>
              <a:t> </a:t>
            </a:r>
            <a:r>
              <a:rPr lang="fr-FR" sz="2400" dirty="0"/>
              <a:t>must bite the </a:t>
            </a:r>
            <a:r>
              <a:rPr lang="fr-FR" sz="2400" dirty="0" err="1"/>
              <a:t>bullet</a:t>
            </a:r>
            <a:r>
              <a:rPr lang="fr-FR" sz="2400" dirty="0"/>
              <a:t> to </a:t>
            </a:r>
            <a:r>
              <a:rPr lang="fr-FR" sz="2400" dirty="0" err="1"/>
              <a:t>accept</a:t>
            </a:r>
            <a:r>
              <a:rPr lang="fr-FR" sz="2400" dirty="0"/>
              <a:t> the </a:t>
            </a:r>
            <a:r>
              <a:rPr lang="fr-FR" sz="2400" dirty="0" err="1"/>
              <a:t>sample</a:t>
            </a:r>
            <a:r>
              <a:rPr lang="fr-FR" sz="2400" dirty="0"/>
              <a:t>-size </a:t>
            </a:r>
            <a:r>
              <a:rPr lang="fr-FR" sz="2400" dirty="0" smtClean="0"/>
              <a:t>limitation.</a:t>
            </a:r>
            <a:endParaRPr lang="fr-FR" sz="2400" dirty="0"/>
          </a:p>
          <a:p>
            <a:pPr marL="457200" indent="-457200" fontAlgn="auto">
              <a:buFont typeface="+mj-lt"/>
              <a:buAutoNum type="alphaUcPeriod"/>
            </a:pPr>
            <a:r>
              <a:rPr lang="fr-FR" sz="2400" dirty="0" smtClean="0"/>
              <a:t>The </a:t>
            </a:r>
            <a:r>
              <a:rPr lang="fr-FR" sz="2400" dirty="0" err="1"/>
              <a:t>study</a:t>
            </a:r>
            <a:r>
              <a:rPr lang="fr-FR" sz="2400" dirty="0"/>
              <a:t> </a:t>
            </a:r>
            <a:r>
              <a:rPr lang="fr-FR" sz="2400" dirty="0" err="1"/>
              <a:t>is</a:t>
            </a:r>
            <a:r>
              <a:rPr lang="fr-FR" sz="2400" dirty="0"/>
              <a:t> </a:t>
            </a:r>
            <a:r>
              <a:rPr lang="fr-FR" sz="2400" dirty="0" err="1"/>
              <a:t>valid</a:t>
            </a:r>
            <a:r>
              <a:rPr lang="fr-FR" sz="2400" dirty="0"/>
              <a:t> </a:t>
            </a:r>
            <a:r>
              <a:rPr lang="fr-FR" sz="2400" dirty="0" err="1"/>
              <a:t>because</a:t>
            </a:r>
            <a:r>
              <a:rPr lang="fr-FR" sz="2400" dirty="0"/>
              <a:t> </a:t>
            </a:r>
            <a:r>
              <a:rPr lang="fr-FR" sz="2400" dirty="0" err="1"/>
              <a:t>we</a:t>
            </a:r>
            <a:r>
              <a:rPr lang="fr-FR" sz="2400" dirty="0"/>
              <a:t> </a:t>
            </a:r>
            <a:r>
              <a:rPr lang="fr-FR" sz="2400" dirty="0" err="1"/>
              <a:t>should</a:t>
            </a:r>
            <a:r>
              <a:rPr lang="fr-FR" sz="2400" dirty="0"/>
              <a:t> not </a:t>
            </a:r>
            <a:r>
              <a:rPr lang="fr-FR" sz="2400" dirty="0" err="1"/>
              <a:t>expect</a:t>
            </a:r>
            <a:r>
              <a:rPr lang="fr-FR" sz="2400" dirty="0"/>
              <a:t> a </a:t>
            </a:r>
            <a:r>
              <a:rPr lang="fr-FR" sz="2400" dirty="0" err="1"/>
              <a:t>huge</a:t>
            </a:r>
            <a:r>
              <a:rPr lang="fr-FR" sz="2400" dirty="0"/>
              <a:t> variation in high </a:t>
            </a:r>
            <a:r>
              <a:rPr lang="fr-FR" sz="2400" dirty="0" err="1"/>
              <a:t>tech</a:t>
            </a:r>
            <a:r>
              <a:rPr lang="fr-FR" sz="2400" dirty="0"/>
              <a:t> </a:t>
            </a:r>
            <a:r>
              <a:rPr lang="fr-FR" sz="2400" dirty="0" err="1"/>
              <a:t>products</a:t>
            </a:r>
            <a:r>
              <a:rPr lang="fr-FR" sz="2400" dirty="0"/>
              <a:t> </a:t>
            </a:r>
            <a:r>
              <a:rPr lang="fr-FR" sz="2400" dirty="0" err="1"/>
              <a:t>that</a:t>
            </a:r>
            <a:r>
              <a:rPr lang="fr-FR" sz="2400" dirty="0"/>
              <a:t> </a:t>
            </a:r>
            <a:r>
              <a:rPr lang="fr-FR" sz="2400" dirty="0" err="1"/>
              <a:t>require</a:t>
            </a:r>
            <a:r>
              <a:rPr lang="fr-FR" sz="2400" dirty="0"/>
              <a:t> a high </a:t>
            </a:r>
            <a:r>
              <a:rPr lang="fr-FR" sz="2400" dirty="0" err="1"/>
              <a:t>degree</a:t>
            </a:r>
            <a:r>
              <a:rPr lang="fr-FR" sz="2400" dirty="0"/>
              <a:t> of </a:t>
            </a:r>
            <a:r>
              <a:rPr lang="fr-FR" sz="2400" dirty="0" err="1"/>
              <a:t>precision</a:t>
            </a:r>
            <a:r>
              <a:rPr lang="fr-FR" sz="2400" dirty="0"/>
              <a:t>. </a:t>
            </a:r>
          </a:p>
          <a:p>
            <a:pPr marL="457200" indent="-457200" fontAlgn="auto">
              <a:buFont typeface="+mj-lt"/>
              <a:buAutoNum type="alphaUcPeriod"/>
            </a:pPr>
            <a:r>
              <a:rPr lang="fr-FR" sz="2400" dirty="0" err="1" smtClean="0"/>
              <a:t>Ask</a:t>
            </a:r>
            <a:r>
              <a:rPr lang="fr-FR" sz="2400" dirty="0" smtClean="0"/>
              <a:t> </a:t>
            </a:r>
            <a:r>
              <a:rPr lang="fr-FR" sz="2400" dirty="0" err="1" smtClean="0"/>
              <a:t>President</a:t>
            </a:r>
            <a:r>
              <a:rPr lang="fr-FR" sz="2400" dirty="0" smtClean="0"/>
              <a:t> </a:t>
            </a:r>
            <a:r>
              <a:rPr lang="fr-FR" sz="2400" dirty="0" err="1" smtClean="0"/>
              <a:t>Trump</a:t>
            </a:r>
            <a:r>
              <a:rPr lang="fr-FR" sz="2400" dirty="0" smtClean="0"/>
              <a:t> </a:t>
            </a:r>
            <a:r>
              <a:rPr lang="fr-FR" sz="2400" dirty="0"/>
              <a:t>to </a:t>
            </a:r>
            <a:r>
              <a:rPr lang="fr-FR" sz="2400" dirty="0" err="1"/>
              <a:t>give</a:t>
            </a:r>
            <a:r>
              <a:rPr lang="fr-FR" sz="2400" dirty="0"/>
              <a:t> more money to NASA </a:t>
            </a:r>
            <a:r>
              <a:rPr lang="fr-FR" sz="2400" dirty="0" err="1"/>
              <a:t>so</a:t>
            </a:r>
            <a:r>
              <a:rPr lang="fr-FR" sz="2400" dirty="0"/>
              <a:t> </a:t>
            </a:r>
            <a:r>
              <a:rPr lang="fr-FR" sz="2400" dirty="0" err="1"/>
              <a:t>that</a:t>
            </a:r>
            <a:r>
              <a:rPr lang="fr-FR" sz="2400" dirty="0"/>
              <a:t> </a:t>
            </a:r>
            <a:r>
              <a:rPr lang="fr-FR" sz="2400" dirty="0" err="1"/>
              <a:t>they</a:t>
            </a:r>
            <a:r>
              <a:rPr lang="fr-FR" sz="2400" dirty="0"/>
              <a:t> </a:t>
            </a:r>
            <a:r>
              <a:rPr lang="fr-FR" sz="2400" dirty="0" err="1"/>
              <a:t>can</a:t>
            </a:r>
            <a:r>
              <a:rPr lang="fr-FR" sz="2400" dirty="0"/>
              <a:t> </a:t>
            </a:r>
            <a:r>
              <a:rPr lang="fr-FR" sz="2400" dirty="0" err="1"/>
              <a:t>build</a:t>
            </a:r>
            <a:r>
              <a:rPr lang="fr-FR" sz="2400" dirty="0"/>
              <a:t> more rockets.</a:t>
            </a:r>
          </a:p>
          <a:p>
            <a:pPr marL="457200" indent="-457200" fontAlgn="auto">
              <a:buFont typeface="+mj-lt"/>
              <a:buAutoNum type="alphaUcPeriod"/>
            </a:pPr>
            <a:r>
              <a:rPr lang="fr-FR" sz="2400" dirty="0" err="1" smtClean="0"/>
              <a:t>Every</a:t>
            </a:r>
            <a:r>
              <a:rPr lang="fr-FR" sz="2400" dirty="0" smtClean="0"/>
              <a:t> </a:t>
            </a:r>
            <a:r>
              <a:rPr lang="fr-FR" sz="2400" dirty="0" err="1"/>
              <a:t>research</a:t>
            </a:r>
            <a:r>
              <a:rPr lang="fr-FR" sz="2400" dirty="0"/>
              <a:t> </a:t>
            </a:r>
            <a:r>
              <a:rPr lang="fr-FR" sz="2400" dirty="0" err="1"/>
              <a:t>project</a:t>
            </a:r>
            <a:r>
              <a:rPr lang="fr-FR" sz="2400" dirty="0"/>
              <a:t> has limitations. So </a:t>
            </a:r>
            <a:r>
              <a:rPr lang="fr-FR" sz="2400" dirty="0" err="1"/>
              <a:t>what</a:t>
            </a:r>
            <a:r>
              <a:rPr lang="fr-FR" sz="2400" dirty="0"/>
              <a:t>!</a:t>
            </a:r>
          </a:p>
          <a:p>
            <a:pPr marL="457200" indent="-457200" fontAlgn="auto">
              <a:buFont typeface="+mj-lt"/>
              <a:buAutoNum type="alphaUcPeriod"/>
            </a:pPr>
            <a:endParaRPr lang="fr-FR" sz="2000" dirty="0" smtClean="0"/>
          </a:p>
          <a:p>
            <a:pPr marL="457200" indent="-457200" fontAlgn="auto">
              <a:buFont typeface="+mj-lt"/>
              <a:buAutoNum type="alphaUcPeriod"/>
            </a:pPr>
            <a:endParaRPr lang="fr-FR" sz="2000" dirty="0" smtClean="0"/>
          </a:p>
          <a:p>
            <a:pPr fontAlgn="auto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71985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6087" y="1143000"/>
            <a:ext cx="6589199" cy="1280890"/>
          </a:xfrm>
        </p:spPr>
        <p:txBody>
          <a:bodyPr>
            <a:noAutofit/>
          </a:bodyPr>
          <a:lstStyle/>
          <a:p>
            <a:r>
              <a:rPr lang="en-US" sz="2400" dirty="0" smtClean="0"/>
              <a:t>What is the best </a:t>
            </a:r>
            <a:r>
              <a:rPr lang="en-US" sz="2400" dirty="0" smtClean="0"/>
              <a:t>and the most common way </a:t>
            </a:r>
            <a:r>
              <a:rPr lang="en-US" sz="2400" dirty="0" smtClean="0"/>
              <a:t>to report the central tendency of a normal distribution?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53301" y="3657600"/>
            <a:ext cx="6591985" cy="278702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it-IT" sz="2400" dirty="0" err="1" smtClean="0"/>
              <a:t>mean</a:t>
            </a:r>
            <a:endParaRPr lang="it-IT" sz="2400" dirty="0"/>
          </a:p>
          <a:p>
            <a:pPr marL="457200" indent="-457200">
              <a:buFont typeface="+mj-lt"/>
              <a:buAutoNum type="alphaUcPeriod"/>
            </a:pPr>
            <a:r>
              <a:rPr lang="it-IT" sz="2400" dirty="0" err="1" smtClean="0"/>
              <a:t>median</a:t>
            </a:r>
            <a:endParaRPr lang="it-IT" sz="2400" dirty="0"/>
          </a:p>
          <a:p>
            <a:pPr marL="457200" indent="-457200">
              <a:buFont typeface="+mj-lt"/>
              <a:buAutoNum type="alphaUcPeriod"/>
            </a:pPr>
            <a:r>
              <a:rPr lang="it-IT" sz="2400" dirty="0" smtClean="0"/>
              <a:t>mode</a:t>
            </a:r>
            <a:endParaRPr lang="it-IT" sz="2400" dirty="0"/>
          </a:p>
          <a:p>
            <a:pPr marL="457200" indent="-457200">
              <a:buFont typeface="+mj-lt"/>
              <a:buAutoNum type="alphaUcPeriod"/>
            </a:pPr>
            <a:r>
              <a:rPr lang="it-IT" sz="2400" dirty="0" smtClean="0"/>
              <a:t>Standard </a:t>
            </a:r>
            <a:r>
              <a:rPr lang="it-IT" sz="2400" dirty="0" err="1" smtClean="0"/>
              <a:t>deviation</a:t>
            </a:r>
            <a:endParaRPr lang="it-IT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22584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6087" y="1143000"/>
            <a:ext cx="6589199" cy="1280890"/>
          </a:xfrm>
        </p:spPr>
        <p:txBody>
          <a:bodyPr>
            <a:noAutofit/>
          </a:bodyPr>
          <a:lstStyle/>
          <a:p>
            <a:r>
              <a:rPr lang="en-US" sz="2800" dirty="0" smtClean="0"/>
              <a:t>What is the best </a:t>
            </a:r>
            <a:r>
              <a:rPr lang="en-US" sz="2800" dirty="0" smtClean="0"/>
              <a:t>way </a:t>
            </a:r>
            <a:r>
              <a:rPr lang="en-US" sz="2800" dirty="0" smtClean="0"/>
              <a:t>to report the central tendency of a skewed distribution?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53301" y="3657600"/>
            <a:ext cx="6591985" cy="278702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it-IT" sz="2400" dirty="0" err="1" smtClean="0"/>
              <a:t>mean</a:t>
            </a:r>
            <a:endParaRPr lang="it-IT" sz="2400" dirty="0"/>
          </a:p>
          <a:p>
            <a:pPr marL="457200" indent="-457200">
              <a:buFont typeface="+mj-lt"/>
              <a:buAutoNum type="alphaUcPeriod"/>
            </a:pPr>
            <a:r>
              <a:rPr lang="it-IT" sz="2400" dirty="0" err="1" smtClean="0"/>
              <a:t>median</a:t>
            </a:r>
            <a:endParaRPr lang="it-IT" sz="2400" dirty="0"/>
          </a:p>
          <a:p>
            <a:pPr marL="457200" indent="-457200">
              <a:buFont typeface="+mj-lt"/>
              <a:buAutoNum type="alphaUcPeriod"/>
            </a:pPr>
            <a:r>
              <a:rPr lang="it-IT" sz="2400" dirty="0" smtClean="0"/>
              <a:t>mode</a:t>
            </a:r>
            <a:endParaRPr lang="it-IT" sz="2400" dirty="0"/>
          </a:p>
          <a:p>
            <a:pPr marL="457200" indent="-457200">
              <a:buFont typeface="+mj-lt"/>
              <a:buAutoNum type="alphaUcPeriod"/>
            </a:pPr>
            <a:r>
              <a:rPr lang="it-IT" sz="2400" dirty="0" smtClean="0"/>
              <a:t>Standard </a:t>
            </a:r>
            <a:r>
              <a:rPr lang="it-IT" sz="2400" smtClean="0"/>
              <a:t>deviation</a:t>
            </a:r>
            <a:endParaRPr lang="it-IT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19737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1600200"/>
            <a:ext cx="6589199" cy="1280890"/>
          </a:xfrm>
        </p:spPr>
        <p:txBody>
          <a:bodyPr>
            <a:noAutofit/>
          </a:bodyPr>
          <a:lstStyle/>
          <a:p>
            <a:r>
              <a:rPr lang="en-US" sz="2400" dirty="0" smtClean="0"/>
              <a:t>Which statistics can tell us the variation (dispersion) of the data?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3124200"/>
            <a:ext cx="6591985" cy="278702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dirty="0" smtClean="0"/>
              <a:t>Standard deviation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 smtClean="0"/>
              <a:t>Variance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 smtClean="0"/>
              <a:t>All of the above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0346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1524000"/>
            <a:ext cx="7049185" cy="1371600"/>
          </a:xfrm>
        </p:spPr>
        <p:txBody>
          <a:bodyPr>
            <a:noAutofit/>
          </a:bodyPr>
          <a:lstStyle/>
          <a:p>
            <a:r>
              <a:rPr lang="en-US" sz="2400" dirty="0" smtClean="0"/>
              <a:t>What is the difference between the formulas for the sample standard deviation (SD) and the population SD?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3276600"/>
            <a:ext cx="6591985" cy="3015622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400" dirty="0" smtClean="0"/>
              <a:t>In the formula of the sample SD we need to take the degree of freedom into account (n -1).</a:t>
            </a:r>
            <a:endParaRPr lang="en-US" sz="2400" dirty="0"/>
          </a:p>
          <a:p>
            <a:pPr marL="514350" indent="-514350">
              <a:buFont typeface="+mj-lt"/>
              <a:buAutoNum type="alphaUcPeriod"/>
            </a:pPr>
            <a:r>
              <a:rPr lang="en-US" sz="2400" dirty="0"/>
              <a:t>In the formula of </a:t>
            </a:r>
            <a:r>
              <a:rPr lang="en-US" sz="2400" dirty="0" smtClean="0"/>
              <a:t>the population </a:t>
            </a:r>
            <a:r>
              <a:rPr lang="en-US" sz="2400" dirty="0"/>
              <a:t>SD we need to take the degree of freedom into account (n -1</a:t>
            </a:r>
            <a:r>
              <a:rPr lang="en-US" sz="2400" dirty="0" smtClean="0"/>
              <a:t>).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dirty="0" smtClean="0"/>
              <a:t>Both A and B are right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36630580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8DA1D3E5-98BB-4A56-8979-BA5C964ED8C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288</TotalTime>
  <Words>405</Words>
  <Application>Microsoft Macintosh PowerPoint</Application>
  <PresentationFormat>On-screen Show (4:3)</PresentationFormat>
  <Paragraphs>45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Calibri</vt:lpstr>
      <vt:lpstr>Century Gothic</vt:lpstr>
      <vt:lpstr>Times New Roman</vt:lpstr>
      <vt:lpstr>Wingdings 3</vt:lpstr>
      <vt:lpstr>Arial</vt:lpstr>
      <vt:lpstr>Wisp</vt:lpstr>
      <vt:lpstr>Unit 3 Quiz: Review questions</vt:lpstr>
      <vt:lpstr>Can you explain your answer?</vt:lpstr>
      <vt:lpstr>Usually a frequency distribution is depicted by a _____________.</vt:lpstr>
      <vt:lpstr>The tick marks in a histogram show the _____________ of the data values.</vt:lpstr>
      <vt:lpstr>If a curve is symmetrical,_______. </vt:lpstr>
      <vt:lpstr>Dr. Lili Li is an aerospace engineer. She compares the efficiency of a NASA rocket and a European made rocket. A critic charges that the study is invalid because she compared just one rocket from each manufacturer. What should the engineer reply? </vt:lpstr>
      <vt:lpstr>What is the best and the most common way to report the central tendency of a normal distribution?</vt:lpstr>
      <vt:lpstr>What is the best way to report the central tendency of a skewed distribution?</vt:lpstr>
      <vt:lpstr>Which statistics can tell us the variation (dispersion) of the data?</vt:lpstr>
      <vt:lpstr>What is the difference between the formulas for the sample standard deviation (SD) and the population SD?</vt:lpstr>
    </vt:vector>
  </TitlesOfParts>
  <LinksUpToDate>false</LinksUpToDate>
  <SharedDoc>false</SharedDoc>
  <HyperlinksChanged>false</HyperlinksChanged>
  <AppVersion>15.0034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Qualitative design: Ungraded review questions</dc:title>
  <dc:creator>Chong Ho Yu</dc:creator>
  <cp:keywords/>
  <cp:lastModifiedBy>Microsoft Office User</cp:lastModifiedBy>
  <cp:revision>65</cp:revision>
  <cp:lastPrinted>1601-01-01T00:00:00Z</cp:lastPrinted>
  <dcterms:created xsi:type="dcterms:W3CDTF">2015-03-25T05:36:38Z</dcterms:created>
  <dcterms:modified xsi:type="dcterms:W3CDTF">2018-09-27T22:56:18Z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TC010690981033</vt:lpwstr>
  </property>
</Properties>
</file>