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2"/>
  </p:sldMasterIdLst>
  <p:notesMasterIdLst>
    <p:notesMasterId r:id="rId9"/>
  </p:notesMasterIdLst>
  <p:sldIdLst>
    <p:sldId id="256" r:id="rId3"/>
    <p:sldId id="257" r:id="rId4"/>
    <p:sldId id="258" r:id="rId5"/>
    <p:sldId id="276" r:id="rId6"/>
    <p:sldId id="277" r:id="rId7"/>
    <p:sldId id="275" r:id="rId8"/>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79" autoAdjust="0"/>
    <p:restoredTop sz="94660"/>
  </p:normalViewPr>
  <p:slideViewPr>
    <p:cSldViewPr>
      <p:cViewPr varScale="1">
        <p:scale>
          <a:sx n="124" d="100"/>
          <a:sy n="124" d="100"/>
        </p:scale>
        <p:origin x="894"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D85426-8859-ED4A-A8AE-FFE12EDECB01}" type="datetimeFigureOut">
              <a:rPr lang="en-US" smtClean="0"/>
              <a:t>8/28/2019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A8BE01-416C-5749-B345-7E68ED379D1C}" type="slidenum">
              <a:rPr lang="en-US" smtClean="0"/>
              <a:t>‹#›</a:t>
            </a:fld>
            <a:endParaRPr lang="en-US"/>
          </a:p>
        </p:txBody>
      </p:sp>
    </p:spTree>
    <p:extLst>
      <p:ext uri="{BB962C8B-B14F-4D97-AF65-F5344CB8AC3E}">
        <p14:creationId xmlns:p14="http://schemas.microsoft.com/office/powerpoint/2010/main" val="7389746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52374C19-6195-44EB-AC08-1E9DDA826AD8}" type="slidenum">
              <a:rPr lang="en-US" smtClean="0"/>
              <a:pPr/>
              <a:t>‹#›</a:t>
            </a:fld>
            <a:endParaRPr lang="en-US"/>
          </a:p>
        </p:txBody>
      </p:sp>
    </p:spTree>
    <p:extLst>
      <p:ext uri="{BB962C8B-B14F-4D97-AF65-F5344CB8AC3E}">
        <p14:creationId xmlns:p14="http://schemas.microsoft.com/office/powerpoint/2010/main" val="23931073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C8679E9-49B0-4045-A04C-50677AC6C1EA}" type="slidenum">
              <a:rPr lang="en-US" smtClean="0"/>
              <a:pPr/>
              <a:t>‹#›</a:t>
            </a:fld>
            <a:endParaRPr lang="en-US"/>
          </a:p>
        </p:txBody>
      </p:sp>
    </p:spTree>
    <p:extLst>
      <p:ext uri="{BB962C8B-B14F-4D97-AF65-F5344CB8AC3E}">
        <p14:creationId xmlns:p14="http://schemas.microsoft.com/office/powerpoint/2010/main" val="696835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FD2B5B07-8454-4E55-B3A7-8E9AA2D9B57C}" type="slidenum">
              <a:rPr lang="en-US" smtClean="0"/>
              <a:pPr/>
              <a:t>‹#›</a:t>
            </a:fld>
            <a:endParaRPr lang="en-US"/>
          </a:p>
        </p:txBody>
      </p:sp>
    </p:spTree>
    <p:extLst>
      <p:ext uri="{BB962C8B-B14F-4D97-AF65-F5344CB8AC3E}">
        <p14:creationId xmlns:p14="http://schemas.microsoft.com/office/powerpoint/2010/main" val="26542459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E726B5A4-B00C-496C-B349-442F725A803E}" type="slidenum">
              <a:rPr lang="en-US" smtClean="0"/>
              <a:pPr/>
              <a:t>‹#›</a:t>
            </a:fld>
            <a:endParaRPr lang="en-US"/>
          </a:p>
        </p:txBody>
      </p:sp>
    </p:spTree>
    <p:extLst>
      <p:ext uri="{BB962C8B-B14F-4D97-AF65-F5344CB8AC3E}">
        <p14:creationId xmlns:p14="http://schemas.microsoft.com/office/powerpoint/2010/main" val="33795606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FF6D4235-583C-4C1D-9CB9-18973B6C5B93}" type="slidenum">
              <a:rPr lang="en-US" smtClean="0"/>
              <a:pPr/>
              <a:t>‹#›</a:t>
            </a:fld>
            <a:endParaRPr lang="en-US"/>
          </a:p>
        </p:txBody>
      </p:sp>
    </p:spTree>
    <p:extLst>
      <p:ext uri="{BB962C8B-B14F-4D97-AF65-F5344CB8AC3E}">
        <p14:creationId xmlns:p14="http://schemas.microsoft.com/office/powerpoint/2010/main" val="18008651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9002FCFB-EA54-40EB-A37A-8CF2D6BE7A4D}" type="slidenum">
              <a:rPr lang="en-US" smtClean="0"/>
              <a:pPr/>
              <a:t>‹#›</a:t>
            </a:fld>
            <a:endParaRPr lang="en-US"/>
          </a:p>
        </p:txBody>
      </p:sp>
    </p:spTree>
    <p:extLst>
      <p:ext uri="{BB962C8B-B14F-4D97-AF65-F5344CB8AC3E}">
        <p14:creationId xmlns:p14="http://schemas.microsoft.com/office/powerpoint/2010/main" val="18559840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73DF64FF-B736-405E-A7A0-3B9068A5EB37}" type="slidenum">
              <a:rPr lang="en-US" smtClean="0"/>
              <a:pPr/>
              <a:t>‹#›</a:t>
            </a:fld>
            <a:endParaRPr lang="en-US"/>
          </a:p>
        </p:txBody>
      </p:sp>
    </p:spTree>
    <p:extLst>
      <p:ext uri="{BB962C8B-B14F-4D97-AF65-F5344CB8AC3E}">
        <p14:creationId xmlns:p14="http://schemas.microsoft.com/office/powerpoint/2010/main" val="21826601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7C2FDF83-FB89-4D99-9CEB-EA16FA1D06DF}" type="slidenum">
              <a:rPr lang="en-US" smtClean="0"/>
              <a:pPr/>
              <a:t>‹#›</a:t>
            </a:fld>
            <a:endParaRPr lang="en-US"/>
          </a:p>
        </p:txBody>
      </p:sp>
    </p:spTree>
    <p:extLst>
      <p:ext uri="{BB962C8B-B14F-4D97-AF65-F5344CB8AC3E}">
        <p14:creationId xmlns:p14="http://schemas.microsoft.com/office/powerpoint/2010/main" val="26421060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BCFEC6FB-1DF1-4F17-89DD-551E77ABC4E4}" type="slidenum">
              <a:rPr lang="en-US" smtClean="0"/>
              <a:pPr/>
              <a:t>‹#›</a:t>
            </a:fld>
            <a:endParaRPr lang="en-US"/>
          </a:p>
        </p:txBody>
      </p:sp>
    </p:spTree>
    <p:extLst>
      <p:ext uri="{BB962C8B-B14F-4D97-AF65-F5344CB8AC3E}">
        <p14:creationId xmlns:p14="http://schemas.microsoft.com/office/powerpoint/2010/main" val="29408158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92C0D9DA-B4BA-4992-BA0E-5EB2E289DEDC}" type="slidenum">
              <a:rPr lang="en-US" smtClean="0"/>
              <a:pPr/>
              <a:t>‹#›</a:t>
            </a:fld>
            <a:endParaRPr lang="en-US" dirty="0"/>
          </a:p>
        </p:txBody>
      </p:sp>
    </p:spTree>
    <p:extLst>
      <p:ext uri="{BB962C8B-B14F-4D97-AF65-F5344CB8AC3E}">
        <p14:creationId xmlns:p14="http://schemas.microsoft.com/office/powerpoint/2010/main" val="4459046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92C0D9DA-B4BA-4992-BA0E-5EB2E289DEDC}" type="slidenum">
              <a:rPr lang="en-US" smtClean="0"/>
              <a:pPr/>
              <a:t>‹#›</a:t>
            </a:fld>
            <a:endParaRPr lang="en-US" dirty="0"/>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9321821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92C0D9DA-B4BA-4992-BA0E-5EB2E289DEDC}" type="slidenum">
              <a:rPr lang="en-US" smtClean="0"/>
              <a:pPr/>
              <a:t>‹#›</a:t>
            </a:fld>
            <a:endParaRPr lang="en-US" dirty="0"/>
          </a:p>
        </p:txBody>
      </p:sp>
    </p:spTree>
    <p:extLst>
      <p:ext uri="{BB962C8B-B14F-4D97-AF65-F5344CB8AC3E}">
        <p14:creationId xmlns:p14="http://schemas.microsoft.com/office/powerpoint/2010/main" val="16508436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92C0D9DA-B4BA-4992-BA0E-5EB2E289DEDC}" type="slidenum">
              <a:rPr lang="en-US" smtClean="0"/>
              <a:pPr/>
              <a:t>‹#›</a:t>
            </a:fld>
            <a:endParaRPr lang="en-US" dirty="0"/>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875954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92C0D9DA-B4BA-4992-BA0E-5EB2E289DEDC}" type="slidenum">
              <a:rPr lang="en-US" smtClean="0"/>
              <a:pPr/>
              <a:t>‹#›</a:t>
            </a:fld>
            <a:endParaRPr lang="en-US" dirty="0"/>
          </a:p>
        </p:txBody>
      </p:sp>
    </p:spTree>
    <p:extLst>
      <p:ext uri="{BB962C8B-B14F-4D97-AF65-F5344CB8AC3E}">
        <p14:creationId xmlns:p14="http://schemas.microsoft.com/office/powerpoint/2010/main" val="24325120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EB35016A-29F8-46FC-8B4A-CAF6A25312F0}" type="slidenum">
              <a:rPr lang="en-US" smtClean="0"/>
              <a:pPr/>
              <a:t>‹#›</a:t>
            </a:fld>
            <a:endParaRPr lang="en-US"/>
          </a:p>
        </p:txBody>
      </p:sp>
    </p:spTree>
    <p:extLst>
      <p:ext uri="{BB962C8B-B14F-4D97-AF65-F5344CB8AC3E}">
        <p14:creationId xmlns:p14="http://schemas.microsoft.com/office/powerpoint/2010/main" val="17674101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0931448-9786-46BA-932F-440E6F992D63}" type="slidenum">
              <a:rPr lang="en-US" smtClean="0"/>
              <a:pPr/>
              <a:t>‹#›</a:t>
            </a:fld>
            <a:endParaRPr lang="en-US"/>
          </a:p>
        </p:txBody>
      </p:sp>
    </p:spTree>
    <p:extLst>
      <p:ext uri="{BB962C8B-B14F-4D97-AF65-F5344CB8AC3E}">
        <p14:creationId xmlns:p14="http://schemas.microsoft.com/office/powerpoint/2010/main" val="41881457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92C0D9DA-B4BA-4992-BA0E-5EB2E289DEDC}" type="slidenum">
              <a:rPr lang="en-US" smtClean="0"/>
              <a:pPr/>
              <a:t>‹#›</a:t>
            </a:fld>
            <a:endParaRPr lang="en-US" dirty="0"/>
          </a:p>
        </p:txBody>
      </p:sp>
    </p:spTree>
    <p:extLst>
      <p:ext uri="{BB962C8B-B14F-4D97-AF65-F5344CB8AC3E}">
        <p14:creationId xmlns:p14="http://schemas.microsoft.com/office/powerpoint/2010/main" val="1487524523"/>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Unit 2: Ungraded review questions</a:t>
            </a:r>
            <a:endParaRPr lang="en-US" dirty="0"/>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0305139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Can you explain your answer?</a:t>
            </a:r>
            <a:endParaRPr lang="en-US" dirty="0"/>
          </a:p>
        </p:txBody>
      </p:sp>
      <p:sp>
        <p:nvSpPr>
          <p:cNvPr id="3" name="Content Placeholder 2"/>
          <p:cNvSpPr>
            <a:spLocks noGrp="1"/>
          </p:cNvSpPr>
          <p:nvPr>
            <p:ph idx="1"/>
          </p:nvPr>
        </p:nvSpPr>
        <p:spPr/>
        <p:txBody>
          <a:bodyPr>
            <a:normAutofit/>
          </a:bodyPr>
          <a:lstStyle/>
          <a:p>
            <a:r>
              <a:rPr lang="en-US" sz="2800" dirty="0" smtClean="0"/>
              <a:t>Use your fingers to indicate your answer: 1=A, 2=B, 3=C, 4=D.</a:t>
            </a:r>
          </a:p>
          <a:p>
            <a:r>
              <a:rPr lang="en-US" sz="2800" dirty="0" smtClean="0"/>
              <a:t>After viewing the question, show me your answer in 15 seconds.</a:t>
            </a:r>
          </a:p>
          <a:p>
            <a:r>
              <a:rPr lang="en-US" sz="2800" dirty="0" smtClean="0"/>
              <a:t>Next, turn to your neighbor and you have one minute to convince him/her that you are right.</a:t>
            </a:r>
            <a:endParaRPr lang="en-US" sz="2800" dirty="0"/>
          </a:p>
        </p:txBody>
      </p:sp>
    </p:spTree>
    <p:extLst>
      <p:ext uri="{BB962C8B-B14F-4D97-AF65-F5344CB8AC3E}">
        <p14:creationId xmlns:p14="http://schemas.microsoft.com/office/powerpoint/2010/main" val="2405458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a:t>Professor </a:t>
            </a:r>
            <a:r>
              <a:rPr lang="en-US" sz="2400" dirty="0" err="1" smtClean="0"/>
              <a:t>Weedon</a:t>
            </a:r>
            <a:r>
              <a:rPr lang="en-US" sz="2400" dirty="0" smtClean="0"/>
              <a:t> </a:t>
            </a:r>
            <a:r>
              <a:rPr lang="en-US" sz="2400" dirty="0"/>
              <a:t>developed the research question and hypothesis, and decided that the proper way to answer the research question is an experiment based upon the </a:t>
            </a:r>
            <a:r>
              <a:rPr lang="en-US" sz="2400" dirty="0" smtClean="0"/>
              <a:t>within-subject </a:t>
            </a:r>
            <a:r>
              <a:rPr lang="en-US" sz="2400" dirty="0"/>
              <a:t>comparison. This activity is an example of </a:t>
            </a:r>
          </a:p>
        </p:txBody>
      </p:sp>
      <p:sp>
        <p:nvSpPr>
          <p:cNvPr id="3" name="Content Placeholder 2"/>
          <p:cNvSpPr>
            <a:spLocks noGrp="1"/>
          </p:cNvSpPr>
          <p:nvPr>
            <p:ph idx="1"/>
          </p:nvPr>
        </p:nvSpPr>
        <p:spPr>
          <a:xfrm>
            <a:off x="1942415" y="3124200"/>
            <a:ext cx="6591985" cy="2787022"/>
          </a:xfrm>
        </p:spPr>
        <p:txBody>
          <a:bodyPr>
            <a:normAutofit/>
          </a:bodyPr>
          <a:lstStyle/>
          <a:p>
            <a:pPr marL="457200" indent="-457200">
              <a:buFont typeface="+mj-lt"/>
              <a:buAutoNum type="alphaUcPeriod"/>
            </a:pPr>
            <a:r>
              <a:rPr lang="en-US" sz="2400" dirty="0" smtClean="0"/>
              <a:t>Research </a:t>
            </a:r>
            <a:r>
              <a:rPr lang="en-US" sz="2400" dirty="0"/>
              <a:t>design 		</a:t>
            </a:r>
            <a:endParaRPr lang="en-US" sz="2400" dirty="0" smtClean="0"/>
          </a:p>
          <a:p>
            <a:pPr marL="457200" indent="-457200">
              <a:buFont typeface="+mj-lt"/>
              <a:buAutoNum type="alphaUcPeriod"/>
            </a:pPr>
            <a:r>
              <a:rPr lang="en-US" sz="2400" dirty="0" smtClean="0"/>
              <a:t>Measurement</a:t>
            </a:r>
            <a:endParaRPr lang="en-US" sz="2400" dirty="0"/>
          </a:p>
          <a:p>
            <a:pPr marL="457200" indent="-457200">
              <a:buFont typeface="+mj-lt"/>
              <a:buAutoNum type="alphaUcPeriod"/>
            </a:pPr>
            <a:r>
              <a:rPr lang="en-US" sz="2400" dirty="0" smtClean="0"/>
              <a:t>Data </a:t>
            </a:r>
            <a:r>
              <a:rPr lang="en-US" sz="2400" dirty="0"/>
              <a:t>analysis		</a:t>
            </a:r>
            <a:endParaRPr lang="en-US" sz="2400" dirty="0" smtClean="0"/>
          </a:p>
          <a:p>
            <a:pPr marL="457200" indent="-457200">
              <a:buFont typeface="+mj-lt"/>
              <a:buAutoNum type="alphaUcPeriod"/>
            </a:pPr>
            <a:r>
              <a:rPr lang="en-US" sz="2400" dirty="0" smtClean="0"/>
              <a:t>All </a:t>
            </a:r>
            <a:r>
              <a:rPr lang="en-US" sz="2400" dirty="0"/>
              <a:t>of these </a:t>
            </a:r>
          </a:p>
          <a:p>
            <a:endParaRPr lang="en-US" dirty="0"/>
          </a:p>
        </p:txBody>
      </p:sp>
    </p:spTree>
    <p:extLst>
      <p:ext uri="{BB962C8B-B14F-4D97-AF65-F5344CB8AC3E}">
        <p14:creationId xmlns:p14="http://schemas.microsoft.com/office/powerpoint/2010/main" val="21877049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a:t>Professor </a:t>
            </a:r>
            <a:r>
              <a:rPr lang="en-US" sz="2400" dirty="0" smtClean="0"/>
              <a:t>Azusa developed </a:t>
            </a:r>
            <a:r>
              <a:rPr lang="en-US" sz="2400" dirty="0" smtClean="0"/>
              <a:t>a test to classify personality type. </a:t>
            </a:r>
            <a:r>
              <a:rPr lang="en-US" sz="2400" dirty="0"/>
              <a:t>This activity is an example of </a:t>
            </a:r>
          </a:p>
        </p:txBody>
      </p:sp>
      <p:sp>
        <p:nvSpPr>
          <p:cNvPr id="3" name="Content Placeholder 2"/>
          <p:cNvSpPr>
            <a:spLocks noGrp="1"/>
          </p:cNvSpPr>
          <p:nvPr>
            <p:ph idx="1"/>
          </p:nvPr>
        </p:nvSpPr>
        <p:spPr>
          <a:xfrm>
            <a:off x="1942415" y="3124200"/>
            <a:ext cx="6591985" cy="2787022"/>
          </a:xfrm>
        </p:spPr>
        <p:txBody>
          <a:bodyPr>
            <a:normAutofit/>
          </a:bodyPr>
          <a:lstStyle/>
          <a:p>
            <a:pPr marL="457200" indent="-457200">
              <a:buFont typeface="+mj-lt"/>
              <a:buAutoNum type="alphaUcPeriod"/>
            </a:pPr>
            <a:r>
              <a:rPr lang="en-US" sz="2400" dirty="0" smtClean="0"/>
              <a:t>Research </a:t>
            </a:r>
            <a:r>
              <a:rPr lang="en-US" sz="2400" dirty="0"/>
              <a:t>design 		</a:t>
            </a:r>
            <a:endParaRPr lang="en-US" sz="2400" dirty="0" smtClean="0"/>
          </a:p>
          <a:p>
            <a:pPr marL="457200" indent="-457200">
              <a:buFont typeface="+mj-lt"/>
              <a:buAutoNum type="alphaUcPeriod"/>
            </a:pPr>
            <a:r>
              <a:rPr lang="en-US" sz="2400" dirty="0" smtClean="0"/>
              <a:t>Measurement</a:t>
            </a:r>
            <a:endParaRPr lang="en-US" sz="2400" dirty="0"/>
          </a:p>
          <a:p>
            <a:pPr marL="457200" indent="-457200">
              <a:buFont typeface="+mj-lt"/>
              <a:buAutoNum type="alphaUcPeriod"/>
            </a:pPr>
            <a:r>
              <a:rPr lang="en-US" sz="2400" dirty="0" smtClean="0"/>
              <a:t>Data </a:t>
            </a:r>
            <a:r>
              <a:rPr lang="en-US" sz="2400" dirty="0"/>
              <a:t>analysis		</a:t>
            </a:r>
            <a:endParaRPr lang="en-US" sz="2400" dirty="0" smtClean="0"/>
          </a:p>
          <a:p>
            <a:pPr marL="457200" indent="-457200">
              <a:buFont typeface="+mj-lt"/>
              <a:buAutoNum type="alphaUcPeriod"/>
            </a:pPr>
            <a:r>
              <a:rPr lang="en-US" sz="2400" dirty="0" smtClean="0"/>
              <a:t>All </a:t>
            </a:r>
            <a:r>
              <a:rPr lang="en-US" sz="2400" dirty="0"/>
              <a:t>of these </a:t>
            </a:r>
          </a:p>
          <a:p>
            <a:endParaRPr lang="en-US" dirty="0"/>
          </a:p>
        </p:txBody>
      </p:sp>
    </p:spTree>
    <p:extLst>
      <p:ext uri="{BB962C8B-B14F-4D97-AF65-F5344CB8AC3E}">
        <p14:creationId xmlns:p14="http://schemas.microsoft.com/office/powerpoint/2010/main" val="12343375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smtClean="0"/>
              <a:t>After collecting data, Professor Glendora ran a t-test to compare whether there is a significant performance gap between </a:t>
            </a:r>
            <a:r>
              <a:rPr lang="en-US" sz="2400" smtClean="0"/>
              <a:t>two groups. </a:t>
            </a:r>
            <a:r>
              <a:rPr lang="en-US" sz="2400" dirty="0"/>
              <a:t>This activity is an example of </a:t>
            </a:r>
          </a:p>
        </p:txBody>
      </p:sp>
      <p:sp>
        <p:nvSpPr>
          <p:cNvPr id="3" name="Content Placeholder 2"/>
          <p:cNvSpPr>
            <a:spLocks noGrp="1"/>
          </p:cNvSpPr>
          <p:nvPr>
            <p:ph idx="1"/>
          </p:nvPr>
        </p:nvSpPr>
        <p:spPr>
          <a:xfrm>
            <a:off x="1942415" y="3124200"/>
            <a:ext cx="6591985" cy="2787022"/>
          </a:xfrm>
        </p:spPr>
        <p:txBody>
          <a:bodyPr>
            <a:normAutofit/>
          </a:bodyPr>
          <a:lstStyle/>
          <a:p>
            <a:pPr marL="457200" indent="-457200">
              <a:buFont typeface="+mj-lt"/>
              <a:buAutoNum type="alphaUcPeriod"/>
            </a:pPr>
            <a:r>
              <a:rPr lang="en-US" sz="2400" dirty="0" smtClean="0"/>
              <a:t>Research </a:t>
            </a:r>
            <a:r>
              <a:rPr lang="en-US" sz="2400" dirty="0"/>
              <a:t>design 		</a:t>
            </a:r>
            <a:endParaRPr lang="en-US" sz="2400" dirty="0" smtClean="0"/>
          </a:p>
          <a:p>
            <a:pPr marL="457200" indent="-457200">
              <a:buFont typeface="+mj-lt"/>
              <a:buAutoNum type="alphaUcPeriod"/>
            </a:pPr>
            <a:r>
              <a:rPr lang="en-US" sz="2400" dirty="0" smtClean="0"/>
              <a:t>Measurement</a:t>
            </a:r>
            <a:endParaRPr lang="en-US" sz="2400" dirty="0"/>
          </a:p>
          <a:p>
            <a:pPr marL="457200" indent="-457200">
              <a:buFont typeface="+mj-lt"/>
              <a:buAutoNum type="alphaUcPeriod"/>
            </a:pPr>
            <a:r>
              <a:rPr lang="en-US" sz="2400" dirty="0" smtClean="0"/>
              <a:t>Data </a:t>
            </a:r>
            <a:r>
              <a:rPr lang="en-US" sz="2400" dirty="0"/>
              <a:t>analysis		</a:t>
            </a:r>
            <a:endParaRPr lang="en-US" sz="2400" dirty="0" smtClean="0"/>
          </a:p>
          <a:p>
            <a:pPr marL="457200" indent="-457200">
              <a:buFont typeface="+mj-lt"/>
              <a:buAutoNum type="alphaUcPeriod"/>
            </a:pPr>
            <a:r>
              <a:rPr lang="en-US" sz="2400" dirty="0" smtClean="0"/>
              <a:t>All </a:t>
            </a:r>
            <a:r>
              <a:rPr lang="en-US" sz="2400" dirty="0"/>
              <a:t>of these </a:t>
            </a:r>
          </a:p>
          <a:p>
            <a:endParaRPr lang="en-US" dirty="0"/>
          </a:p>
        </p:txBody>
      </p:sp>
    </p:spTree>
    <p:extLst>
      <p:ext uri="{BB962C8B-B14F-4D97-AF65-F5344CB8AC3E}">
        <p14:creationId xmlns:p14="http://schemas.microsoft.com/office/powerpoint/2010/main" val="19711598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a:t>Professor Justin </a:t>
            </a:r>
            <a:r>
              <a:rPr lang="en-US" sz="2400" dirty="0" smtClean="0"/>
              <a:t>Case equates quantitative research with statistics. But his research assistant Lorry Truck wants to argue against it. Which argument(s) should </a:t>
            </a:r>
            <a:r>
              <a:rPr lang="en-US" sz="2400" smtClean="0"/>
              <a:t>be used?</a:t>
            </a:r>
            <a:r>
              <a:rPr lang="en-US" sz="2400" dirty="0"/>
              <a:t/>
            </a:r>
            <a:br>
              <a:rPr lang="en-US" sz="2400" dirty="0"/>
            </a:br>
            <a:endParaRPr lang="en-US" sz="2400" dirty="0"/>
          </a:p>
        </p:txBody>
      </p:sp>
      <p:sp>
        <p:nvSpPr>
          <p:cNvPr id="3" name="Content Placeholder 2"/>
          <p:cNvSpPr>
            <a:spLocks noGrp="1"/>
          </p:cNvSpPr>
          <p:nvPr>
            <p:ph idx="1"/>
          </p:nvPr>
        </p:nvSpPr>
        <p:spPr>
          <a:xfrm>
            <a:off x="1942415" y="2438400"/>
            <a:ext cx="6591985" cy="3472822"/>
          </a:xfrm>
        </p:spPr>
        <p:txBody>
          <a:bodyPr>
            <a:normAutofit fontScale="92500" lnSpcReduction="20000"/>
          </a:bodyPr>
          <a:lstStyle/>
          <a:p>
            <a:pPr marL="457200" indent="-457200">
              <a:buFont typeface="+mj-lt"/>
              <a:buAutoNum type="alphaUcPeriod"/>
            </a:pPr>
            <a:r>
              <a:rPr lang="en-US" sz="2400" dirty="0" smtClean="0"/>
              <a:t>A research project consists of design, measurement, and data analysis. </a:t>
            </a:r>
            <a:r>
              <a:rPr lang="en-US" sz="2400" dirty="0"/>
              <a:t>	</a:t>
            </a:r>
            <a:endParaRPr lang="en-US" sz="2400" dirty="0" smtClean="0"/>
          </a:p>
          <a:p>
            <a:pPr marL="457200" indent="-457200">
              <a:buFont typeface="+mj-lt"/>
              <a:buAutoNum type="alphaUcPeriod"/>
            </a:pPr>
            <a:r>
              <a:rPr lang="en-US" sz="2400" dirty="0" smtClean="0"/>
              <a:t>Data analysis is not statistics only. Statistical analysis is based on probabilistic inferences in the long run (What would happen if the same study is repeated over and over?)But one can analyze the data patterns at hand.</a:t>
            </a:r>
            <a:endParaRPr lang="en-US" sz="2400" dirty="0"/>
          </a:p>
          <a:p>
            <a:pPr marL="457200" indent="-457200">
              <a:buFont typeface="+mj-lt"/>
              <a:buAutoNum type="alphaUcPeriod"/>
            </a:pPr>
            <a:r>
              <a:rPr lang="en-US" sz="2400" dirty="0" smtClean="0"/>
              <a:t>A &amp; B</a:t>
            </a:r>
            <a:r>
              <a:rPr lang="en-US" sz="2400" dirty="0"/>
              <a:t>		</a:t>
            </a:r>
            <a:endParaRPr lang="en-US" sz="2400" dirty="0" smtClean="0"/>
          </a:p>
          <a:p>
            <a:pPr marL="457200" indent="-457200">
              <a:buFont typeface="+mj-lt"/>
              <a:buAutoNum type="alphaUcPeriod"/>
            </a:pPr>
            <a:r>
              <a:rPr lang="en-US" sz="2400" dirty="0" smtClean="0"/>
              <a:t>Actually Professor Justin Case is right. He should fire Lorry Truck.</a:t>
            </a:r>
            <a:endParaRPr lang="en-US" sz="2400" dirty="0"/>
          </a:p>
          <a:p>
            <a:endParaRPr lang="en-US" dirty="0"/>
          </a:p>
        </p:txBody>
      </p:sp>
    </p:spTree>
    <p:extLst>
      <p:ext uri="{BB962C8B-B14F-4D97-AF65-F5344CB8AC3E}">
        <p14:creationId xmlns:p14="http://schemas.microsoft.com/office/powerpoint/2010/main" val="3563087156"/>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8DA1D3E5-98BB-4A56-8979-BA5C964ED8C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Wisp</Template>
  <TotalTime>233</TotalTime>
  <Words>186</Words>
  <Application>Microsoft Office PowerPoint</Application>
  <PresentationFormat>On-screen Show (4:3)</PresentationFormat>
  <Paragraphs>25</Paragraphs>
  <Slides>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Arial</vt:lpstr>
      <vt:lpstr>Calibri</vt:lpstr>
      <vt:lpstr>Century Gothic</vt:lpstr>
      <vt:lpstr>Times New Roman</vt:lpstr>
      <vt:lpstr>Wingdings 3</vt:lpstr>
      <vt:lpstr>Wisp</vt:lpstr>
      <vt:lpstr>Unit 2: Ungraded review questions</vt:lpstr>
      <vt:lpstr>Can you explain your answer?</vt:lpstr>
      <vt:lpstr>Professor Weedon developed the research question and hypothesis, and decided that the proper way to answer the research question is an experiment based upon the within-subject comparison. This activity is an example of </vt:lpstr>
      <vt:lpstr>Professor Azusa developed a test to classify personality type. This activity is an example of </vt:lpstr>
      <vt:lpstr>After collecting data, Professor Glendora ran a t-test to compare whether there is a significant performance gap between two groups. This activity is an example of </vt:lpstr>
      <vt:lpstr>Professor Justin Case equates quantitative research with statistics. But his research assistant Lorry Truck wants to argue against it. Which argument(s) should be used?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Qualitative design: Ungraded review questions</dc:title>
  <dc:creator>Chong Ho Yu</dc:creator>
  <cp:keywords/>
  <cp:lastModifiedBy>Chong Ho Yu</cp:lastModifiedBy>
  <cp:revision>49</cp:revision>
  <cp:lastPrinted>1601-01-01T00:00:00Z</cp:lastPrinted>
  <dcterms:created xsi:type="dcterms:W3CDTF">2015-03-25T05:36:38Z</dcterms:created>
  <dcterms:modified xsi:type="dcterms:W3CDTF">2019-08-28T09:37:26Z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TC010690981033</vt:lpwstr>
  </property>
</Properties>
</file>