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5" r:id="rId5"/>
    <p:sldId id="266" r:id="rId6"/>
    <p:sldId id="259" r:id="rId7"/>
    <p:sldId id="260" r:id="rId8"/>
    <p:sldId id="261" r:id="rId9"/>
    <p:sldId id="262" r:id="rId10"/>
    <p:sldId id="26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02" autoAdjust="0"/>
    <p:restoredTop sz="94660"/>
  </p:normalViewPr>
  <p:slideViewPr>
    <p:cSldViewPr snapToGrid="0">
      <p:cViewPr varScale="1">
        <p:scale>
          <a:sx n="75" d="100"/>
          <a:sy n="75" d="100"/>
        </p:scale>
        <p:origin x="168" y="9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4/8/19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4/8/19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4/8/19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4/8/19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4/8/19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4/8/19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4/8/19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4/8/19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4/8/19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4/8/19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4/8/19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4/8/19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4/8/19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4/8/19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4/8/19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4/8/19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4/8/19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4/8/19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gif"/><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gif"/><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smtClean="0"/>
              <a:t>Unit 2 </a:t>
            </a:r>
            <a:br>
              <a:rPr lang="en-US" sz="3600" dirty="0" smtClean="0"/>
            </a:br>
            <a:r>
              <a:rPr lang="en-US" sz="3600" dirty="0" smtClean="0"/>
              <a:t>Design, measurement, and analysis</a:t>
            </a:r>
            <a:endParaRPr lang="en-US" sz="36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16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stages</a:t>
            </a:r>
            <a:endParaRPr lang="en-US" dirty="0"/>
          </a:p>
        </p:txBody>
      </p:sp>
      <p:sp>
        <p:nvSpPr>
          <p:cNvPr id="3" name="Content Placeholder 2"/>
          <p:cNvSpPr>
            <a:spLocks noGrp="1"/>
          </p:cNvSpPr>
          <p:nvPr>
            <p:ph idx="1"/>
          </p:nvPr>
        </p:nvSpPr>
        <p:spPr/>
        <p:txBody>
          <a:bodyPr>
            <a:normAutofit/>
          </a:bodyPr>
          <a:lstStyle/>
          <a:p>
            <a:r>
              <a:rPr lang="en-US" sz="2800" dirty="0"/>
              <a:t>Many people equate quantitative research with statistical analysis. Indeed, statistics is only a subset of data analysis, and data analysis is only one of three components of quantitative research. The three components are</a:t>
            </a:r>
            <a:r>
              <a:rPr lang="en-US" sz="2800" dirty="0" smtClean="0"/>
              <a:t>:</a:t>
            </a:r>
          </a:p>
          <a:p>
            <a:pPr lvl="1"/>
            <a:r>
              <a:rPr lang="en-US" sz="2800" dirty="0" smtClean="0"/>
              <a:t>Research </a:t>
            </a:r>
            <a:r>
              <a:rPr lang="en-US" sz="2800" dirty="0"/>
              <a:t>design</a:t>
            </a:r>
          </a:p>
          <a:p>
            <a:pPr lvl="1"/>
            <a:r>
              <a:rPr lang="en-US" sz="2800" dirty="0"/>
              <a:t>Measurement</a:t>
            </a:r>
          </a:p>
          <a:p>
            <a:pPr lvl="1"/>
            <a:r>
              <a:rPr lang="en-US" sz="2800" dirty="0"/>
              <a:t>Data analysis</a:t>
            </a:r>
          </a:p>
        </p:txBody>
      </p:sp>
    </p:spTree>
    <p:extLst>
      <p:ext uri="{BB962C8B-B14F-4D97-AF65-F5344CB8AC3E}">
        <p14:creationId xmlns:p14="http://schemas.microsoft.com/office/powerpoint/2010/main" val="944035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design: </a:t>
            </a:r>
            <a:r>
              <a:rPr lang="en-US" b="1" dirty="0" smtClean="0"/>
              <a:t/>
            </a:r>
            <a:br>
              <a:rPr lang="en-US" b="1" dirty="0" smtClean="0"/>
            </a:br>
            <a:r>
              <a:rPr lang="en-US" b="1" dirty="0" smtClean="0"/>
              <a:t>Create </a:t>
            </a:r>
            <a:r>
              <a:rPr lang="en-US" b="1" dirty="0"/>
              <a:t>the </a:t>
            </a:r>
            <a:r>
              <a:rPr lang="en-US" b="1" dirty="0" smtClean="0"/>
              <a:t>form (framework)</a:t>
            </a:r>
            <a:endParaRPr lang="en-US" dirty="0"/>
          </a:p>
        </p:txBody>
      </p:sp>
      <p:sp>
        <p:nvSpPr>
          <p:cNvPr id="3" name="Content Placeholder 2"/>
          <p:cNvSpPr>
            <a:spLocks noGrp="1"/>
          </p:cNvSpPr>
          <p:nvPr>
            <p:ph idx="1"/>
          </p:nvPr>
        </p:nvSpPr>
        <p:spPr>
          <a:xfrm>
            <a:off x="680321" y="2336873"/>
            <a:ext cx="6252742" cy="3599316"/>
          </a:xfrm>
        </p:spPr>
        <p:txBody>
          <a:bodyPr>
            <a:normAutofit/>
          </a:bodyPr>
          <a:lstStyle/>
          <a:p>
            <a:r>
              <a:rPr lang="en-US" sz="2800" dirty="0"/>
              <a:t>"If your result needs a statistician, then you should design a better experiment." This saying has been attributed to British physicist Ernest Rutherford but no one </a:t>
            </a:r>
            <a:r>
              <a:rPr lang="en-US" sz="2800" dirty="0" smtClean="0"/>
              <a:t>could </a:t>
            </a:r>
            <a:r>
              <a:rPr lang="en-US" sz="2800" dirty="0"/>
              <a:t>identify a credible source. </a:t>
            </a:r>
            <a:endParaRPr lang="en-US" sz="2800" dirty="0" smtClean="0"/>
          </a:p>
          <a:p>
            <a:r>
              <a:rPr lang="en-US" sz="2800" dirty="0" smtClean="0"/>
              <a:t>Why did this person say so?</a:t>
            </a:r>
            <a:endParaRPr lang="en-US" sz="2800" dirty="0"/>
          </a:p>
        </p:txBody>
      </p:sp>
      <p:pic>
        <p:nvPicPr>
          <p:cNvPr id="1026" name="Picture 2" descr="http://www.creative-wisdom.com/teaching/WBI/DOE.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387501" y="3693359"/>
            <a:ext cx="3529989" cy="25436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6/6e/Ernest_Rutherford_LOC.jpg/220px-Ernest_Rutherford_LOC.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35856" y="429228"/>
            <a:ext cx="2095500" cy="28098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103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
            </a:r>
            <a:r>
              <a:rPr lang="en-US" dirty="0" smtClean="0"/>
              <a:t>esign</a:t>
            </a:r>
            <a:endParaRPr lang="en-US" dirty="0"/>
          </a:p>
        </p:txBody>
      </p:sp>
      <p:sp>
        <p:nvSpPr>
          <p:cNvPr id="3" name="Content Placeholder 2"/>
          <p:cNvSpPr>
            <a:spLocks noGrp="1"/>
          </p:cNvSpPr>
          <p:nvPr>
            <p:ph idx="1"/>
          </p:nvPr>
        </p:nvSpPr>
        <p:spPr>
          <a:xfrm>
            <a:off x="5921115" y="2142839"/>
            <a:ext cx="5861154" cy="3987384"/>
          </a:xfrm>
        </p:spPr>
        <p:txBody>
          <a:bodyPr>
            <a:noAutofit/>
          </a:bodyPr>
          <a:lstStyle/>
          <a:p>
            <a:r>
              <a:rPr lang="en-US" sz="3200" dirty="0"/>
              <a:t>“A good beginning is half the </a:t>
            </a:r>
            <a:r>
              <a:rPr lang="en-US" sz="3200" dirty="0" smtClean="0"/>
              <a:t>task.”</a:t>
            </a:r>
          </a:p>
          <a:p>
            <a:r>
              <a:rPr lang="en-US" sz="3200" dirty="0" smtClean="0"/>
              <a:t>A good plan (design) may not guarantee success, but a bad design guarantees failure. </a:t>
            </a:r>
          </a:p>
          <a:p>
            <a:r>
              <a:rPr lang="en-US" sz="3200" dirty="0" smtClean="0"/>
              <a:t>The right is the washer and the left is the dryer. Can you see a design flaw?</a:t>
            </a:r>
            <a:endParaRPr lang="en-US" sz="32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944" y="2142839"/>
            <a:ext cx="4838307" cy="3987384"/>
          </a:xfrm>
          <a:prstGeom prst="rect">
            <a:avLst/>
          </a:prstGeom>
        </p:spPr>
      </p:pic>
    </p:spTree>
    <p:extLst>
      <p:ext uri="{BB962C8B-B14F-4D97-AF65-F5344CB8AC3E}">
        <p14:creationId xmlns:p14="http://schemas.microsoft.com/office/powerpoint/2010/main" val="9310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flaw</a:t>
            </a:r>
            <a:endParaRPr lang="en-US" dirty="0"/>
          </a:p>
        </p:txBody>
      </p:sp>
      <p:sp>
        <p:nvSpPr>
          <p:cNvPr id="3" name="Content Placeholder 2"/>
          <p:cNvSpPr>
            <a:spLocks noGrp="1"/>
          </p:cNvSpPr>
          <p:nvPr>
            <p:ph idx="1"/>
          </p:nvPr>
        </p:nvSpPr>
        <p:spPr>
          <a:xfrm>
            <a:off x="680321" y="4646951"/>
            <a:ext cx="10682223" cy="1454046"/>
          </a:xfrm>
        </p:spPr>
        <p:txBody>
          <a:bodyPr>
            <a:normAutofit/>
          </a:bodyPr>
          <a:lstStyle/>
          <a:p>
            <a:pPr marL="0" indent="0">
              <a:buNone/>
            </a:pPr>
            <a:r>
              <a:rPr lang="en-US" sz="3200" dirty="0" smtClean="0"/>
              <a:t>Form a small group of 3-5. Have you ever encountered any example of design flaws? You can think about examples in your experience or from the news. </a:t>
            </a:r>
            <a:endParaRPr lang="en-US" sz="3200" dirty="0"/>
          </a:p>
        </p:txBody>
      </p:sp>
      <p:pic>
        <p:nvPicPr>
          <p:cNvPr id="1026" name="Picture 2" descr="mage result for Boeing 737 MAX design flaw"/>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724429" y="613952"/>
            <a:ext cx="6690088" cy="376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58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design: </a:t>
            </a:r>
            <a:r>
              <a:rPr lang="en-US" b="1" dirty="0" smtClean="0"/>
              <a:t/>
            </a:r>
            <a:br>
              <a:rPr lang="en-US" b="1" dirty="0" smtClean="0"/>
            </a:br>
            <a:r>
              <a:rPr lang="en-US" b="1" dirty="0"/>
              <a:t>Create the form (framework)</a:t>
            </a:r>
            <a:endParaRPr lang="en-US" dirty="0"/>
          </a:p>
        </p:txBody>
      </p:sp>
      <p:sp>
        <p:nvSpPr>
          <p:cNvPr id="3" name="Content Placeholder 2"/>
          <p:cNvSpPr>
            <a:spLocks noGrp="1"/>
          </p:cNvSpPr>
          <p:nvPr>
            <p:ph idx="1"/>
          </p:nvPr>
        </p:nvSpPr>
        <p:spPr>
          <a:xfrm>
            <a:off x="680321" y="2336873"/>
            <a:ext cx="6252742" cy="3599316"/>
          </a:xfrm>
        </p:spPr>
        <p:txBody>
          <a:bodyPr>
            <a:normAutofit/>
          </a:bodyPr>
          <a:lstStyle/>
          <a:p>
            <a:r>
              <a:rPr lang="en-US" sz="2800" dirty="0" smtClean="0"/>
              <a:t>Design </a:t>
            </a:r>
            <a:r>
              <a:rPr lang="en-US" sz="2800" dirty="0"/>
              <a:t>precedes statistics. </a:t>
            </a:r>
            <a:endParaRPr lang="en-US" sz="2800" dirty="0" smtClean="0"/>
          </a:p>
          <a:p>
            <a:r>
              <a:rPr lang="en-US" sz="2800" dirty="0" smtClean="0"/>
              <a:t>If </a:t>
            </a:r>
            <a:r>
              <a:rPr lang="en-US" sz="2800" dirty="0"/>
              <a:t>you have a good </a:t>
            </a:r>
            <a:r>
              <a:rPr lang="en-US" sz="2800" dirty="0" smtClean="0"/>
              <a:t>and </a:t>
            </a:r>
            <a:r>
              <a:rPr lang="en-US" sz="2800" dirty="0" smtClean="0">
                <a:solidFill>
                  <a:srgbClr val="FFC000"/>
                </a:solidFill>
              </a:rPr>
              <a:t>clean</a:t>
            </a:r>
            <a:r>
              <a:rPr lang="en-US" sz="2800" dirty="0" smtClean="0"/>
              <a:t> research </a:t>
            </a:r>
            <a:r>
              <a:rPr lang="en-US" sz="2800" dirty="0"/>
              <a:t>design, you don't need complicated statistics to interpret the result. </a:t>
            </a:r>
            <a:endParaRPr lang="en-US" sz="2800" dirty="0" smtClean="0"/>
          </a:p>
          <a:p>
            <a:r>
              <a:rPr lang="en-US" sz="2800" dirty="0" smtClean="0"/>
              <a:t>You </a:t>
            </a:r>
            <a:r>
              <a:rPr lang="en-US" sz="2800" dirty="0"/>
              <a:t>need sophisticated statistics when there is a lot of noise in the </a:t>
            </a:r>
            <a:r>
              <a:rPr lang="en-US" sz="2800" dirty="0" smtClean="0"/>
              <a:t>experiment.</a:t>
            </a:r>
            <a:endParaRPr lang="en-US" sz="2800" dirty="0"/>
          </a:p>
        </p:txBody>
      </p:sp>
      <p:pic>
        <p:nvPicPr>
          <p:cNvPr id="1026" name="Picture 2" descr="http://www.creative-wisdom.com/teaching/WBI/DOE.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387501" y="3693359"/>
            <a:ext cx="3529989" cy="25436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6/6e/Ernest_Rutherford_LOC.jpg/220px-Ernest_Rutherford_LOC.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35856" y="429228"/>
            <a:ext cx="2095500" cy="28098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172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Well-designed study</a:t>
            </a:r>
            <a:endParaRPr lang="en-US" dirty="0"/>
          </a:p>
        </p:txBody>
      </p:sp>
      <p:sp>
        <p:nvSpPr>
          <p:cNvPr id="3" name="Content Placeholder 2"/>
          <p:cNvSpPr>
            <a:spLocks noGrp="1"/>
          </p:cNvSpPr>
          <p:nvPr>
            <p:ph idx="1"/>
          </p:nvPr>
        </p:nvSpPr>
        <p:spPr/>
        <p:txBody>
          <a:bodyPr>
            <a:normAutofit/>
          </a:bodyPr>
          <a:lstStyle/>
          <a:p>
            <a:r>
              <a:rPr lang="en-US" sz="2800" dirty="0"/>
              <a:t>Box, Hunter, and Hunter (1978) pointed </a:t>
            </a:r>
            <a:r>
              <a:rPr lang="en-US" sz="2800" dirty="0" smtClean="0"/>
              <a:t>out:</a:t>
            </a:r>
            <a:endParaRPr lang="en-US" sz="2800" dirty="0"/>
          </a:p>
          <a:p>
            <a:r>
              <a:rPr lang="en-US" sz="2800" dirty="0" smtClean="0"/>
              <a:t>“Frequently </a:t>
            </a:r>
            <a:r>
              <a:rPr lang="en-US" sz="2800" dirty="0"/>
              <a:t>conclusions are </a:t>
            </a:r>
            <a:r>
              <a:rPr lang="en-US" sz="2800" dirty="0">
                <a:solidFill>
                  <a:srgbClr val="FFC000"/>
                </a:solidFill>
              </a:rPr>
              <a:t>easily</a:t>
            </a:r>
            <a:r>
              <a:rPr lang="en-US" sz="2800" dirty="0"/>
              <a:t> drawn from a well-designed experiment, even when rather elementary methods of analysis are employed. Conversely, even the most sophisticated statistical analysis cannot salvage a badly designed experiment</a:t>
            </a:r>
            <a:r>
              <a:rPr lang="en-US" sz="2800" dirty="0" smtClean="0"/>
              <a:t>.” </a:t>
            </a:r>
            <a:r>
              <a:rPr lang="en-US" sz="2800" dirty="0"/>
              <a:t>(p. vii)</a:t>
            </a:r>
          </a:p>
        </p:txBody>
      </p:sp>
    </p:spTree>
    <p:extLst>
      <p:ext uri="{BB962C8B-B14F-4D97-AF65-F5344CB8AC3E}">
        <p14:creationId xmlns:p14="http://schemas.microsoft.com/office/powerpoint/2010/main" val="3977968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criteria of good design</a:t>
            </a:r>
            <a:endParaRPr lang="en-US" dirty="0"/>
          </a:p>
        </p:txBody>
      </p:sp>
      <p:sp>
        <p:nvSpPr>
          <p:cNvPr id="3" name="Content Placeholder 2"/>
          <p:cNvSpPr>
            <a:spLocks noGrp="1"/>
          </p:cNvSpPr>
          <p:nvPr>
            <p:ph idx="1"/>
          </p:nvPr>
        </p:nvSpPr>
        <p:spPr/>
        <p:txBody>
          <a:bodyPr>
            <a:normAutofit lnSpcReduction="10000"/>
          </a:bodyPr>
          <a:lstStyle/>
          <a:p>
            <a:r>
              <a:rPr lang="en-US" dirty="0">
                <a:solidFill>
                  <a:srgbClr val="FFC000"/>
                </a:solidFill>
              </a:rPr>
              <a:t>Completeness:</a:t>
            </a:r>
            <a:r>
              <a:rPr lang="en-US" dirty="0"/>
              <a:t> Poor planning can lead to incomplete designs that leave important questions unanswered. Researchers should start with clear research questions, </a:t>
            </a:r>
            <a:r>
              <a:rPr lang="en-US" dirty="0" smtClean="0"/>
              <a:t>operationalized </a:t>
            </a:r>
            <a:r>
              <a:rPr lang="en-US" dirty="0"/>
              <a:t>variables (or open concepts), and foresee how data are collected to address the questions.</a:t>
            </a:r>
          </a:p>
          <a:p>
            <a:r>
              <a:rPr lang="en-US" dirty="0">
                <a:solidFill>
                  <a:srgbClr val="FFC000"/>
                </a:solidFill>
              </a:rPr>
              <a:t>Efficiency</a:t>
            </a:r>
            <a:r>
              <a:rPr lang="en-US" dirty="0"/>
              <a:t>: Poor planning can lead to redundant data collection while an efficient design provides the information to the researchers at a fraction of the cost of a poor design.</a:t>
            </a:r>
          </a:p>
          <a:p>
            <a:r>
              <a:rPr lang="en-US" dirty="0">
                <a:solidFill>
                  <a:srgbClr val="FFC000"/>
                </a:solidFill>
              </a:rPr>
              <a:t>Insight</a:t>
            </a:r>
            <a:r>
              <a:rPr lang="en-US" dirty="0"/>
              <a:t>: </a:t>
            </a:r>
            <a:r>
              <a:rPr lang="en-US" dirty="0" smtClean="0"/>
              <a:t>“Wow!” not “so what?” “My research shows </a:t>
            </a:r>
            <a:r>
              <a:rPr lang="en-US" dirty="0"/>
              <a:t>that </a:t>
            </a:r>
            <a:r>
              <a:rPr lang="en-US" dirty="0" smtClean="0"/>
              <a:t>the </a:t>
            </a:r>
            <a:r>
              <a:rPr lang="en-US" dirty="0"/>
              <a:t>more hours a student spends studying, the higher their grade on the exam will </a:t>
            </a:r>
            <a:r>
              <a:rPr lang="en-US" dirty="0" smtClean="0"/>
              <a:t>be.”</a:t>
            </a:r>
            <a:endParaRPr lang="en-US" dirty="0"/>
          </a:p>
        </p:txBody>
      </p:sp>
    </p:spTree>
    <p:extLst>
      <p:ext uri="{BB962C8B-B14F-4D97-AF65-F5344CB8AC3E}">
        <p14:creationId xmlns:p14="http://schemas.microsoft.com/office/powerpoint/2010/main" val="894981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 Fill the form with substance</a:t>
            </a:r>
            <a:endParaRPr lang="en-US" dirty="0"/>
          </a:p>
        </p:txBody>
      </p:sp>
      <p:sp>
        <p:nvSpPr>
          <p:cNvPr id="3" name="Content Placeholder 2"/>
          <p:cNvSpPr>
            <a:spLocks noGrp="1"/>
          </p:cNvSpPr>
          <p:nvPr>
            <p:ph idx="1"/>
          </p:nvPr>
        </p:nvSpPr>
        <p:spPr>
          <a:xfrm>
            <a:off x="680321" y="2336873"/>
            <a:ext cx="8477327" cy="4145814"/>
          </a:xfrm>
        </p:spPr>
        <p:txBody>
          <a:bodyPr>
            <a:normAutofit fontScale="92500"/>
          </a:bodyPr>
          <a:lstStyle/>
          <a:p>
            <a:r>
              <a:rPr lang="en-US" dirty="0"/>
              <a:t>Blalock (1974) warned researchers how measurement error could cripple statistical </a:t>
            </a:r>
            <a:r>
              <a:rPr lang="en-US" dirty="0" smtClean="0"/>
              <a:t>analysis: “The </a:t>
            </a:r>
            <a:r>
              <a:rPr lang="en-US" dirty="0"/>
              <a:t>more errors that creep into the data collection stage, the more complex our analyses must be in order to make allowances for these errors</a:t>
            </a:r>
            <a:r>
              <a:rPr lang="en-US" dirty="0" smtClean="0"/>
              <a:t>.”</a:t>
            </a:r>
          </a:p>
          <a:p>
            <a:r>
              <a:rPr lang="en-US" dirty="0"/>
              <a:t>Bond and Fox (2015) asserted that measurement is fundamental: “quantitative researchers in the human sciences are focused too narrowly on statistical analysis and not concerned nearly enough about the nature of the data on which they use these statistics (p.1</a:t>
            </a:r>
            <a:r>
              <a:rPr lang="en-US" dirty="0" smtClean="0"/>
              <a:t>).” </a:t>
            </a:r>
          </a:p>
          <a:p>
            <a:r>
              <a:rPr lang="en-US" dirty="0" smtClean="0"/>
              <a:t>Never make up your own measurement tool when you study abstract concepts e.g. intelligence, mental illness. Why?</a:t>
            </a:r>
            <a:endParaRPr lang="en-US" dirty="0"/>
          </a:p>
        </p:txBody>
      </p:sp>
      <p:pic>
        <p:nvPicPr>
          <p:cNvPr id="4098" name="Picture 2" descr="http://www.creative-wisdom.com/teaching/WBI/measure.gif"/>
          <p:cNvPicPr>
            <a:picLocks noChangeAspect="1" noChangeArrowheads="1" noCrop="1"/>
          </p:cNvPicPr>
          <p:nvPr/>
        </p:nvPicPr>
        <p:blipFill>
          <a:blip r:embed="rId2">
            <a:extLst>
              <a:ext uri="{28A0092B-C50C-407E-A947-70E740481C1C}">
                <a14:useLocalDpi xmlns:a14="http://schemas.microsoft.com/office/drawing/2010/main"/>
              </a:ext>
            </a:extLst>
          </a:blip>
          <a:srcRect/>
          <a:stretch>
            <a:fillRect/>
          </a:stretch>
        </p:blipFill>
        <p:spPr bwMode="auto">
          <a:xfrm>
            <a:off x="9381461" y="2336873"/>
            <a:ext cx="2419978" cy="1743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386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Data analysis: </a:t>
            </a:r>
            <a:r>
              <a:rPr lang="en-US" b="1" dirty="0" smtClean="0"/>
              <a:t/>
            </a:r>
            <a:br>
              <a:rPr lang="en-US" b="1" dirty="0" smtClean="0"/>
            </a:br>
            <a:r>
              <a:rPr lang="en-US" b="1" dirty="0" smtClean="0"/>
              <a:t>Manipulate </a:t>
            </a:r>
            <a:r>
              <a:rPr lang="en-US" b="1" dirty="0"/>
              <a:t>the substance within the </a:t>
            </a:r>
            <a:r>
              <a:rPr lang="en-US" b="1" dirty="0" smtClean="0"/>
              <a:t>form</a:t>
            </a:r>
            <a:endParaRPr lang="en-US" dirty="0"/>
          </a:p>
        </p:txBody>
      </p:sp>
      <p:sp>
        <p:nvSpPr>
          <p:cNvPr id="3" name="Content Placeholder 2"/>
          <p:cNvSpPr>
            <a:spLocks noGrp="1"/>
          </p:cNvSpPr>
          <p:nvPr>
            <p:ph idx="1"/>
          </p:nvPr>
        </p:nvSpPr>
        <p:spPr>
          <a:xfrm>
            <a:off x="680321" y="2336872"/>
            <a:ext cx="8149779" cy="3927449"/>
          </a:xfrm>
        </p:spPr>
        <p:txBody>
          <a:bodyPr/>
          <a:lstStyle/>
          <a:p>
            <a:r>
              <a:rPr lang="en-US" dirty="0"/>
              <a:t>The objective of analysis is not to make things more complicated, rather it is </a:t>
            </a:r>
            <a:r>
              <a:rPr lang="en-US" dirty="0">
                <a:solidFill>
                  <a:srgbClr val="FFC000"/>
                </a:solidFill>
              </a:rPr>
              <a:t>data reduction</a:t>
            </a:r>
            <a:r>
              <a:rPr lang="en-US" dirty="0"/>
              <a:t> and </a:t>
            </a:r>
            <a:r>
              <a:rPr lang="en-US" dirty="0">
                <a:solidFill>
                  <a:srgbClr val="FFC000"/>
                </a:solidFill>
              </a:rPr>
              <a:t>clarification</a:t>
            </a:r>
            <a:r>
              <a:rPr lang="en-US" dirty="0"/>
              <a:t> (</a:t>
            </a:r>
            <a:r>
              <a:rPr lang="en-US" dirty="0" err="1"/>
              <a:t>Pedhazur</a:t>
            </a:r>
            <a:r>
              <a:rPr lang="en-US" dirty="0"/>
              <a:t>, 1982</a:t>
            </a:r>
            <a:r>
              <a:rPr lang="en-US" dirty="0" smtClean="0"/>
              <a:t>).</a:t>
            </a:r>
          </a:p>
          <a:p>
            <a:r>
              <a:rPr lang="en-US" dirty="0" smtClean="0"/>
              <a:t>Data </a:t>
            </a:r>
            <a:r>
              <a:rPr lang="en-US" dirty="0"/>
              <a:t>analysis is by no means equated with statistical </a:t>
            </a:r>
            <a:r>
              <a:rPr lang="en-US" dirty="0" smtClean="0"/>
              <a:t>analysis. Statistical </a:t>
            </a:r>
            <a:r>
              <a:rPr lang="en-US" dirty="0"/>
              <a:t>analysis is essentially tied to probability. Data analysis involves probability when it is needed, but avoids probability when it is </a:t>
            </a:r>
            <a:r>
              <a:rPr lang="en-US" dirty="0" smtClean="0"/>
              <a:t>improper</a:t>
            </a:r>
            <a:r>
              <a:rPr lang="en-US" dirty="0"/>
              <a:t> </a:t>
            </a:r>
            <a:r>
              <a:rPr lang="en-US" dirty="0" smtClean="0"/>
              <a:t>e.g. data mining looks at the data at hand.</a:t>
            </a:r>
          </a:p>
          <a:p>
            <a:endParaRPr lang="en-US" dirty="0"/>
          </a:p>
        </p:txBody>
      </p:sp>
      <p:pic>
        <p:nvPicPr>
          <p:cNvPr id="5122" name="Picture 2" descr="http://www.creative-wisdom.com/teaching/WBI/analysis.gif"/>
          <p:cNvPicPr>
            <a:picLocks noChangeAspect="1" noChangeArrowheads="1" noCrop="1"/>
          </p:cNvPicPr>
          <p:nvPr/>
        </p:nvPicPr>
        <p:blipFill>
          <a:blip r:embed="rId2">
            <a:extLst>
              <a:ext uri="{28A0092B-C50C-407E-A947-70E740481C1C}">
                <a14:useLocalDpi xmlns:a14="http://schemas.microsoft.com/office/drawing/2010/main"/>
              </a:ext>
            </a:extLst>
          </a:blip>
          <a:srcRect/>
          <a:stretch>
            <a:fillRect/>
          </a:stretch>
        </p:blipFill>
        <p:spPr bwMode="auto">
          <a:xfrm>
            <a:off x="9231335" y="2336872"/>
            <a:ext cx="2495737" cy="1798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825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Positive feedback </a:t>
            </a:r>
            <a:r>
              <a:rPr lang="en-US" b="1" dirty="0" smtClean="0"/>
              <a:t>loop</a:t>
            </a:r>
            <a:endParaRPr lang="en-US" dirty="0"/>
          </a:p>
        </p:txBody>
      </p:sp>
      <p:sp>
        <p:nvSpPr>
          <p:cNvPr id="3" name="Content Placeholder 2"/>
          <p:cNvSpPr>
            <a:spLocks noGrp="1"/>
          </p:cNvSpPr>
          <p:nvPr>
            <p:ph idx="1"/>
          </p:nvPr>
        </p:nvSpPr>
        <p:spPr/>
        <p:txBody>
          <a:bodyPr/>
          <a:lstStyle/>
          <a:p>
            <a:endParaRPr lang="en-US" dirty="0"/>
          </a:p>
        </p:txBody>
      </p:sp>
      <p:pic>
        <p:nvPicPr>
          <p:cNvPr id="6146" name="Picture 2" descr="http://www.creative-wisdom.com/teaching/WBI/loop.gif"/>
          <p:cNvPicPr>
            <a:picLocks noChangeAspect="1" noChangeArrowheads="1" noCrop="1"/>
          </p:cNvPicPr>
          <p:nvPr/>
        </p:nvPicPr>
        <p:blipFill>
          <a:blip r:embed="rId2">
            <a:extLst>
              <a:ext uri="{28A0092B-C50C-407E-A947-70E740481C1C}">
                <a14:useLocalDpi xmlns:a14="http://schemas.microsoft.com/office/drawing/2010/main"/>
              </a:ext>
            </a:extLst>
          </a:blip>
          <a:srcRect/>
          <a:stretch>
            <a:fillRect/>
          </a:stretch>
        </p:blipFill>
        <p:spPr bwMode="auto">
          <a:xfrm>
            <a:off x="1567424" y="2126776"/>
            <a:ext cx="7319107" cy="4260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99151"/>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31</TotalTime>
  <Words>557</Words>
  <Application>Microsoft Macintosh PowerPoint</Application>
  <PresentationFormat>Widescreen</PresentationFormat>
  <Paragraphs>34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Trebuchet MS</vt:lpstr>
      <vt:lpstr>Arial</vt:lpstr>
      <vt:lpstr>Berlin</vt:lpstr>
      <vt:lpstr>Unit 2  Design, measurement, and analysis</vt:lpstr>
      <vt:lpstr>Three stages</vt:lpstr>
      <vt:lpstr>Research design:  Create the form (framework)</vt:lpstr>
      <vt:lpstr>Design</vt:lpstr>
      <vt:lpstr>Design flaw</vt:lpstr>
      <vt:lpstr>Research design:  Create the form (framework)</vt:lpstr>
      <vt:lpstr>Well-designed study</vt:lpstr>
      <vt:lpstr>Three criteria of good design</vt:lpstr>
      <vt:lpstr>Measurement: Fill the form with substance</vt:lpstr>
      <vt:lpstr>Data analysis:  Manipulate the substance within the form</vt:lpstr>
      <vt:lpstr>Positive feedback loop</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Microsoft Office User</cp:lastModifiedBy>
  <cp:revision>19</cp:revision>
  <dcterms:created xsi:type="dcterms:W3CDTF">2019-01-09T23:05:06Z</dcterms:created>
  <dcterms:modified xsi:type="dcterms:W3CDTF">2019-04-08T20:26:00Z</dcterms:modified>
</cp:coreProperties>
</file>