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9" r:id="rId4"/>
    <p:sldId id="260" r:id="rId5"/>
    <p:sldId id="261" r:id="rId6"/>
    <p:sldId id="262" r:id="rId7"/>
    <p:sldId id="263" r:id="rId8"/>
    <p:sldId id="264" r:id="rId9"/>
    <p:sldId id="265" r:id="rId10"/>
    <p:sldId id="266" r:id="rId11"/>
    <p:sldId id="267" r:id="rId12"/>
    <p:sldId id="258" r:id="rId13"/>
    <p:sldId id="268" r:id="rId14"/>
    <p:sldId id="269" r:id="rId15"/>
    <p:sldId id="270" r:id="rId16"/>
    <p:sldId id="281" r:id="rId17"/>
    <p:sldId id="271" r:id="rId18"/>
    <p:sldId id="272" r:id="rId19"/>
    <p:sldId id="273" r:id="rId20"/>
    <p:sldId id="274" r:id="rId21"/>
    <p:sldId id="275" r:id="rId22"/>
    <p:sldId id="276" r:id="rId23"/>
    <p:sldId id="277" r:id="rId24"/>
    <p:sldId id="278" r:id="rId25"/>
    <p:sldId id="279" r:id="rId26"/>
    <p:sldId id="280" r:id="rId27"/>
    <p:sldId id="282" r:id="rId28"/>
    <p:sldId id="283" r:id="rId29"/>
    <p:sldId id="284" r:id="rId30"/>
    <p:sldId id="285" r:id="rId31"/>
    <p:sldId id="286" r:id="rId32"/>
    <p:sldId id="287" r:id="rId33"/>
    <p:sldId id="288" r:id="rId34"/>
    <p:sldId id="289" r:id="rId35"/>
    <p:sldId id="290" r:id="rId36"/>
    <p:sldId id="291" r:id="rId37"/>
    <p:sldId id="292"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5"/>
    <p:restoredTop sz="94665"/>
  </p:normalViewPr>
  <p:slideViewPr>
    <p:cSldViewPr snapToGrid="0" snapToObjects="1">
      <p:cViewPr varScale="1">
        <p:scale>
          <a:sx n="86" d="100"/>
          <a:sy n="86" d="100"/>
        </p:scale>
        <p:origin x="64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9/17/2019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9/17/2019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dirty="0"/>
              <a:t>9/17/2019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9/17/2019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9/17/2019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9/17/2019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9/17/2019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dirty="0"/>
              <a:t>9/17/2019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dirty="0"/>
              <a:t>9/17/2019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6C117F-5CCF-4837-BE5F-2B92066CAFAF}" type="datetimeFigureOut">
              <a:rPr lang="en-US" dirty="0"/>
              <a:t>9/17/2019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EB90BD-B6CE-46B7-997F-7313B992CCDC}" type="datetimeFigureOut">
              <a:rPr lang="en-US" dirty="0"/>
              <a:t>9/17/2019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B9D11F-B188-461D-B23F-39381795C052}" type="datetimeFigureOut">
              <a:rPr lang="en-US" dirty="0"/>
              <a:t>9/17/2019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E6D8D9-55A2-4063-B0F3-121F44549695}" type="datetimeFigureOut">
              <a:rPr lang="en-US" dirty="0"/>
              <a:t>9/17/2019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D4B24536-994D-4021-A283-9F449C0DB509}" type="datetimeFigureOut">
              <a:rPr lang="en-US" dirty="0"/>
              <a:t>9/17/2019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3CBBBB78-C96F-47B7-AB17-D852CA960AC9}" type="datetimeFigureOut">
              <a:rPr lang="en-US" dirty="0"/>
              <a:t>9/17/2019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9/17/2019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9/17/2019</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9/17/2019</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tif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europeanvaluesstudy.eu/" TargetMode="External"/><Relationship Id="rId7" Type="http://schemas.openxmlformats.org/officeDocument/2006/relationships/hyperlink" Target="https://www.oecd.org/pisa/pisaproducts/" TargetMode="External"/><Relationship Id="rId2" Type="http://schemas.openxmlformats.org/officeDocument/2006/relationships/hyperlink" Target="http://ccmh.psu.edu/" TargetMode="External"/><Relationship Id="rId1" Type="http://schemas.openxmlformats.org/officeDocument/2006/relationships/slideLayout" Target="../slideLayouts/slideLayout2.xml"/><Relationship Id="rId6" Type="http://schemas.openxmlformats.org/officeDocument/2006/relationships/hyperlink" Target="https://gssdataexplorer.norc.org/" TargetMode="External"/><Relationship Id="rId5" Type="http://schemas.openxmlformats.org/officeDocument/2006/relationships/hyperlink" Target="http://www.happyplanetindex.org/" TargetMode="External"/><Relationship Id="rId4" Type="http://schemas.openxmlformats.org/officeDocument/2006/relationships/hyperlink" Target="http://www.gallup.com/poll/126965/gallup-global-wellbeing.aspx"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timssandpirls.bc.edu/" TargetMode="External"/><Relationship Id="rId2" Type="http://schemas.openxmlformats.org/officeDocument/2006/relationships/hyperlink" Target="http://www.oecd.org/site/piaac/publicdataandanalysis.htm" TargetMode="External"/><Relationship Id="rId1" Type="http://schemas.openxmlformats.org/officeDocument/2006/relationships/slideLayout" Target="../slideLayouts/slideLayout2.xml"/><Relationship Id="rId6" Type="http://schemas.openxmlformats.org/officeDocument/2006/relationships/hyperlink" Target="http://data.gov/" TargetMode="External"/><Relationship Id="rId5" Type="http://schemas.openxmlformats.org/officeDocument/2006/relationships/hyperlink" Target="http://www.worldvaluessurvey.org/wvs.jsp" TargetMode="External"/><Relationship Id="rId4" Type="http://schemas.openxmlformats.org/officeDocument/2006/relationships/hyperlink" Target="http://hdr.undp.org/en/data"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tif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2.tif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www.youtube.com/watch?v=ZacNCUyalUg" TargetMode="External"/><Relationship Id="rId2" Type="http://schemas.openxmlformats.org/officeDocument/2006/relationships/hyperlink" Target="https://www.youtube.com/watch?v=IphDJH654TA" TargetMode="External"/><Relationship Id="rId1" Type="http://schemas.openxmlformats.org/officeDocument/2006/relationships/slideLayout" Target="../slideLayouts/slideLayout2.xml"/><Relationship Id="rId4" Type="http://schemas.openxmlformats.org/officeDocument/2006/relationships/image" Target="../media/image24.tif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5.tif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6.tif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Unit 3</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9869229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experiment?</a:t>
            </a:r>
            <a:endParaRPr lang="en-US" dirty="0"/>
          </a:p>
        </p:txBody>
      </p:sp>
      <p:sp>
        <p:nvSpPr>
          <p:cNvPr id="3" name="Content Placeholder 2"/>
          <p:cNvSpPr>
            <a:spLocks noGrp="1"/>
          </p:cNvSpPr>
          <p:nvPr>
            <p:ph idx="1"/>
          </p:nvPr>
        </p:nvSpPr>
        <p:spPr>
          <a:xfrm>
            <a:off x="680321" y="2336872"/>
            <a:ext cx="10772164" cy="4108898"/>
          </a:xfrm>
        </p:spPr>
        <p:txBody>
          <a:bodyPr>
            <a:normAutofit lnSpcReduction="10000"/>
          </a:bodyPr>
          <a:lstStyle/>
          <a:p>
            <a:r>
              <a:rPr lang="en-US" b="1" dirty="0">
                <a:solidFill>
                  <a:srgbClr val="FFC000"/>
                </a:solidFill>
              </a:rPr>
              <a:t>Random sampling</a:t>
            </a:r>
            <a:r>
              <a:rPr lang="en-US" dirty="0"/>
              <a:t>: a sampling method in which each member of a set has </a:t>
            </a:r>
            <a:r>
              <a:rPr lang="en-US" i="1" dirty="0"/>
              <a:t>independent</a:t>
            </a:r>
            <a:r>
              <a:rPr lang="en-US" dirty="0"/>
              <a:t> chances to be selected (the notion </a:t>
            </a:r>
            <a:r>
              <a:rPr lang="en-US" dirty="0" smtClean="0"/>
              <a:t>of “equal chance” </a:t>
            </a:r>
            <a:r>
              <a:rPr lang="en-US" dirty="0"/>
              <a:t>is a theoretical ideal mentioned by many textbooks, but there are always some hidden bias or disposition in the real world).</a:t>
            </a:r>
          </a:p>
          <a:p>
            <a:r>
              <a:rPr lang="en-US" b="1" dirty="0">
                <a:solidFill>
                  <a:srgbClr val="FFC000"/>
                </a:solidFill>
              </a:rPr>
              <a:t>Randomization</a:t>
            </a:r>
            <a:r>
              <a:rPr lang="en-US" dirty="0"/>
              <a:t>: </a:t>
            </a:r>
            <a:r>
              <a:rPr lang="en-US" dirty="0" smtClean="0"/>
              <a:t>assign </a:t>
            </a:r>
            <a:r>
              <a:rPr lang="en-US" dirty="0"/>
              <a:t>subjects into </a:t>
            </a:r>
            <a:r>
              <a:rPr lang="en-US" dirty="0" smtClean="0"/>
              <a:t>different groups without any systematic pattern (e.g. draw a ticket).</a:t>
            </a:r>
            <a:endParaRPr lang="en-US" dirty="0"/>
          </a:p>
          <a:p>
            <a:r>
              <a:rPr lang="en-US" b="1" dirty="0">
                <a:solidFill>
                  <a:srgbClr val="FFC000"/>
                </a:solidFill>
              </a:rPr>
              <a:t>Experimenter manipulation</a:t>
            </a:r>
            <a:r>
              <a:rPr lang="en-US" dirty="0"/>
              <a:t>: directly </a:t>
            </a:r>
            <a:r>
              <a:rPr lang="en-US" dirty="0" smtClean="0"/>
              <a:t>alter </a:t>
            </a:r>
            <a:r>
              <a:rPr lang="en-US" dirty="0"/>
              <a:t>variables to test cause-and-effect relationships e.g. alter the amount of drug given to the patients. The researcher </a:t>
            </a:r>
            <a:r>
              <a:rPr lang="en-US" dirty="0" err="1"/>
              <a:t>manuipulates</a:t>
            </a:r>
            <a:r>
              <a:rPr lang="en-US" dirty="0"/>
              <a:t> the factor that she cares about.</a:t>
            </a:r>
          </a:p>
          <a:p>
            <a:r>
              <a:rPr lang="en-US" b="1" dirty="0">
                <a:solidFill>
                  <a:srgbClr val="FFC000"/>
                </a:solidFill>
              </a:rPr>
              <a:t>Experimenter control</a:t>
            </a:r>
            <a:r>
              <a:rPr lang="en-US" dirty="0"/>
              <a:t>: involves </a:t>
            </a:r>
            <a:r>
              <a:rPr lang="en-US" dirty="0" smtClean="0"/>
              <a:t>removing all </a:t>
            </a:r>
            <a:r>
              <a:rPr lang="en-US" dirty="0"/>
              <a:t>other extraneous variables or conditions that might have an impact on the dependent variables. The researcher removes the effect that she doesn't care.</a:t>
            </a:r>
          </a:p>
          <a:p>
            <a:endParaRPr lang="en-US" dirty="0"/>
          </a:p>
        </p:txBody>
      </p:sp>
    </p:spTree>
    <p:extLst>
      <p:ext uri="{BB962C8B-B14F-4D97-AF65-F5344CB8AC3E}">
        <p14:creationId xmlns:p14="http://schemas.microsoft.com/office/powerpoint/2010/main" val="3364447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misconception</a:t>
            </a:r>
            <a:endParaRPr lang="en-US" dirty="0"/>
          </a:p>
        </p:txBody>
      </p:sp>
      <p:sp>
        <p:nvSpPr>
          <p:cNvPr id="3" name="Content Placeholder 2"/>
          <p:cNvSpPr>
            <a:spLocks noGrp="1"/>
          </p:cNvSpPr>
          <p:nvPr>
            <p:ph idx="1"/>
          </p:nvPr>
        </p:nvSpPr>
        <p:spPr/>
        <p:txBody>
          <a:bodyPr>
            <a:normAutofit/>
          </a:bodyPr>
          <a:lstStyle/>
          <a:p>
            <a:r>
              <a:rPr lang="en-US" sz="2800" dirty="0" smtClean="0"/>
              <a:t>Random sampling is a sampling process in which every member of the set has an equal probability of being selected.</a:t>
            </a:r>
          </a:p>
          <a:p>
            <a:r>
              <a:rPr lang="en-US" sz="2800" dirty="0" smtClean="0"/>
              <a:t>It is true in an ideal world or a closed system.</a:t>
            </a:r>
          </a:p>
          <a:p>
            <a:r>
              <a:rPr lang="en-US" sz="2800" dirty="0" smtClean="0"/>
              <a:t>But is it true in the </a:t>
            </a:r>
            <a:r>
              <a:rPr lang="en-US" sz="2800" dirty="0" smtClean="0">
                <a:solidFill>
                  <a:srgbClr val="FFC000"/>
                </a:solidFill>
              </a:rPr>
              <a:t>empirical</a:t>
            </a:r>
            <a:r>
              <a:rPr lang="en-US" sz="2800" dirty="0" smtClean="0">
                <a:solidFill>
                  <a:srgbClr val="FF0000"/>
                </a:solidFill>
              </a:rPr>
              <a:t> </a:t>
            </a:r>
            <a:r>
              <a:rPr lang="en-US" sz="2800" dirty="0" smtClean="0">
                <a:solidFill>
                  <a:srgbClr val="FFC000"/>
                </a:solidFill>
              </a:rPr>
              <a:t>(real) </a:t>
            </a:r>
            <a:r>
              <a:rPr lang="en-US" sz="2800" dirty="0" smtClean="0"/>
              <a:t>world? </a:t>
            </a:r>
            <a:endParaRPr lang="en-US" sz="2800" dirty="0"/>
          </a:p>
        </p:txBody>
      </p:sp>
    </p:spTree>
    <p:extLst>
      <p:ext uri="{BB962C8B-B14F-4D97-AF65-F5344CB8AC3E}">
        <p14:creationId xmlns:p14="http://schemas.microsoft.com/office/powerpoint/2010/main" val="13404742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r>
              <a:rPr lang="en-US" altLang="en-US"/>
              <a:t>Equal? Independent?</a:t>
            </a:r>
          </a:p>
        </p:txBody>
      </p:sp>
      <p:sp>
        <p:nvSpPr>
          <p:cNvPr id="13315" name="Content Placeholder 2"/>
          <p:cNvSpPr>
            <a:spLocks noGrp="1"/>
          </p:cNvSpPr>
          <p:nvPr>
            <p:ph idx="1"/>
          </p:nvPr>
        </p:nvSpPr>
        <p:spPr/>
        <p:txBody>
          <a:bodyPr/>
          <a:lstStyle/>
          <a:p>
            <a:pPr eaLnBrk="1" hangingPunct="1"/>
            <a:r>
              <a:rPr lang="en-US" altLang="en-US" sz="3000" dirty="0"/>
              <a:t>Phenomena appear to occur according to equal chances, but indeed in those incidents there are many </a:t>
            </a:r>
            <a:r>
              <a:rPr lang="en-US" altLang="en-US" sz="3000" dirty="0">
                <a:solidFill>
                  <a:srgbClr val="FFC000"/>
                </a:solidFill>
              </a:rPr>
              <a:t>hidden biases </a:t>
            </a:r>
            <a:r>
              <a:rPr lang="en-US" altLang="en-US" sz="3000" dirty="0"/>
              <a:t>and thus observers assume that chance alone would decide.  </a:t>
            </a:r>
          </a:p>
          <a:p>
            <a:pPr eaLnBrk="1" hangingPunct="1"/>
            <a:r>
              <a:rPr lang="en-US" altLang="en-US" sz="3000" dirty="0"/>
              <a:t>Random sampling is a sampling process that each member within a set has </a:t>
            </a:r>
            <a:r>
              <a:rPr lang="en-US" altLang="en-US" sz="3000" dirty="0">
                <a:solidFill>
                  <a:srgbClr val="FFC000"/>
                </a:solidFill>
              </a:rPr>
              <a:t>independent chances </a:t>
            </a:r>
            <a:r>
              <a:rPr lang="en-US" altLang="en-US" sz="3000" dirty="0"/>
              <a:t>to be drawn.  In other words, the probability of one being sampled is not related to that of others.</a:t>
            </a:r>
          </a:p>
          <a:p>
            <a:pPr eaLnBrk="1" hangingPunct="1"/>
            <a:endParaRPr lang="en-US" altLang="en-US" sz="3000" dirty="0"/>
          </a:p>
        </p:txBody>
      </p:sp>
    </p:spTree>
    <p:extLst>
      <p:ext uri="{BB962C8B-B14F-4D97-AF65-F5344CB8AC3E}">
        <p14:creationId xmlns:p14="http://schemas.microsoft.com/office/powerpoint/2010/main" val="993925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 want a prize!</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49050" y="2152156"/>
            <a:ext cx="7844852" cy="4412729"/>
          </a:xfrm>
          <a:prstGeom prst="rect">
            <a:avLst/>
          </a:prstGeom>
        </p:spPr>
      </p:pic>
    </p:spTree>
    <p:extLst>
      <p:ext uri="{BB962C8B-B14F-4D97-AF65-F5344CB8AC3E}">
        <p14:creationId xmlns:p14="http://schemas.microsoft.com/office/powerpoint/2010/main" val="18951554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US" altLang="en-US"/>
              <a:t>Examples of bias tendency </a:t>
            </a:r>
          </a:p>
        </p:txBody>
      </p:sp>
      <p:sp>
        <p:nvSpPr>
          <p:cNvPr id="14339" name="Content Placeholder 2"/>
          <p:cNvSpPr>
            <a:spLocks noGrp="1"/>
          </p:cNvSpPr>
          <p:nvPr>
            <p:ph idx="1"/>
          </p:nvPr>
        </p:nvSpPr>
        <p:spPr>
          <a:xfrm>
            <a:off x="1981200" y="2023672"/>
            <a:ext cx="8229600" cy="3931962"/>
          </a:xfrm>
        </p:spPr>
        <p:txBody>
          <a:bodyPr/>
          <a:lstStyle/>
          <a:p>
            <a:pPr eaLnBrk="1" hangingPunct="1"/>
            <a:r>
              <a:rPr lang="en-US" altLang="en-US" dirty="0"/>
              <a:t>Throwing a </a:t>
            </a:r>
            <a:r>
              <a:rPr lang="en-US" altLang="en-US" dirty="0" smtClean="0"/>
              <a:t>prize </a:t>
            </a:r>
            <a:r>
              <a:rPr lang="en-US" altLang="en-US" dirty="0"/>
              <a:t>to a crowd</a:t>
            </a:r>
          </a:p>
          <a:p>
            <a:pPr eaLnBrk="1" hangingPunct="1"/>
            <a:r>
              <a:rPr lang="en-US" altLang="en-US" dirty="0"/>
              <a:t>Putting dots on a piece of paper</a:t>
            </a:r>
          </a:p>
          <a:p>
            <a:pPr eaLnBrk="1" hangingPunct="1"/>
            <a:r>
              <a:rPr lang="en-US" altLang="en-US" dirty="0"/>
              <a:t>Drawing a winner in a </a:t>
            </a:r>
            <a:r>
              <a:rPr lang="en-US" altLang="en-US" dirty="0" smtClean="0"/>
              <a:t>raffle</a:t>
            </a:r>
          </a:p>
          <a:p>
            <a:pPr eaLnBrk="1" hangingPunct="1"/>
            <a:r>
              <a:rPr lang="en-US" altLang="en-US" dirty="0" smtClean="0"/>
              <a:t>Not everyone has an equal chance! </a:t>
            </a:r>
            <a:endParaRPr lang="en-US" altLang="en-US" dirty="0"/>
          </a:p>
        </p:txBody>
      </p:sp>
      <p:sp>
        <p:nvSpPr>
          <p:cNvPr id="14340" name="AutoShape 2" descr="data:image/jpeg;base64,/9j/4AAQSkZJRgABAQAAAQABAAD/2wCEAAkGBxQSEhUUEhQUFBUUFxQYFRUUFxQWFxcVFxYXFhcVFBUYHCggGBolHBQUIjEhJSkrLi4uFx8zODQsNygtLiwBCgoKDg0OGhAQGiwmICQsLCwsLCwsLCwsLCwsLCwsLCwsLCwsLCwsLCwsLCwsLCwsLCwsLCwsLCwsLCwsLCwsLP/AABEIAM8A8wMBIgACEQEDEQH/xAAbAAABBQEBAAAAAAAAAAAAAAABAAIEBQYDB//EADwQAAIBAgQEBAMGBgIBBQEAAAECEQADBBIhMQVBUWEGEyJxgZGhBzJCUrHRFCNyweHwYoIzJLPC0vEV/8QAGQEBAQEBAQEAAAAAAAAAAAAAAAECAwQF/8QAJREAAgIDAQACAgIDAQAAAAAAAAECEQMSITETQSJRYYFCcZEE/9oADAMBAAIRAxEAPwD2sUqRpVsyCjSpGgFSpUKANA0qFChmlTaVUg6hSJrh/FLMa+/IfGoZckvSRQqPcxqDnPtUS9xL8unfc/pFDLyxX2WdKs3iuO5WKsWJXJMAfiJ6RMZdfcVOtcVYqDAhgDqNdRPI0M/Mv0W00pqqbiLdh7f5rmvEyBJIgwPVpqTAHLUkgUHzxLqlVda4qp5bdCDqND9ZrsOIJ3+n70NLLB/ZLpVGGOTqR8DXa3cDCQZFDakn4zpRptGhQ0qVKoAzSoUaAVI0qVAClQo1QNo0BRNAKlSNA0AqBpGmsY1NUBpVyu3gokn271VYrFFj25Af3ocp5VEn38ZH3YPWf7RXO7xER6Qfc/tVBjLNxyVDZVOxBIbUFWGm49UjoVHXTpicZbsqPOuIkgfeIWTzgE0PO8s34yRjeIZVzOxgEfCTqfYCSewNRcJjvNLDKRl6mZ9Tqfqh+YqUwqj8V+Ihg7YIAa45hFPQfeYxyA+pFDmltz7Lwioi2384mfRl25TI5fD671XeE+NNi7BuOFDB2UhZAgAEbk9askxim41pdWRVZ+2YnKD3ME/LrQatNo73EWJbLABJLRoOZJNU3DfFNi9eFi2Hn1ZWgBCFBMjWYgdKz3i3jguX/wCFdzasqR5zqCzPoGygDlqPj7RVb4bxVleIFlOW0S62tG1zelB1kzzrNndYvxtnpWJxaWyodgDcOVBuWPYDl35U69ZVxB6gjfcGQfpUS9wy299L5LeZbXKoDekAzMr/ANj9KruPeIfJcWbSeZfaMqchOxb9Y+ZFU4626Rc4TBLbLET6omd9JP6sx92Nd68wu2bzY+3bu3C10tbzlSQFB9bIscgvStr4k4y2GQFLTXGYnk2VQObEDvoPeiZqWN2u+lnaxJ8xliAgEtP4jBiI6HrUvB8XGwIOrQDofSQpj4kD41CwN1zbQ3QA5UFgJgE8tSdtqT4O3mDEAEGRyk+o7e7E+4B5VTmnT4XycRB3B+Gv0qRbxSHZh8dP1qhinoeutDpH/wBEkaGnVV8OuAEgmJiByqzqHrhPZWGjQpCobDQpUaAEUqU0qAFClNKqBUDRrjfvhd/lzqkbSVsdccASdhVPxHiI0nQEwoPNjMDpJjSadicSX7DkBUS9aDCGAI6HUcxqOe5oePJl24vDhgcZ5oLQRrpM6ggEEfOCORBFSTpVP4o4mbGGuOphoCqejMQJHtqfhWb8F8WdL9yxfZszEsC5JIdRqCT1XX/rS/oysbknJG6c15V4luPijexQ1tWnSynddZI7SQf+46V6fjLPmWnUNGdGUMOWZSAR86wSeBL/AJRD39lYraTMyl4kDWAJMcqkjeFxXWzZeG8b52GtPMkoA39S+lvqDXnON48j4q+99Hc5blmyi5YQHMhYzz1Ow3Y9q3PgnA3bOGyXkyMGYgEg+kweR01nSrxLKj7qqJ1MACT3ilWiKUYSZ5z9mfEXDmwLZZHJZrgmEIQxmgQJyga1f+D+HX7d3FXMQpDXWXKxI9QBfYA6DVasuB+HLWELG1nlwAczToDIgQBzq5WiQnkTbr7IFzhVi4SXs2mJ3LIhJ+JE1n+EeDPKxDXbnlukk21UMMjZwymNtAIrTpj7ZKgMJb7uh1+8On/BvlUmoTeS4V2G4YEvXbwPqvC3I6ZARoe4j5VXcY8JWsS5uMXRzElSCNBA9JB5AbRWgdwNyAJA16kwB8yBSVgdiDy0+X9qtGFOSdo8x8NcLvnFSkp5TKWNwENkJykAEHUrNbrB8Yz4m7Y8tl8oKc86GQCBHImT8jVqR3pnlAEmBJiSIkxtJ5xJolRqeXb1GT8S+J2tXfItZA3pzXLk5VLdvaDOu+1Znitm4+It2/P/AIi42X1g+hWbUC3HICCSIr0Ti/DLd622e2txgpy8mmNAH5a96xnhXw5iFvLdP8oW3hgw9TDKZyyCIMgT3MbVHdnXHKKjZubVxbfl2yxLEZVmWZso1Y/3J696mHXtUdlRZuNAKqZc8lHqInpzrNXvHVpjlw1m/iG5ZEIH/wBvpVs4KDl4XmE89HCNDJBJckzuSTPUl1ULyCE9BV1YxjLzkd6wfhjxu2KxHktYiZIKNmy5dy5PLYSOZHWtoGqI1LaLLixjVO/pPfb51Kmsk3EQLotxuCSekDN02iNZ/Eu+sW/B7+fVXBUjSCCD7VTtjzStJot5pUBRqHpBSpUaoGA0aFc798IJPwHWqRtJWzljcQV2G/P/ABWax+Ius+W3IIIlmEgiAwOadp9JXeGkbVZ4i4WMn/8AK5Gh4Z5NpWVfG+O2sIoNySzfdRRJMRO+gAmp1q+txVdDmVgCpGxB1FYzxhhlv421adgiixcYsYAU+sgtPKVWqnwj4iu2WTDqq3Va6ANdQDo3lkkDf1Ce/XSbdN/FcbXpf/aErm3ZCoWXzRmAky0HKsDrLVluOcMxdxhfvWgDdIUKg1kDSUEnYRrrpXqxFILRqyRzaqqInCLOSzaWGEIohyCw0GjEcxt8KmhKFRcZbuMfQwC+meRkNm0gaggZSD1+dOXrJcVCxnE0t5pzMV3VRJ1VnG/XIR711sDIqIzyQIBJ1bKN45mN6cbSkzlBPWAT86E5fRwedRsRRO1ZHiPjhLeJ8hLYcB1RrmaACSA2URrE9dwa1rOACTsASfYamlmtGqsi4lbNlTdcKgTXNtBJbYcyTcfT/kaXC+KWsQC1l8wXQ6MIJ15gV5/xXjC443XuXVt2rSubFksA9y5lOViOfL9BzNXP2Yuvk3RIzeZJWROUIomOkk61i+naWOo2/TX37KuIYbEEdiCCD7yKZhMEtucpJzRvBOk/3LH3Y1T8e8QCyws2lN2+8ZV5LOxY8/b5kVkDZvtj0t3bpa6WTOVJGUGHZFjkF6aVWzEMba9PTxULFY/yycynKMsN11bMfZVUmpW1V/FeNWLAi86gn8H3mP8A1H960ckrfhYI0gHUSAddx2NPVai8Pxtu+ue2wZeZG4O8EHUHWnY3F+WAYkEgEzCqvNmPQAE0FO6HY3CJdRrbjMriGGoke4ryjxFbfh1x7GHxDZLyetPxKDoA3KSOYgxXq+Dxa3VzKekg6EEgGCORgjSuWJ4VauXEuvbVntmUeNR79QJkTsday+nXHPR0zMfZrgUt4Q3kVmuXM2aQASEJARCdI7zv7VXXPFvEAXunCgWrbQ6lXBXsXmZ21iNak+NPEOLwlwLatJbs6BLmXMGMSR0Tn6Y71XJd4njrBCXLL230fIbasOqvpK+1Q7JX+TrpueFcRt4ywLlslQ2h2zIykEqeR5diD3phd8Oxdm/kooVQDLM2gB5ereeeulVXB7VvhODnEuJe5LZZPrYABUG5hVk+xqZhvF2Du3VspczM/wB30MFzcllhv+1U4OPXquGt4fxUEhXIDwCRIJE/mj9atQaxl7CuMxtkkuRJZvujMW9MRpLHeTEDYRV1hMUyAD7w5z+o6UOkM1cZczRrmpnXr1pVT1HPEXwo78hWcxXFP5qpBbMD6hsIMenqAdDGokaRrWixOHDjXfkelUS4NbbNCgMxliBueveqebPf34QuK8ds4bL5zZc5AA3PdiOSjma64zF5Ar6G2T62/KCPTcn8sxPZp5Vj/HHDRfxuGtzl8y26huhXMwntNUfBPEt/DFcPNt0FzKc5lQslWVbg0yc51j20rO3TMcVxTXpr/EPhQYq+t03CgC5XG5IBlcnIbmZ7V1HgzC57bqrKLYjKCfWQZDM28jXbt0q/toNAIAA0jp2o3bqopZjCqJJ6Dr7VqkY+SXiY4jrUPHYhwcqKSSAcwg89VPQkAwTpO8c++HxIuLKyNwQdwRoQe9PNDn4+kc4gW7Ya+6LAAZiYUnqJ67xXXD31uIroZVgCp11B20NZDxojYi9h8KpALZ3PaFIUn5P86l+AcWWwzW2kNZdkI5gHX4QSw+FS+0dHD8diPYxD4niLXEP8rCDy/wCpnlWj4z8EHWp/jLjDYbCsyffchFP5SwJzfAAx3iqThHgi7adWfEQquHCJmIYgggsSQJ0HI1scTgUurluorrIMOARI2MH3oro1NxUl9o8Z4lfseXYWxmLoHN1yIzOxUgjWSBBGvQV6/wANxX8Th1coVF1TKk8jI37j9ag8b8K2MQioALIRs38pUBOhEHTv9KuMHZW1bRJ0RUQFiJMQqz3OlRKizyKSVema4x4NsG0/kWQt2PQc7gTImQTG08q7eC+AHC22NwAXXMGGkZB92Pma0aXVbYgkbwQY1I/VWHwNOZwNyAJA16kwB8yKUYlklWpneM+E7OIc3GNxXaJKmRoAB6SDyA2isn4W4VfbE5lLW/KYFjcBDFCSIAYblQRXpysDsQfakaUVZmlRnPGd7Ei0Bhg258xkjMBGgA31ncdKwV57ToiWbdw33f8AmNcOZi2wVPcnpOmteusKpcB4dCYq5iLj+YzGUERknT4mNAfejRcWVRRP4Hw8YewlsbqPURzc6sfn9AKGP4zYs6Xrtteqkgn2ybn5Vn/tEweKuW1/hySiSbiISHbodPvKBPp/Xl55iGs3FtWcLh3F5zFwuxZi8wFTYAcyYH0NG6NQxb/k2e2cPuW2thrJUo0kFTIJJJJ95JnvXW/iAilmMAdie0ADeqDhdixwvCAXXCyZdtSXuEbKo1MAQOwnrXXh/H8LjZRWDEa5GDI3uu06Tt1pZyce2vC1uJbv24IV0uD7rCQQddjVDwPwgmFxLXrdxwhUgWpMAn8xn1KOQPOp1+09ol0GYkKiBVMKoJMFQwGghRyETpJqyw+IV5UH1LGaJgHXTNEHUGgtxXPDOfaJxm3YwxtlVe5eBCqwBAHO4QenLvHeqz7M/DWRRiro9Tj+UD+FDu/ueXb3rQcb8KWMVdS7dDZkImDo6DXIw6e2u9X6aaD4UrpfkShqv7DlqbgMPJk7D6muFi3mMVcIgAAFU1gx29mKjRilQ9o2o+Lw2cdxt+xqRSqkaTVM858beG7uJNtrTBXtllIYkel4kgjpG3MH5ix4IwqpbVlLFDLPMF+oboug0G3XUzvsXhg4kb/r2NVLLEzpG8/3qUjyZN4cT4MS0AAAAAIAA2AGgAHSuOIwquVLT6SdiQdYkSORjbY021js11reU+kDX9xyBEEHY6jQgio+K45Yt3ksu4Fx9h06BjyJ5dflVOKUrInizGHD4NzbOQjIqleQLAGOmk1nfBXGGtXThb5IJJy5tw51Kk/8pkdz3q0+0dGOE9IJAuIX7LDCT2krWYxnC8biP/VlArApkRRD5QfSwXcxpq2vwFZfp6IRTh37NB4i8N3r+K8y1cyK1sKWkgrEgqANSDM/E1L8OeH2wl1sjF7ToskwD5isdh0gmr3BOzIpcZXKjOo1ho1E+9djpzq0cXklWoaZcuBVLMQABJJ2AGpNccdauMIRsshgeuo9LAjWQdehk/DotsZcp1H+ZqmKOa4xS5QGWEyPbIT/AO4nzrpfw63FytMe8VDxl2zhbTXSoUII0AzGQqhRPM5UHwHSn8Y4qmGtNduTA0AG7MdlH1qM0l3gUt2rLasFa6YAYiWbMzwo5mXb51JvWFcQ2sEEe4IIPzFY7gmGuYi/bxd9hJzlLSkEJbyws9DLg9dNe1rx7xF5LCxZU3MQ8ZV/Cs7Fjz6x8yKl8Nyi9qXpb4TBLbmCTmiZ30/yWPuxoYsPoUIkSSu2b0tAn+or8jVNwDhd23cuXsS+e6wCzyVfvMF6CYHL7tdcV4mtC4LVn+fdYwFQ+kd2fYAc4mqYcXtzpa4IuV/mRMke4GgJ94n2IqQHEkAiREjmJ2kctj8qbanSd+1QMZwuWzW2KEsC0bTGWR/yy5gOUsTvQiSvpNvLIIBKkgjMIkE8xOk1hMD4Ct2Wa9ib5ItuLgYHKCi+om6TqCTvB5d63sU25aDAggEEQQdQQeRFGjUZuPEYfj/izhuJXJdW5cAPpdUKlT1ViQRMVluLY6zdxNn/APnWmtuIAgQWuT6SFBMRzJ357Vo+P+Bmtv5+AOVhqbOh9/Lzaf8AU6fpWh4BjgmGW/i7dnCuZBMLbkciQQCpOvp1/tWT0KUYq49LnFcRs2YF27btltg7qs+0nauV3ABgMhGRmzsB6s5kEENPQQOWvYViuKYPhd++1+5jPvj1IGJ9WgBUwTEfh9vah9l2ObzrthSz2QrMmb8MOANPw5gZI6ilnP46jsjf8OuO4YuuUT6JBDR3B/XnBqXkpTU7h9mfUfh+9aOMI7ypEnB2Mo13O/7VIpClUPoJJKkCjQo1TQKFOoUA2ouNwuYSN/1HQ1LoVTMopqmZzD4Zba5UGUDlt9K818S8KN7G4vKwVktpdGaACAqBgWO2+9ewY7CT6l35jr/mvO/E3hG5icULiXAtu4oW71AWNh+KYG+xFRrh54r45u2O8CeIPPt+TdM3EGhO729NT1I2+Va2KpMJ4Vw9q4ly2GVralRrox/O/U6ntr2q5uuchKgFgDAPMjlpRHGbTl+I4iKr7+Ba40u+gMrG42MdNGVCDHIjnXTBWHzMzsfV+EwY1kbaSJYabgLOorphMYl1Q6EMpnUdQYI+YNDPV4ds1R7GLW41wKZ8tsjf1ZVb/wCX0NVPAOLedexSzolwZfYDIYHSUn/tT/D3CGw7X8zBlu3S6gTIBJ+8Tz2+VCuNXZneP8TTEY+3hrjFbNlxmEMfMumMqwBtJAnpm7VreMcJt4pBbu5soYMMpgyARv8AE1zbw/hjdN5rStcJDZiWPqWIIEwDoOVWgFK/ZtzXNfopuB+G7WELm1nJeAS5BgCdBAHWuHGPCFjEO1wl1dolgZBgQPSwI2A2itA7gbkDYa9SYA+ZFLOImRGsnSNN9f8AdqUZ3ldlXj+FZ8OcOjG2CoTNGYwI0PWQIPvUbwrwRsIjK5RmZjqoAheQLRJ6wdqvlFIrQik6owWJ8a372IOGwi2bZzFVe+SpYjTYxBPIQTVFZ4zjmxotW8T5zq0HKALOn35UAAoNdYnTTlWg+1Dhim0t1LBa4CA91d1QfnA1YdDy69eX2c8AvYc3Wv2lTOqZGOrwRmI0MAaiecjtWe2elOChskblLhO/0/tVbiLDI73VJdmBVQFGnMT12AHITJnU1meP+F8XfxLMMUEtRKQXGQj8ORT8c0/tTPs+4/cuvcw95vMa2CUuAzKqwUgt+Iagg8xSzhpS2TNngsYHYpMsgGYgCDykCSQJB36c6r/FPhu3jUAclXSfLcaxMSCuxBgd+9TMTw0OIEICwNyB98c1Mdf9g60rWOZcxuAwSAqZRmAgSd/UJMbanbQiKZTp3E8xwnDP4O+tjG4QX0uMAly2WzEnQeWQRm5Spgj9fWOFcJs4ZStm2qA6mJJJ7kkk/OpAtgxoDBkTrB6iuqiTA57USNTyOfDvhLOdo5DerlVrlhrIRY+Z6mutU9WLHqg0qVKodQUqApVQONCkaFAA0qRoTVIGq/H4X8S/Ede4qfNA0MyipKmUJ61CweN8wsQpEGDM6j+zAggqdR3EE23FcArA6SrfeXQ95g8qi27QUAAaDT/etDxShpxnPE3cqsfyhj8hNY7wHxC2tlLRcea7XGyc9D9DAmO01Y+G8W15L1u5r5V25a1/EkmAe4Ej2FdOBeF7GGJYAu8nKzxKDkFHWOe/6VP5N8inFnThXh+3YvXLyFs1wn06ZVDGSABvrV1kpoWlcklYMAGSOukR9Z+FDi236OkTGk9OfvUXGYAXDJZh6SsDbKSpI+aiuhw4LhzOYAgGeR3EfAH4Ci2JUOLc+sqWy88oIEnoJNGWPPA3rCuAGGxBGuxBBB+YrkcGptm3rlIIOuusyZ66k+9dBckkDUiAexIn9CPnSvXlRWZyFVRLMxgADmT0qk74G+Gyt5ZAaDlzbTGk/TWo3D8S5ZkdCMoHrMa8tY0kkM2mwK9ao8Z48wqGENy83S2umndo07ia7+F/FyY1mQI1t1GaD6lKzE5gNDrsfhNZs6aSS8NFWZ8ccEv4m0Bh7xQrJNucoue7DUEcgdNeW9aY1EGOQuU5gEk6RAIB1nkT9D0NVmYtp2jxbhWAtNdaxjbl/D3JiTGT2cESvvsf19N8N+FbeCD+Uxa64jzLkGOgCrHpnUidY3q2x3CLN50uXLas1ogoxGoI2B6idYOk1ifFeNu4TidrEO1wYdlRTk1BVZzIRsTJzR3MVmqOzn8nELHcQ4rgs1681u7aDhSPRlIJ0IAAZQZA/UVueE4m3irVu+qghhK5gJU7MOxBBHwryjGNbx3EfLs3bxtX3BMzo2X1MEaNBGk7AV6/wnh6Yeylq3OVBAnc6ySe5JJ+NETMkkv2S8vSrLh9iBmO529qi4SzmPYb/tVtWi4Mf+TDSoUah6xUaFGgG0qdlpVQKKFOpRSwMNCnEUCKpBppUYppFAA1WYrD5dR939P8fpVpQIoZnBSVM8xw/hS6uOa75uWz5huiDqWYmUK7cyCeh76bAKNx8unapOLwhXVdV6fl/wAVEdsuvzjXTrHapR48m10zicSpbID94NB0IMHKwBHMaSO/vT7FoIoUbLt7dB2oJYVSWUAFjJMbnuacDRHN/wABmo1rBAXnuzq6okcgELHQ9y/0qSBTlWqLpAW2B8f9n6VXcf4SuKstadmUGDKnmNpGxE8jUrFY9LbANIlWYmNAqgSe+6jSdxXdWB2M/wCNDUNK108X4rib+DW7gs9tlJGZkAzEHXKW3E6SpnpMVvfCuFt4PAecoa6XQXXNtSWcxoqg65Rt8zVnd8LYVrxvNaUswYMDBRi27Fds0SJ7msrx7xxew91rKYdbYTRfNmSo0DAKQAvTU1nw9G3yKl/YsJ9oj5g13DMthjAdCxg+5ADnsI2rZG0l+2GtMoF0Bs6qDmUgxPcTI6EfCsDxd+JYyytr+FRbbFWBtZYPMHMXIiTOlbnw1w44XC27TkFkU5jyliWIBPIEx8KqM5IxSteitYtrRPmLlQlVtIoBJOoyiBtGXfvtU7E4VLqlHVbinRlYBh11HyqNZx+Hu3PLW5ae4ssFDKWHIka761z/AIW7bZRb1zsC9whPugaqw3M7yPxMToKHJ/8ADtwjw/hsOxazZRGOhYCTHQEyQO1W6CSABqa5irPA2IEnc/QVS44vJLp3s2gogf6etdBSAogVD3CoikBTgKAQFOApCjQoIpUZoUAKFIUaABptONA1SDaBFGlVA2m06gRUA1hNU3E+GqYzCVBkdQYI0O433FXdNdZ0NDE4bIoCI0+X7VWYC7cF68jj0gq9t9YKMIK+4KnTvV5jMMV22Ox6HvUO2C0yCCPYg9wRy+tDxNONpj0Wnmgoge9YD7RMdi7brlL28NABe0fUST6sx0KnkBMHrroYxw2dG04jctAReZFBIjOyrrOhWecxXfD2VRQqiFUAAdq8VxmGtXr1u1g/Nus8Zrl0+pmO4iNAoBk68+mvq+HezgMPbS7dACjLmuNqzbnKDrHQDYVEzrPHqkWd++qD1EAbSdNf9B+VQON8Fs4tMl1cwEww0ZD1U8vbY0LV6xi1DI4uBdPS2mvJh3j5SNiZat+5bYZhmNxxoCxUDQEr6f6jGwAE6mSMJNeelb4T8OXcH5q+d5ls/wDhQyFnfMw1ymYHp03PthcaXXEsvFTiCpzMott/LJkn0g6ZTMemCJ1r161eVpykGDBggwd499RWa8b+HLuNFoW7ihUb1Iw/MQDcB5kDl70aOmPJ+X5GO8A8A/icSb+Xy7FppVQTq+6oGOpgQSf3r14LVH4X4AuCttbW49zMxb1aQNgAuw7nnV7bQsYG5+g60SoxkfySpEjBWMxnkPqf2FWgFMs2woAGwrqKHqhBRVCAp1KnUNgijRpUKKgTRJphNAKaNMpVSj6FKaFCCoGkaVUDSaE0aFCApUqFQCpUqUUA10BEHY1UYqyUP/H/AH6irmmXbYYQahyyQUkUCADQSNTo07/8SeXaovF8K12xcS2wR3UqGZZAneR7Trymdam4hCjFZaOXpJUj5R8Aa5k/7r/f96p5KcWYXwv4PbCMuJxF4WvLz50BAXLsua5MQdSR7d6HiXHcLxbo13EMGt6SguwyzJU+kjXqNa2PEcJaxNs2by5lblPMbFSOYrzPjPhe5gH85baYrD/iFxQSo6ON1/rX49Ky+HeL3dt9OXB8Xbt8UtjAFzadkUg5tVP/AJNG1ygSROulesXsQgIRmUM8hVJgtG+UbnflVHwbDWLVtbtnDW7N69bJS0xVXYxOTN02+eorz3Eh8RiHONuth7x0tZ0YIGDaLmB9Cj8wnUzPV4Vx+R/6PUxhvKyBSRbtyTqcxJmcw2aSQZOg9XYiZgL5uIGK5Z21mRyI7Hes/wCDL2MPmW8Wn/igLdJ1cnlI0cR+L5yZjUmtHCap0CQN/gOvtVrgsPlEnc7/ALVG4bh5Ocj+n96swKHow46VsIp4popwqHccKNCKU0KOpTQmlQCNKKQNGgGRRoxSqgaKVKlQANNNONNNUApUqVCAIpUqVQApUqIoAUKdQqEI2OtkroM3aQP1qlzmtHUTH4XNqNx9RVOOXHt1elJcBOhj+9clZl0ILL+aNv6gOXerJcHrGk8x07nrVpYw4UQPietDlDG36eceO+Cvi7Smz/5bJLKJjMDEhTybQEe1YzjnE8XjRawzYZhctnX0vLNGWTmHoG88u9e14vhW7WoB5ryPt0P0qACdjII3B3FSjpbx+q/0ceE4c2rNq2xzMltFY9SqgE/SpuHt+Y+XkNW/auD6CTz0A6k8qusBhRbXb1H7x5k1TnjjtK2SFEU6lRqHsCKdTadQBmgaIp0UKMmjmoFKaUNUDg1HNXMimzQp2mlXHNQoCQaE0CaBoQRNKlFKqAUqIoRQg00qMUqgBRpUYoAUIp0UKgBSo0qAEUqIpUAIqPi8Ir76EbMNx+47VIpUIRcHhMurEE7abAVLpUqBJLiFRpRSFCiFOptGhR9GaaDRoB1KgKNAKKYyV0FKoDhlpV2pVbB//9k="/>
          <p:cNvSpPr>
            <a:spLocks noChangeAspect="1" noChangeArrowheads="1"/>
          </p:cNvSpPr>
          <p:nvPr/>
        </p:nvSpPr>
        <p:spPr bwMode="auto">
          <a:xfrm>
            <a:off x="1679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Arial" charset="0"/>
                <a:cs typeface="Arial" charset="0"/>
              </a:defRPr>
            </a:lvl1pPr>
            <a:lvl2pPr marL="37931725" indent="-37474525" eaLnBrk="0" hangingPunct="0">
              <a:defRPr sz="2400">
                <a:solidFill>
                  <a:schemeClr val="tx1"/>
                </a:solidFill>
                <a:latin typeface="Calibri" charset="0"/>
                <a:ea typeface="Arial" charset="0"/>
                <a:cs typeface="Arial" charset="0"/>
              </a:defRPr>
            </a:lvl2pPr>
            <a:lvl3pPr eaLnBrk="0" hangingPunct="0">
              <a:defRPr sz="2400">
                <a:solidFill>
                  <a:schemeClr val="tx1"/>
                </a:solidFill>
                <a:latin typeface="Calibri" charset="0"/>
                <a:ea typeface="Arial" charset="0"/>
                <a:cs typeface="Arial" charset="0"/>
              </a:defRPr>
            </a:lvl3pPr>
            <a:lvl4pPr eaLnBrk="0" hangingPunct="0">
              <a:defRPr sz="2400">
                <a:solidFill>
                  <a:schemeClr val="tx1"/>
                </a:solidFill>
                <a:latin typeface="Calibri" charset="0"/>
                <a:ea typeface="Arial" charset="0"/>
                <a:cs typeface="Arial" charset="0"/>
              </a:defRPr>
            </a:lvl4pPr>
            <a:lvl5pPr eaLnBrk="0" hangingPunct="0">
              <a:defRPr sz="2400">
                <a:solidFill>
                  <a:schemeClr val="tx1"/>
                </a:solidFill>
                <a:latin typeface="Calibri" charset="0"/>
                <a:ea typeface="Arial" charset="0"/>
                <a:cs typeface="Arial" charset="0"/>
              </a:defRPr>
            </a:lvl5pPr>
            <a:lvl6pPr marL="457200" eaLnBrk="0" fontAlgn="base" hangingPunct="0">
              <a:spcBef>
                <a:spcPct val="0"/>
              </a:spcBef>
              <a:spcAft>
                <a:spcPct val="0"/>
              </a:spcAft>
              <a:defRPr sz="2400">
                <a:solidFill>
                  <a:schemeClr val="tx1"/>
                </a:solidFill>
                <a:latin typeface="Calibri" charset="0"/>
                <a:ea typeface="Arial" charset="0"/>
                <a:cs typeface="Arial" charset="0"/>
              </a:defRPr>
            </a:lvl6pPr>
            <a:lvl7pPr marL="914400" eaLnBrk="0" fontAlgn="base" hangingPunct="0">
              <a:spcBef>
                <a:spcPct val="0"/>
              </a:spcBef>
              <a:spcAft>
                <a:spcPct val="0"/>
              </a:spcAft>
              <a:defRPr sz="2400">
                <a:solidFill>
                  <a:schemeClr val="tx1"/>
                </a:solidFill>
                <a:latin typeface="Calibri" charset="0"/>
                <a:ea typeface="Arial" charset="0"/>
                <a:cs typeface="Arial" charset="0"/>
              </a:defRPr>
            </a:lvl7pPr>
            <a:lvl8pPr marL="1371600" eaLnBrk="0" fontAlgn="base" hangingPunct="0">
              <a:spcBef>
                <a:spcPct val="0"/>
              </a:spcBef>
              <a:spcAft>
                <a:spcPct val="0"/>
              </a:spcAft>
              <a:defRPr sz="2400">
                <a:solidFill>
                  <a:schemeClr val="tx1"/>
                </a:solidFill>
                <a:latin typeface="Calibri" charset="0"/>
                <a:ea typeface="Arial" charset="0"/>
                <a:cs typeface="Arial" charset="0"/>
              </a:defRPr>
            </a:lvl8pPr>
            <a:lvl9pPr marL="1828800" eaLnBrk="0" fontAlgn="base" hangingPunct="0">
              <a:spcBef>
                <a:spcPct val="0"/>
              </a:spcBef>
              <a:spcAft>
                <a:spcPct val="0"/>
              </a:spcAft>
              <a:defRPr sz="2400">
                <a:solidFill>
                  <a:schemeClr val="tx1"/>
                </a:solidFill>
                <a:latin typeface="Calibri" charset="0"/>
                <a:ea typeface="Arial" charset="0"/>
                <a:cs typeface="Arial" charset="0"/>
              </a:defRPr>
            </a:lvl9pPr>
          </a:lstStyle>
          <a:p>
            <a:pPr eaLnBrk="1" hangingPunct="1"/>
            <a:endParaRPr lang="en-US" altLang="en-US" sz="1800"/>
          </a:p>
        </p:txBody>
      </p:sp>
      <p:pic>
        <p:nvPicPr>
          <p:cNvPr id="14341" name="Picture 4" descr="http://1.bp.blogspot.com/_eDBIrz51HpI/TPVfqgezKqI/AAAAAAAABTY/K4zBMqsusSI/s400/ticket-300x287.gif"/>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934201" y="3962401"/>
            <a:ext cx="2764856" cy="264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Picture 6" descr="https://encrypted-tbn3.gstatic.com/images?q=tbn:ANd9GcTBkBz91KXBXg2ghAgpYg-BUdG-6Jake6MMlIQ5Le6Pndq0NWjj"/>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819400" y="3962401"/>
            <a:ext cx="2377596" cy="264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4479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en-US"/>
              <a:t>Is it truly random (equal chance)?</a:t>
            </a:r>
          </a:p>
        </p:txBody>
      </p:sp>
      <p:sp>
        <p:nvSpPr>
          <p:cNvPr id="15363" name="Content Placeholder 2"/>
          <p:cNvSpPr>
            <a:spLocks noGrp="1"/>
          </p:cNvSpPr>
          <p:nvPr>
            <p:ph idx="1"/>
          </p:nvPr>
        </p:nvSpPr>
        <p:spPr>
          <a:xfrm>
            <a:off x="824551" y="2332038"/>
            <a:ext cx="7315108" cy="3933852"/>
          </a:xfrm>
        </p:spPr>
        <p:txBody>
          <a:bodyPr>
            <a:normAutofit/>
          </a:bodyPr>
          <a:lstStyle/>
          <a:p>
            <a:r>
              <a:rPr lang="en-US" altLang="en-US" sz="2800" dirty="0"/>
              <a:t>I am a quality control (QC) engineer at Intel. I want to randomly select some microchips for inspection. </a:t>
            </a:r>
            <a:r>
              <a:rPr lang="en-US" altLang="en-US" sz="2800" dirty="0">
                <a:solidFill>
                  <a:srgbClr val="FFC000"/>
                </a:solidFill>
              </a:rPr>
              <a:t>The objects cannot say “no” to me</a:t>
            </a:r>
            <a:r>
              <a:rPr lang="en-US" altLang="en-US" sz="2800" dirty="0">
                <a:solidFill>
                  <a:srgbClr val="FF0000"/>
                </a:solidFill>
              </a:rPr>
              <a:t>.</a:t>
            </a:r>
          </a:p>
          <a:p>
            <a:r>
              <a:rPr lang="en-US" altLang="en-US" sz="2800" dirty="0"/>
              <a:t>When you deal with human subjects, this is another story. Suppose I obtain a list of all students, and then I randomly select some names </a:t>
            </a:r>
            <a:r>
              <a:rPr lang="en-US" altLang="en-US" sz="2800" dirty="0" smtClean="0"/>
              <a:t>from </a:t>
            </a:r>
            <a:r>
              <a:rPr lang="en-US" altLang="en-US" sz="2800" dirty="0"/>
              <a:t>the list. </a:t>
            </a:r>
          </a:p>
        </p:txBody>
      </p:sp>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460790" y="2332037"/>
            <a:ext cx="2337125" cy="1828800"/>
          </a:xfrm>
          <a:prstGeom prst="rect">
            <a:avLst/>
          </a:prstGeom>
        </p:spPr>
      </p:pic>
    </p:spTree>
    <p:extLst>
      <p:ext uri="{BB962C8B-B14F-4D97-AF65-F5344CB8AC3E}">
        <p14:creationId xmlns:p14="http://schemas.microsoft.com/office/powerpoint/2010/main" val="114962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a:t>Is it truly random (equal chance)?</a:t>
            </a:r>
          </a:p>
        </p:txBody>
      </p:sp>
      <p:sp>
        <p:nvSpPr>
          <p:cNvPr id="16387" name="Content Placeholder 2"/>
          <p:cNvSpPr>
            <a:spLocks noGrp="1"/>
          </p:cNvSpPr>
          <p:nvPr>
            <p:ph idx="1"/>
          </p:nvPr>
        </p:nvSpPr>
        <p:spPr>
          <a:xfrm>
            <a:off x="794477" y="2332037"/>
            <a:ext cx="7480093" cy="4525963"/>
          </a:xfrm>
        </p:spPr>
        <p:txBody>
          <a:bodyPr>
            <a:normAutofit/>
          </a:bodyPr>
          <a:lstStyle/>
          <a:p>
            <a:r>
              <a:rPr lang="en-US" altLang="en-US" sz="2800" dirty="0"/>
              <a:t>Next, I sent email invitations to the “random” sample, asking them to participate in a study. Some of them would say “yes” to me but some say “no.”</a:t>
            </a:r>
          </a:p>
          <a:p>
            <a:r>
              <a:rPr lang="en-US" altLang="en-US" sz="2800" dirty="0"/>
              <a:t>This “yes/no” answer may not be random in the conventional sense (equal chance). If I offer extra credit points or a $100 gift card as incentives, </a:t>
            </a:r>
            <a:r>
              <a:rPr lang="en-US" altLang="en-US" sz="2800" dirty="0">
                <a:solidFill>
                  <a:srgbClr val="FFC000"/>
                </a:solidFill>
              </a:rPr>
              <a:t>students who need the extra credit or extra cash tend to sign up.</a:t>
            </a:r>
          </a:p>
        </p:txBody>
      </p:sp>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600328" y="4419546"/>
            <a:ext cx="2194775" cy="1646081"/>
          </a:xfrm>
          <a:prstGeom prst="rect">
            <a:avLst/>
          </a:prstGeom>
        </p:spPr>
      </p:pic>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673525" y="1834166"/>
            <a:ext cx="2121578" cy="2043446"/>
          </a:xfrm>
          <a:prstGeom prst="rect">
            <a:avLst/>
          </a:prstGeom>
        </p:spPr>
      </p:pic>
    </p:spTree>
    <p:extLst>
      <p:ext uri="{BB962C8B-B14F-4D97-AF65-F5344CB8AC3E}">
        <p14:creationId xmlns:p14="http://schemas.microsoft.com/office/powerpoint/2010/main" val="15912918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n-US" altLang="en-US"/>
              <a:t>Changing population</a:t>
            </a:r>
          </a:p>
        </p:txBody>
      </p:sp>
      <p:sp>
        <p:nvSpPr>
          <p:cNvPr id="17411" name="Content Placeholder 2"/>
          <p:cNvSpPr>
            <a:spLocks noGrp="1"/>
          </p:cNvSpPr>
          <p:nvPr>
            <p:ph idx="1"/>
          </p:nvPr>
        </p:nvSpPr>
        <p:spPr/>
        <p:txBody>
          <a:bodyPr>
            <a:normAutofit fontScale="92500" lnSpcReduction="10000"/>
          </a:bodyPr>
          <a:lstStyle/>
          <a:p>
            <a:pPr eaLnBrk="1" hangingPunct="1">
              <a:lnSpc>
                <a:spcPct val="90000"/>
              </a:lnSpc>
            </a:pPr>
            <a:r>
              <a:rPr lang="en-US" altLang="en-US" sz="3000" dirty="0"/>
              <a:t>Assume that your population consists of all 1,000 adult males in a hypothetical country called USX.</a:t>
            </a:r>
          </a:p>
          <a:p>
            <a:pPr eaLnBrk="1" hangingPunct="1">
              <a:lnSpc>
                <a:spcPct val="90000"/>
              </a:lnSpc>
            </a:pPr>
            <a:r>
              <a:rPr lang="en-US" altLang="en-US" sz="3000" dirty="0"/>
              <a:t>I want to select 1 participants. </a:t>
            </a:r>
          </a:p>
          <a:p>
            <a:pPr eaLnBrk="1" hangingPunct="1">
              <a:lnSpc>
                <a:spcPct val="90000"/>
              </a:lnSpc>
            </a:pPr>
            <a:r>
              <a:rPr lang="en-US" altLang="en-US" sz="3000" dirty="0"/>
              <a:t>Based on the notion that randomness = equal chance, the probability of every one to be sampled is 1/1000, right?</a:t>
            </a:r>
          </a:p>
          <a:p>
            <a:pPr eaLnBrk="1" hangingPunct="1">
              <a:lnSpc>
                <a:spcPct val="90000"/>
              </a:lnSpc>
            </a:pPr>
            <a:r>
              <a:rPr lang="en-US" altLang="en-US" sz="3000" dirty="0"/>
              <a:t>But the population parameter is </a:t>
            </a:r>
            <a:r>
              <a:rPr lang="en-US" altLang="en-US" sz="3000" dirty="0">
                <a:solidFill>
                  <a:srgbClr val="FFC000"/>
                </a:solidFill>
              </a:rPr>
              <a:t>not invariant</a:t>
            </a:r>
            <a:r>
              <a:rPr lang="en-US" altLang="en-US" sz="3000" dirty="0"/>
              <a:t>? Every second some minors turn into adults and every second some seniors die. The probability keeps changing: 1/1011, 1/999, 1/1003, 1/1002…etc.</a:t>
            </a:r>
          </a:p>
          <a:p>
            <a:pPr eaLnBrk="1" hangingPunct="1">
              <a:lnSpc>
                <a:spcPct val="90000"/>
              </a:lnSpc>
            </a:pPr>
            <a:endParaRPr lang="en-US" altLang="en-US" sz="3000" dirty="0"/>
          </a:p>
        </p:txBody>
      </p:sp>
    </p:spTree>
    <p:extLst>
      <p:ext uri="{BB962C8B-B14F-4D97-AF65-F5344CB8AC3E}">
        <p14:creationId xmlns:p14="http://schemas.microsoft.com/office/powerpoint/2010/main" val="809512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r>
              <a:rPr lang="en-US" altLang="en-US"/>
              <a:t>What if the population is fixed?</a:t>
            </a:r>
          </a:p>
        </p:txBody>
      </p:sp>
      <p:sp>
        <p:nvSpPr>
          <p:cNvPr id="18435" name="Content Placeholder 2"/>
          <p:cNvSpPr>
            <a:spLocks noGrp="1"/>
          </p:cNvSpPr>
          <p:nvPr>
            <p:ph idx="1"/>
          </p:nvPr>
        </p:nvSpPr>
        <p:spPr>
          <a:xfrm>
            <a:off x="680321" y="2336872"/>
            <a:ext cx="9977686" cy="3854065"/>
          </a:xfrm>
        </p:spPr>
        <p:txBody>
          <a:bodyPr>
            <a:normAutofit/>
          </a:bodyPr>
          <a:lstStyle/>
          <a:p>
            <a:pPr eaLnBrk="1" hangingPunct="1">
              <a:lnSpc>
                <a:spcPct val="90000"/>
              </a:lnSpc>
            </a:pPr>
            <a:r>
              <a:rPr lang="en-US" altLang="en-US" sz="2800" dirty="0"/>
              <a:t>Assume that we have a </a:t>
            </a:r>
            <a:r>
              <a:rPr lang="en-US" altLang="en-US" sz="2800" dirty="0">
                <a:solidFill>
                  <a:srgbClr val="FFC000"/>
                </a:solidFill>
              </a:rPr>
              <a:t>fixed </a:t>
            </a:r>
            <a:r>
              <a:rPr lang="en-US" altLang="en-US" sz="2800" dirty="0"/>
              <a:t>population: no baby is born and no one dies.  The population size is forever 1,000</a:t>
            </a:r>
            <a:r>
              <a:rPr lang="en-US" altLang="en-US" sz="2800" dirty="0" smtClean="0"/>
              <a:t>.</a:t>
            </a:r>
          </a:p>
          <a:p>
            <a:pPr eaLnBrk="1" hangingPunct="1">
              <a:lnSpc>
                <a:spcPct val="90000"/>
              </a:lnSpc>
            </a:pPr>
            <a:r>
              <a:rPr lang="en-US" altLang="en-US" sz="2800" dirty="0" smtClean="0"/>
              <a:t>I want to select 5 participants.</a:t>
            </a:r>
            <a:endParaRPr lang="en-US" altLang="en-US" sz="2800" dirty="0"/>
          </a:p>
          <a:p>
            <a:pPr eaLnBrk="1" hangingPunct="1">
              <a:lnSpc>
                <a:spcPct val="90000"/>
              </a:lnSpc>
            </a:pPr>
            <a:r>
              <a:rPr lang="en-US" altLang="en-US" sz="2800" dirty="0"/>
              <a:t>When I select the first subject, the probability is </a:t>
            </a:r>
            <a:r>
              <a:rPr lang="en-US" altLang="en-US" sz="2800" dirty="0" smtClean="0"/>
              <a:t>5/1000</a:t>
            </a:r>
            <a:r>
              <a:rPr lang="en-US" altLang="en-US" sz="2800" dirty="0"/>
              <a:t>.</a:t>
            </a:r>
          </a:p>
          <a:p>
            <a:pPr eaLnBrk="1" hangingPunct="1">
              <a:lnSpc>
                <a:spcPct val="90000"/>
              </a:lnSpc>
            </a:pPr>
            <a:r>
              <a:rPr lang="en-US" altLang="en-US" sz="2800" dirty="0"/>
              <a:t>When the second subject is selected, the probability is </a:t>
            </a:r>
            <a:r>
              <a:rPr lang="en-US" altLang="en-US" sz="2800" dirty="0" smtClean="0"/>
              <a:t>4/999</a:t>
            </a:r>
            <a:r>
              <a:rPr lang="en-US" altLang="en-US" sz="2800" dirty="0"/>
              <a:t>.</a:t>
            </a:r>
          </a:p>
          <a:p>
            <a:pPr eaLnBrk="1" hangingPunct="1">
              <a:lnSpc>
                <a:spcPct val="90000"/>
              </a:lnSpc>
            </a:pPr>
            <a:r>
              <a:rPr lang="en-US" altLang="en-US" sz="2800" dirty="0"/>
              <a:t>Next, the p is </a:t>
            </a:r>
            <a:r>
              <a:rPr lang="en-US" altLang="en-US" sz="2800" dirty="0" smtClean="0"/>
              <a:t>3/998</a:t>
            </a:r>
            <a:r>
              <a:rPr lang="en-US" altLang="en-US" sz="2800" dirty="0"/>
              <a:t>.</a:t>
            </a:r>
          </a:p>
          <a:p>
            <a:pPr eaLnBrk="1" hangingPunct="1">
              <a:lnSpc>
                <a:spcPct val="90000"/>
              </a:lnSpc>
            </a:pPr>
            <a:r>
              <a:rPr lang="en-US" altLang="en-US" sz="2800" dirty="0"/>
              <a:t>How could it be equal chance?</a:t>
            </a:r>
          </a:p>
          <a:p>
            <a:pPr eaLnBrk="1" hangingPunct="1">
              <a:lnSpc>
                <a:spcPct val="90000"/>
              </a:lnSpc>
            </a:pPr>
            <a:endParaRPr lang="en-US" altLang="en-US" dirty="0"/>
          </a:p>
        </p:txBody>
      </p:sp>
    </p:spTree>
    <p:extLst>
      <p:ext uri="{BB962C8B-B14F-4D97-AF65-F5344CB8AC3E}">
        <p14:creationId xmlns:p14="http://schemas.microsoft.com/office/powerpoint/2010/main" val="11910480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5631" y="702040"/>
            <a:ext cx="3031889" cy="1143000"/>
          </a:xfrm>
        </p:spPr>
        <p:txBody>
          <a:bodyPr>
            <a:normAutofit/>
          </a:bodyPr>
          <a:lstStyle/>
          <a:p>
            <a:pPr eaLnBrk="1" hangingPunct="1"/>
            <a:r>
              <a:rPr lang="en-US" altLang="en-US"/>
              <a:t>Future samples?</a:t>
            </a:r>
          </a:p>
        </p:txBody>
      </p:sp>
      <p:sp>
        <p:nvSpPr>
          <p:cNvPr id="19459" name="Content Placeholder 2"/>
          <p:cNvSpPr>
            <a:spLocks noGrp="1"/>
          </p:cNvSpPr>
          <p:nvPr>
            <p:ph idx="1"/>
          </p:nvPr>
        </p:nvSpPr>
        <p:spPr>
          <a:xfrm>
            <a:off x="3177915" y="2337842"/>
            <a:ext cx="8229600" cy="3853096"/>
          </a:xfrm>
        </p:spPr>
        <p:txBody>
          <a:bodyPr/>
          <a:lstStyle/>
          <a:p>
            <a:pPr eaLnBrk="1" hangingPunct="1">
              <a:lnSpc>
                <a:spcPct val="80000"/>
              </a:lnSpc>
            </a:pPr>
            <a:r>
              <a:rPr lang="en-US" altLang="en-US" dirty="0"/>
              <a:t>McGrew (2003): A statistical inference based upon random sampling, by definition implies that each member of the population has an equal chance of being selected. But one cannot draw samples from the future. Hence, future members of a population have no chance to be included in one’s evidence; the probability that a person not yet born can be included is absolutely zero. The sample is not a truly random.</a:t>
            </a:r>
          </a:p>
          <a:p>
            <a:pPr eaLnBrk="1" hangingPunct="1">
              <a:lnSpc>
                <a:spcPct val="80000"/>
              </a:lnSpc>
            </a:pPr>
            <a:r>
              <a:rPr lang="en-US" altLang="en-US" dirty="0"/>
              <a:t>This problem can be resolved if random sampling is associated with </a:t>
            </a:r>
            <a:r>
              <a:rPr lang="en-US" altLang="en-US" dirty="0">
                <a:solidFill>
                  <a:srgbClr val="FFC000"/>
                </a:solidFill>
              </a:rPr>
              <a:t>independent chances </a:t>
            </a:r>
            <a:r>
              <a:rPr lang="en-US" altLang="en-US" dirty="0"/>
              <a:t>instead of equal chances.   </a:t>
            </a:r>
          </a:p>
          <a:p>
            <a:pPr eaLnBrk="1" hangingPunct="1">
              <a:lnSpc>
                <a:spcPct val="80000"/>
              </a:lnSpc>
            </a:pPr>
            <a:endParaRPr lang="en-US" altLang="en-US" sz="2700" dirty="0"/>
          </a:p>
        </p:txBody>
      </p:sp>
      <p:pic>
        <p:nvPicPr>
          <p:cNvPr id="19460" name="Picture 2" descr="C:\Users\alex\AppData\Local\Microsoft\Windows\Temporary Internet Files\Content.IE5\2K49K370\MP900401410[1].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90799" y="2337842"/>
            <a:ext cx="2497137" cy="312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9048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misconception: </a:t>
            </a:r>
            <a:br>
              <a:rPr lang="en-US" dirty="0" smtClean="0"/>
            </a:br>
            <a:r>
              <a:rPr lang="en-US" dirty="0" smtClean="0"/>
              <a:t>Mix up random sampling and randomization</a:t>
            </a:r>
            <a:endParaRPr lang="en-US" dirty="0"/>
          </a:p>
        </p:txBody>
      </p:sp>
      <p:sp>
        <p:nvSpPr>
          <p:cNvPr id="3" name="Content Placeholder 2"/>
          <p:cNvSpPr>
            <a:spLocks noGrp="1"/>
          </p:cNvSpPr>
          <p:nvPr>
            <p:ph idx="1"/>
          </p:nvPr>
        </p:nvSpPr>
        <p:spPr>
          <a:xfrm>
            <a:off x="680321" y="2336873"/>
            <a:ext cx="10712204" cy="4138878"/>
          </a:xfrm>
        </p:spPr>
        <p:txBody>
          <a:bodyPr>
            <a:normAutofit/>
          </a:bodyPr>
          <a:lstStyle/>
          <a:p>
            <a:pPr marL="0" indent="0">
              <a:buNone/>
            </a:pPr>
            <a:r>
              <a:rPr lang="is-IS" dirty="0"/>
              <a:t>Morse (2007</a:t>
            </a:r>
            <a:r>
              <a:rPr lang="is-IS" dirty="0" smtClean="0"/>
              <a:t>): “</a:t>
            </a:r>
            <a:r>
              <a:rPr lang="en-US" dirty="0" smtClean="0"/>
              <a:t>What </a:t>
            </a:r>
            <a:r>
              <a:rPr lang="en-US" dirty="0"/>
              <a:t>is wrong with </a:t>
            </a:r>
            <a:r>
              <a:rPr lang="en-US" i="1" dirty="0">
                <a:solidFill>
                  <a:srgbClr val="FFC000"/>
                </a:solidFill>
              </a:rPr>
              <a:t>randomization</a:t>
            </a:r>
            <a:r>
              <a:rPr lang="en-US" dirty="0">
                <a:solidFill>
                  <a:srgbClr val="FFC000"/>
                </a:solidFill>
              </a:rPr>
              <a:t>?</a:t>
            </a:r>
            <a:r>
              <a:rPr lang="en-US" dirty="0"/>
              <a:t> Processes of saturation are essential in qualitative inquiry: saturation ensures replication and validation of data; and it ensures that our data are valid and reliable. </a:t>
            </a:r>
            <a:r>
              <a:rPr lang="en-US" dirty="0">
                <a:solidFill>
                  <a:srgbClr val="FFC000"/>
                </a:solidFill>
              </a:rPr>
              <a:t>If we </a:t>
            </a:r>
            <a:r>
              <a:rPr lang="en-US" i="1" dirty="0">
                <a:solidFill>
                  <a:srgbClr val="FFC000"/>
                </a:solidFill>
              </a:rPr>
              <a:t>select a sample randomly</a:t>
            </a:r>
            <a:r>
              <a:rPr lang="en-US" dirty="0"/>
              <a:t>, the factors that we are interested in for our study would be normally distributed in our data, and be represented by some sort of a curve, normal or skewed. Regardless of the type of curve, we would have lots of data about common events, and inadequate data about less common events. Given that a qualitative data set requires a more rectangular distribution to achieve saturation, with </a:t>
            </a:r>
            <a:r>
              <a:rPr lang="en-US" i="1" dirty="0">
                <a:solidFill>
                  <a:srgbClr val="FFC000"/>
                </a:solidFill>
              </a:rPr>
              <a:t>randomization</a:t>
            </a:r>
            <a:r>
              <a:rPr lang="en-US" dirty="0"/>
              <a:t> we would have too much data around the mean (and be swamped with the excess), and not enough data to saturate on categories in the tails of the </a:t>
            </a:r>
            <a:r>
              <a:rPr lang="en-US" dirty="0" smtClean="0"/>
              <a:t>distribution” </a:t>
            </a:r>
            <a:r>
              <a:rPr lang="en-US" dirty="0"/>
              <a:t>(p.234</a:t>
            </a:r>
            <a:r>
              <a:rPr lang="en-US" dirty="0" smtClean="0"/>
              <a:t>).</a:t>
            </a:r>
            <a:endParaRPr lang="en-US" dirty="0"/>
          </a:p>
        </p:txBody>
      </p:sp>
    </p:spTree>
    <p:extLst>
      <p:ext uri="{BB962C8B-B14F-4D97-AF65-F5344CB8AC3E}">
        <p14:creationId xmlns:p14="http://schemas.microsoft.com/office/powerpoint/2010/main" val="14116319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misconception: Mix up</a:t>
            </a:r>
            <a:endParaRPr lang="en-US" dirty="0"/>
          </a:p>
        </p:txBody>
      </p:sp>
      <p:sp>
        <p:nvSpPr>
          <p:cNvPr id="4" name="Content Placeholder 3"/>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547869" y="2047381"/>
            <a:ext cx="9857664" cy="4473340"/>
          </a:xfrm>
          <a:prstGeom prst="rect">
            <a:avLst/>
          </a:prstGeom>
        </p:spPr>
      </p:pic>
    </p:spTree>
    <p:extLst>
      <p:ext uri="{BB962C8B-B14F-4D97-AF65-F5344CB8AC3E}">
        <p14:creationId xmlns:p14="http://schemas.microsoft.com/office/powerpoint/2010/main" val="3994512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Control and manipulation</a:t>
            </a:r>
            <a:endParaRPr lang="en-US" dirty="0"/>
          </a:p>
        </p:txBody>
      </p:sp>
      <p:sp>
        <p:nvSpPr>
          <p:cNvPr id="3" name="Content Placeholder 2"/>
          <p:cNvSpPr>
            <a:spLocks noGrp="1"/>
          </p:cNvSpPr>
          <p:nvPr>
            <p:ph idx="1"/>
          </p:nvPr>
        </p:nvSpPr>
        <p:spPr>
          <a:xfrm>
            <a:off x="680321" y="2336872"/>
            <a:ext cx="6514958" cy="3899035"/>
          </a:xfrm>
        </p:spPr>
        <p:txBody>
          <a:bodyPr>
            <a:normAutofit/>
          </a:bodyPr>
          <a:lstStyle/>
          <a:p>
            <a:r>
              <a:rPr lang="en-US" sz="2800" dirty="0" smtClean="0"/>
              <a:t>Shopping for a TV set</a:t>
            </a:r>
          </a:p>
          <a:p>
            <a:r>
              <a:rPr lang="en-US" sz="2800" dirty="0" smtClean="0"/>
              <a:t>Poor picture quality! Poor TV set?</a:t>
            </a:r>
          </a:p>
          <a:p>
            <a:r>
              <a:rPr lang="en-US" sz="2800" dirty="0"/>
              <a:t>In an experiment, if I put all TVs under study in the same location, then location as a source of "noise" is under my </a:t>
            </a:r>
            <a:r>
              <a:rPr lang="en-US" sz="2800" b="1" dirty="0">
                <a:solidFill>
                  <a:srgbClr val="FFC000"/>
                </a:solidFill>
              </a:rPr>
              <a:t>control</a:t>
            </a:r>
            <a:r>
              <a:rPr lang="en-US" sz="2800" dirty="0"/>
              <a:t>. If I alternating the location for each TV, then location becomes a variable under my </a:t>
            </a:r>
            <a:r>
              <a:rPr lang="en-US" sz="2800" b="1" dirty="0">
                <a:solidFill>
                  <a:srgbClr val="FFC000"/>
                </a:solidFill>
              </a:rPr>
              <a:t>manipulation</a:t>
            </a:r>
            <a:r>
              <a:rPr lang="en-US" sz="2800" dirty="0"/>
              <a:t>.</a:t>
            </a:r>
          </a:p>
        </p:txBody>
      </p:sp>
      <p:pic>
        <p:nvPicPr>
          <p:cNvPr id="1026" name="Picture 2" descr="http://www.creative-wisdom.com/teaching/WBI/TV.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436682" y="2231530"/>
            <a:ext cx="3847982" cy="2565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68575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Control and manipulation</a:t>
            </a:r>
            <a:endParaRPr lang="en-US" dirty="0"/>
          </a:p>
        </p:txBody>
      </p:sp>
      <p:sp>
        <p:nvSpPr>
          <p:cNvPr id="3" name="Content Placeholder 2"/>
          <p:cNvSpPr>
            <a:spLocks noGrp="1"/>
          </p:cNvSpPr>
          <p:nvPr>
            <p:ph idx="1"/>
          </p:nvPr>
        </p:nvSpPr>
        <p:spPr>
          <a:xfrm>
            <a:off x="680321" y="2336872"/>
            <a:ext cx="7309436" cy="4048938"/>
          </a:xfrm>
        </p:spPr>
        <p:txBody>
          <a:bodyPr>
            <a:normAutofit fontScale="92500" lnSpcReduction="20000"/>
          </a:bodyPr>
          <a:lstStyle/>
          <a:p>
            <a:r>
              <a:rPr lang="en-US" sz="2800" dirty="0"/>
              <a:t>A Chinese friend maintained that some Chinese herbs could heal certain diseases. She even conducted an experiment to prove it. </a:t>
            </a:r>
            <a:endParaRPr lang="en-US" sz="2800" dirty="0" smtClean="0"/>
          </a:p>
          <a:p>
            <a:r>
              <a:rPr lang="en-US" sz="2800" dirty="0" smtClean="0"/>
              <a:t>When </a:t>
            </a:r>
            <a:r>
              <a:rPr lang="en-US" sz="2800" dirty="0"/>
              <a:t>her husband suffered a long-term illness, he took Chinese herbs for one week and his health condition improved substantively. The next week he stopped taking Chinese herbs and the condition reversed. </a:t>
            </a:r>
            <a:endParaRPr lang="en-US" sz="2800" dirty="0" smtClean="0"/>
          </a:p>
          <a:p>
            <a:r>
              <a:rPr lang="en-US" sz="2800" dirty="0" smtClean="0"/>
              <a:t>I </a:t>
            </a:r>
            <a:r>
              <a:rPr lang="en-US" sz="2800" dirty="0"/>
              <a:t>asked her how many types of Chinese herbs her husband took, she answered, "Ten</a:t>
            </a:r>
            <a:r>
              <a:rPr lang="en-US" sz="2800" dirty="0" smtClean="0"/>
              <a:t>.” </a:t>
            </a:r>
          </a:p>
          <a:p>
            <a:r>
              <a:rPr lang="en-US" sz="2800" dirty="0" smtClean="0"/>
              <a:t>What is the problem? How can you fix it?</a:t>
            </a:r>
            <a:endParaRPr lang="en-US" sz="2800" dirty="0"/>
          </a:p>
        </p:txBody>
      </p:sp>
      <p:pic>
        <p:nvPicPr>
          <p:cNvPr id="2050" name="Picture 2" descr="http://www.creative-wisdom.com/teaching/WBI/herb.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214608" y="2371864"/>
            <a:ext cx="3373279" cy="22600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88629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misconception: Mix up randomized experiment and controlled experiment</a:t>
            </a:r>
            <a:endParaRPr lang="en-US" dirty="0"/>
          </a:p>
        </p:txBody>
      </p:sp>
      <p:sp>
        <p:nvSpPr>
          <p:cNvPr id="3" name="Content Placeholder 2"/>
          <p:cNvSpPr>
            <a:spLocks noGrp="1"/>
          </p:cNvSpPr>
          <p:nvPr>
            <p:ph idx="1"/>
          </p:nvPr>
        </p:nvSpPr>
        <p:spPr>
          <a:xfrm>
            <a:off x="680321" y="2336873"/>
            <a:ext cx="9613861" cy="3929016"/>
          </a:xfrm>
        </p:spPr>
        <p:txBody>
          <a:bodyPr>
            <a:normAutofit lnSpcReduction="10000"/>
          </a:bodyPr>
          <a:lstStyle/>
          <a:p>
            <a:r>
              <a:rPr lang="en-US" dirty="0"/>
              <a:t>Today "randomized experiment" and "controlled experiment" are often used synonymously. </a:t>
            </a:r>
            <a:endParaRPr lang="en-US" dirty="0" smtClean="0"/>
          </a:p>
          <a:p>
            <a:r>
              <a:rPr lang="en-US" dirty="0" smtClean="0"/>
              <a:t>One </a:t>
            </a:r>
            <a:r>
              <a:rPr lang="en-US" dirty="0"/>
              <a:t>of the reasons is that usually an experiment consist of a </a:t>
            </a:r>
            <a:r>
              <a:rPr lang="en-US" b="1" dirty="0"/>
              <a:t>controlled</a:t>
            </a:r>
            <a:r>
              <a:rPr lang="en-US" dirty="0"/>
              <a:t> group and treatment group, and  group membership is </a:t>
            </a:r>
            <a:r>
              <a:rPr lang="en-US" b="1" dirty="0"/>
              <a:t>randomly</a:t>
            </a:r>
            <a:r>
              <a:rPr lang="en-US" dirty="0"/>
              <a:t> assigned into one of the groups</a:t>
            </a:r>
            <a:r>
              <a:rPr lang="en-US" dirty="0" smtClean="0"/>
              <a:t>.</a:t>
            </a:r>
            <a:endParaRPr lang="en-US" dirty="0"/>
          </a:p>
          <a:p>
            <a:r>
              <a:rPr lang="en-US" dirty="0"/>
              <a:t>If there are influences resulted from uncontrolled variables, by randomization the influences would be randomly distributed across the control and treatment groups even though no control of those variables are made</a:t>
            </a:r>
            <a:r>
              <a:rPr lang="en-US" dirty="0" smtClean="0"/>
              <a:t>.</a:t>
            </a:r>
          </a:p>
          <a:p>
            <a:r>
              <a:rPr lang="en-US" dirty="0" smtClean="0"/>
              <a:t>”Randomized </a:t>
            </a:r>
            <a:r>
              <a:rPr lang="en-US" dirty="0"/>
              <a:t>controlled </a:t>
            </a:r>
            <a:r>
              <a:rPr lang="en-US" dirty="0" smtClean="0"/>
              <a:t>experiment” is </a:t>
            </a:r>
            <a:r>
              <a:rPr lang="en-US" dirty="0"/>
              <a:t>legitimate as long as both control and randomization are implemented in the experiment.</a:t>
            </a:r>
          </a:p>
        </p:txBody>
      </p:sp>
    </p:spTree>
    <p:extLst>
      <p:ext uri="{BB962C8B-B14F-4D97-AF65-F5344CB8AC3E}">
        <p14:creationId xmlns:p14="http://schemas.microsoft.com/office/powerpoint/2010/main" val="8122112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Quasi-experiment</a:t>
            </a:r>
            <a:endParaRPr lang="en-US" dirty="0"/>
          </a:p>
        </p:txBody>
      </p:sp>
      <p:sp>
        <p:nvSpPr>
          <p:cNvPr id="3" name="Content Placeholder 2"/>
          <p:cNvSpPr>
            <a:spLocks noGrp="1"/>
          </p:cNvSpPr>
          <p:nvPr>
            <p:ph idx="1"/>
          </p:nvPr>
        </p:nvSpPr>
        <p:spPr>
          <a:xfrm>
            <a:off x="680322" y="2336873"/>
            <a:ext cx="7474328" cy="3599316"/>
          </a:xfrm>
        </p:spPr>
        <p:txBody>
          <a:bodyPr>
            <a:normAutofit fontScale="92500"/>
          </a:bodyPr>
          <a:lstStyle/>
          <a:p>
            <a:r>
              <a:rPr lang="en-US" sz="2800" dirty="0"/>
              <a:t>A quasi-experiment is a research design that does not meet all the requirements necessary for controlling the influence of extraneous variables. </a:t>
            </a:r>
            <a:endParaRPr lang="en-US" sz="2800" dirty="0" smtClean="0"/>
          </a:p>
          <a:p>
            <a:r>
              <a:rPr lang="en-US" sz="2800" dirty="0" smtClean="0"/>
              <a:t>Usually </a:t>
            </a:r>
            <a:r>
              <a:rPr lang="en-US" sz="2800" dirty="0"/>
              <a:t>what is missing is random assignment</a:t>
            </a:r>
            <a:r>
              <a:rPr lang="en-US" sz="2800" dirty="0" smtClean="0"/>
              <a:t>. For </a:t>
            </a:r>
            <a:r>
              <a:rPr lang="en-US" sz="2800" dirty="0"/>
              <a:t>example, when a researcher studies </a:t>
            </a:r>
            <a:r>
              <a:rPr lang="en-US" sz="2800" dirty="0">
                <a:solidFill>
                  <a:srgbClr val="FFC000"/>
                </a:solidFill>
              </a:rPr>
              <a:t>gender difference</a:t>
            </a:r>
            <a:r>
              <a:rPr lang="en-US" sz="2800" dirty="0"/>
              <a:t> in computer use, obviously he cannot randomly assign gender (I am happy as a man. I don't want to be re-assigned).</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67383" y="2458387"/>
            <a:ext cx="3256401" cy="2893102"/>
          </a:xfrm>
          <a:prstGeom prst="rect">
            <a:avLst/>
          </a:prstGeom>
        </p:spPr>
      </p:pic>
    </p:spTree>
    <p:extLst>
      <p:ext uri="{BB962C8B-B14F-4D97-AF65-F5344CB8AC3E}">
        <p14:creationId xmlns:p14="http://schemas.microsoft.com/office/powerpoint/2010/main" val="16925084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Quasi-experiment</a:t>
            </a:r>
            <a:endParaRPr lang="en-US" dirty="0"/>
          </a:p>
        </p:txBody>
      </p:sp>
      <p:sp>
        <p:nvSpPr>
          <p:cNvPr id="3" name="Content Placeholder 2"/>
          <p:cNvSpPr>
            <a:spLocks noGrp="1"/>
          </p:cNvSpPr>
          <p:nvPr>
            <p:ph idx="1"/>
          </p:nvPr>
        </p:nvSpPr>
        <p:spPr>
          <a:xfrm>
            <a:off x="530420" y="2350186"/>
            <a:ext cx="7309435" cy="3840751"/>
          </a:xfrm>
        </p:spPr>
        <p:txBody>
          <a:bodyPr>
            <a:normAutofit fontScale="85000" lnSpcReduction="10000"/>
          </a:bodyPr>
          <a:lstStyle/>
          <a:p>
            <a:r>
              <a:rPr lang="en-US" sz="2800" dirty="0" smtClean="0"/>
              <a:t>In </a:t>
            </a:r>
            <a:r>
              <a:rPr lang="en-US" sz="2800" dirty="0"/>
              <a:t>2013, a groundbreaking study was published in the New England Journal of Medicine, revealing that people adopt a Mediterranean diet could lower the chance of heart attack, stroke, or death from cardiovascular disease by 30%, comparing with those people on a low-fat diet. </a:t>
            </a:r>
            <a:endParaRPr lang="en-US" sz="2800" dirty="0" smtClean="0"/>
          </a:p>
          <a:p>
            <a:r>
              <a:rPr lang="en-US" sz="2800" dirty="0" smtClean="0"/>
              <a:t>In 2018 </a:t>
            </a:r>
            <a:r>
              <a:rPr lang="en-US" sz="2800" dirty="0"/>
              <a:t>the article was retracted because it was discovered that 14% (75,000) of the participants had not been randomly assigned. Specifically, many married couples were put into the same group and in one extreme case the entire village was assigned to a single </a:t>
            </a:r>
            <a:r>
              <a:rPr lang="en-US" sz="2800" dirty="0" smtClean="0"/>
              <a:t>group</a:t>
            </a:r>
            <a:r>
              <a:rPr lang="en-US" sz="2800" dirty="0"/>
              <a:t> </a:t>
            </a:r>
            <a:r>
              <a:rPr lang="en-US" sz="2800" dirty="0" smtClean="0"/>
              <a:t>(Wolfson</a:t>
            </a:r>
            <a:r>
              <a:rPr lang="en-US" sz="2800" dirty="0"/>
              <a:t>, 2018).</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064707" y="2350186"/>
            <a:ext cx="3612630" cy="3612630"/>
          </a:xfrm>
          <a:prstGeom prst="rect">
            <a:avLst/>
          </a:prstGeom>
        </p:spPr>
      </p:pic>
    </p:spTree>
    <p:extLst>
      <p:ext uri="{BB962C8B-B14F-4D97-AF65-F5344CB8AC3E}">
        <p14:creationId xmlns:p14="http://schemas.microsoft.com/office/powerpoint/2010/main" val="15623552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Non-experiment</a:t>
            </a:r>
            <a:endParaRPr lang="en-US" dirty="0"/>
          </a:p>
        </p:txBody>
      </p:sp>
      <p:sp>
        <p:nvSpPr>
          <p:cNvPr id="3" name="Content Placeholder 2"/>
          <p:cNvSpPr>
            <a:spLocks noGrp="1"/>
          </p:cNvSpPr>
          <p:nvPr>
            <p:ph idx="1"/>
          </p:nvPr>
        </p:nvSpPr>
        <p:spPr>
          <a:xfrm>
            <a:off x="680322" y="2336872"/>
            <a:ext cx="7099574" cy="4018957"/>
          </a:xfrm>
        </p:spPr>
        <p:txBody>
          <a:bodyPr>
            <a:normAutofit fontScale="92500" lnSpcReduction="20000"/>
          </a:bodyPr>
          <a:lstStyle/>
          <a:p>
            <a:r>
              <a:rPr lang="en-US" dirty="0" smtClean="0"/>
              <a:t>E.g. Survey research</a:t>
            </a:r>
          </a:p>
          <a:p>
            <a:r>
              <a:rPr lang="en-US" dirty="0"/>
              <a:t>C</a:t>
            </a:r>
            <a:r>
              <a:rPr lang="en-US" dirty="0" smtClean="0"/>
              <a:t>ommon </a:t>
            </a:r>
            <a:r>
              <a:rPr lang="en-US" dirty="0"/>
              <a:t>in </a:t>
            </a:r>
            <a:r>
              <a:rPr lang="en-US" dirty="0" smtClean="0"/>
              <a:t>sociology, political </a:t>
            </a:r>
            <a:r>
              <a:rPr lang="en-US" dirty="0"/>
              <a:t>sciences and communications, in which many variables are not controllable. For example, if you intend to study how wars affect people's perception to the quality of policy making, you cannot create a war or manipulate other world affairs, unless you are the villain in the movie "Tomorrow never dies." </a:t>
            </a:r>
            <a:endParaRPr lang="en-US" dirty="0" smtClean="0"/>
          </a:p>
          <a:p>
            <a:r>
              <a:rPr lang="en-US" dirty="0" smtClean="0"/>
              <a:t>Because </a:t>
            </a:r>
            <a:r>
              <a:rPr lang="en-US" dirty="0"/>
              <a:t>of this limitation, researchers send surveys to participants who are exposed to the real conditions</a:t>
            </a:r>
            <a:r>
              <a:rPr lang="en-US" dirty="0" smtClean="0"/>
              <a:t>.</a:t>
            </a:r>
          </a:p>
          <a:p>
            <a:r>
              <a:rPr lang="en-US" dirty="0" smtClean="0"/>
              <a:t>You can use random sampling in survey but this </a:t>
            </a:r>
            <a:r>
              <a:rPr lang="en-US" dirty="0" smtClean="0"/>
              <a:t>alone </a:t>
            </a:r>
            <a:r>
              <a:rPr lang="en-US" dirty="0" smtClean="0"/>
              <a:t>cannot make your study a quasi-experiment.</a:t>
            </a:r>
          </a:p>
          <a:p>
            <a:r>
              <a:rPr lang="en-US" dirty="0"/>
              <a:t>Y</a:t>
            </a:r>
            <a:r>
              <a:rPr lang="en-US" dirty="0" smtClean="0"/>
              <a:t>ou don’t have to do your own survey!</a:t>
            </a:r>
            <a:endParaRPr lang="en-US" dirty="0"/>
          </a:p>
        </p:txBody>
      </p:sp>
      <p:pic>
        <p:nvPicPr>
          <p:cNvPr id="4" name="Picture 3"/>
          <p:cNvPicPr>
            <a:picLocks noChangeAspect="1"/>
          </p:cNvPicPr>
          <p:nvPr/>
        </p:nvPicPr>
        <p:blipFill>
          <a:blip r:embed="rId2"/>
          <a:stretch>
            <a:fillRect/>
          </a:stretch>
        </p:blipFill>
        <p:spPr>
          <a:xfrm>
            <a:off x="8004749" y="2336873"/>
            <a:ext cx="3382858" cy="3322450"/>
          </a:xfrm>
          <a:prstGeom prst="rect">
            <a:avLst/>
          </a:prstGeom>
        </p:spPr>
      </p:pic>
    </p:spTree>
    <p:extLst>
      <p:ext uri="{BB962C8B-B14F-4D97-AF65-F5344CB8AC3E}">
        <p14:creationId xmlns:p14="http://schemas.microsoft.com/office/powerpoint/2010/main" val="19067987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Secondary analysis: Archival </a:t>
            </a:r>
            <a:r>
              <a:rPr lang="en-US" b="1" dirty="0" smtClean="0"/>
              <a:t>research</a:t>
            </a:r>
            <a:endParaRPr lang="en-US" dirty="0"/>
          </a:p>
        </p:txBody>
      </p:sp>
      <p:sp>
        <p:nvSpPr>
          <p:cNvPr id="3" name="Content Placeholder 2"/>
          <p:cNvSpPr>
            <a:spLocks noGrp="1"/>
          </p:cNvSpPr>
          <p:nvPr>
            <p:ph idx="1"/>
          </p:nvPr>
        </p:nvSpPr>
        <p:spPr>
          <a:xfrm>
            <a:off x="680321" y="2336873"/>
            <a:ext cx="10307469" cy="3599316"/>
          </a:xfrm>
        </p:spPr>
        <p:txBody>
          <a:bodyPr>
            <a:normAutofit/>
          </a:bodyPr>
          <a:lstStyle/>
          <a:p>
            <a:r>
              <a:rPr lang="en-US" sz="2800" dirty="0"/>
              <a:t>Archival research is popular in economics and educational research, especially when the research project involves </a:t>
            </a:r>
            <a:r>
              <a:rPr lang="en-US" sz="2800" dirty="0">
                <a:solidFill>
                  <a:srgbClr val="FFC000"/>
                </a:solidFill>
              </a:rPr>
              <a:t>trends</a:t>
            </a:r>
            <a:r>
              <a:rPr lang="en-US" sz="2800" dirty="0"/>
              <a:t> or </a:t>
            </a:r>
            <a:r>
              <a:rPr lang="en-US" sz="2800" dirty="0">
                <a:solidFill>
                  <a:srgbClr val="FFC000"/>
                </a:solidFill>
              </a:rPr>
              <a:t>longitudinal data</a:t>
            </a:r>
            <a:r>
              <a:rPr lang="en-US" sz="2800" dirty="0"/>
              <a:t>. </a:t>
            </a:r>
            <a:endParaRPr lang="en-US" sz="2800" dirty="0" smtClean="0"/>
          </a:p>
          <a:p>
            <a:r>
              <a:rPr lang="en-US" sz="2800" dirty="0" smtClean="0"/>
              <a:t>For </a:t>
            </a:r>
            <a:r>
              <a:rPr lang="en-US" sz="2800" dirty="0"/>
              <a:t>example, if the researcher wants to find out the correlation between productivity and school performance, he can contact the General Accounting Office </a:t>
            </a:r>
            <a:r>
              <a:rPr lang="en-US" sz="2800" dirty="0" smtClean="0"/>
              <a:t>(GAO) and </a:t>
            </a:r>
            <a:r>
              <a:rPr lang="en-US" sz="2800" dirty="0"/>
              <a:t>the Department of </a:t>
            </a:r>
            <a:r>
              <a:rPr lang="en-US" sz="2800" dirty="0" smtClean="0"/>
              <a:t>Education (DOE) </a:t>
            </a:r>
            <a:r>
              <a:rPr lang="en-US" sz="2800" dirty="0"/>
              <a:t>for obtaining the related data in the last twenty years.</a:t>
            </a:r>
          </a:p>
        </p:txBody>
      </p:sp>
    </p:spTree>
    <p:extLst>
      <p:ext uri="{BB962C8B-B14F-4D97-AF65-F5344CB8AC3E}">
        <p14:creationId xmlns:p14="http://schemas.microsoft.com/office/powerpoint/2010/main" val="7312786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Secondary analysis: Archival </a:t>
            </a:r>
            <a:r>
              <a:rPr lang="en-US" b="1" dirty="0" smtClean="0"/>
              <a:t>research</a:t>
            </a:r>
            <a:endParaRPr lang="en-US" dirty="0"/>
          </a:p>
        </p:txBody>
      </p:sp>
      <p:sp>
        <p:nvSpPr>
          <p:cNvPr id="3" name="Content Placeholder 2"/>
          <p:cNvSpPr>
            <a:spLocks noGrp="1"/>
          </p:cNvSpPr>
          <p:nvPr>
            <p:ph idx="1"/>
          </p:nvPr>
        </p:nvSpPr>
        <p:spPr>
          <a:xfrm>
            <a:off x="680321" y="2336873"/>
            <a:ext cx="10802145" cy="4138878"/>
          </a:xfrm>
        </p:spPr>
        <p:txBody>
          <a:bodyPr>
            <a:normAutofit fontScale="77500" lnSpcReduction="20000"/>
          </a:bodyPr>
          <a:lstStyle/>
          <a:p>
            <a:pPr>
              <a:lnSpc>
                <a:spcPct val="120000"/>
              </a:lnSpc>
            </a:pPr>
            <a:r>
              <a:rPr lang="en-US" sz="3100" dirty="0"/>
              <a:t>Center for Collegiate Mental Health (CCMH): </a:t>
            </a:r>
            <a:r>
              <a:rPr lang="en-US" sz="3100" dirty="0">
                <a:hlinkClick r:id="rId2"/>
              </a:rPr>
              <a:t>http://ccmh.psu.edu</a:t>
            </a:r>
            <a:r>
              <a:rPr lang="en-US" sz="3100" dirty="0" smtClean="0">
                <a:hlinkClick r:id="rId2"/>
              </a:rPr>
              <a:t>/</a:t>
            </a:r>
            <a:endParaRPr lang="en-US" sz="3100" dirty="0"/>
          </a:p>
          <a:p>
            <a:pPr>
              <a:lnSpc>
                <a:spcPct val="120000"/>
              </a:lnSpc>
            </a:pPr>
            <a:r>
              <a:rPr lang="en-US" sz="3100" dirty="0"/>
              <a:t>European Values Survey (EVS): </a:t>
            </a:r>
            <a:r>
              <a:rPr lang="en-US" sz="3100" dirty="0">
                <a:hlinkClick r:id="rId3"/>
              </a:rPr>
              <a:t>http://www.europeanvaluesstudy.eu/</a:t>
            </a:r>
            <a:endParaRPr lang="en-US" sz="3100" dirty="0"/>
          </a:p>
          <a:p>
            <a:pPr>
              <a:lnSpc>
                <a:spcPct val="120000"/>
              </a:lnSpc>
            </a:pPr>
            <a:r>
              <a:rPr lang="en-US" sz="3100" dirty="0"/>
              <a:t>Gallup Global Wellbeing (GGW): </a:t>
            </a:r>
            <a:r>
              <a:rPr lang="en-US" sz="3100" dirty="0">
                <a:hlinkClick r:id="rId4"/>
              </a:rPr>
              <a:t>http://www.gallup.com/poll/126965/gallup-global-wellbeing.aspx</a:t>
            </a:r>
            <a:endParaRPr lang="en-US" sz="3100" dirty="0"/>
          </a:p>
          <a:p>
            <a:pPr>
              <a:lnSpc>
                <a:spcPct val="120000"/>
              </a:lnSpc>
            </a:pPr>
            <a:r>
              <a:rPr lang="en-US" sz="3100" dirty="0"/>
              <a:t>Happy Planet Index (HPI): </a:t>
            </a:r>
            <a:r>
              <a:rPr lang="en-US" sz="3100" dirty="0">
                <a:hlinkClick r:id="rId5"/>
              </a:rPr>
              <a:t>http://www.happyplanetindex.org/</a:t>
            </a:r>
            <a:endParaRPr lang="en-US" sz="3100" dirty="0"/>
          </a:p>
          <a:p>
            <a:pPr>
              <a:lnSpc>
                <a:spcPct val="120000"/>
              </a:lnSpc>
            </a:pPr>
            <a:r>
              <a:rPr lang="en-US" sz="3100" dirty="0"/>
              <a:t>National Opinion Survey Center (NORC): </a:t>
            </a:r>
            <a:r>
              <a:rPr lang="en-US" sz="3100" dirty="0">
                <a:hlinkClick r:id="rId6"/>
              </a:rPr>
              <a:t>https://gssdataexplorer.norc.org/</a:t>
            </a:r>
            <a:endParaRPr lang="en-US" sz="3100" dirty="0"/>
          </a:p>
          <a:p>
            <a:pPr>
              <a:lnSpc>
                <a:spcPct val="120000"/>
              </a:lnSpc>
            </a:pPr>
            <a:r>
              <a:rPr lang="en-US" sz="3100" dirty="0"/>
              <a:t>Programme for International Student Assessment (PISA): </a:t>
            </a:r>
            <a:r>
              <a:rPr lang="en-US" sz="3100" dirty="0">
                <a:hlinkClick r:id="rId7"/>
              </a:rPr>
              <a:t>https://www.oecd.org/pisa/pisaproducts/</a:t>
            </a:r>
            <a:endParaRPr lang="en-US" sz="3100" dirty="0"/>
          </a:p>
          <a:p>
            <a:endParaRPr lang="en-US" sz="2800" dirty="0"/>
          </a:p>
        </p:txBody>
      </p:sp>
    </p:spTree>
    <p:extLst>
      <p:ext uri="{BB962C8B-B14F-4D97-AF65-F5344CB8AC3E}">
        <p14:creationId xmlns:p14="http://schemas.microsoft.com/office/powerpoint/2010/main" val="4446163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Secondary analysis: Archival </a:t>
            </a:r>
            <a:r>
              <a:rPr lang="en-US" b="1" dirty="0" smtClean="0"/>
              <a:t>research</a:t>
            </a:r>
            <a:endParaRPr lang="en-US" dirty="0"/>
          </a:p>
        </p:txBody>
      </p:sp>
      <p:sp>
        <p:nvSpPr>
          <p:cNvPr id="3" name="Content Placeholder 2"/>
          <p:cNvSpPr>
            <a:spLocks noGrp="1"/>
          </p:cNvSpPr>
          <p:nvPr>
            <p:ph idx="1"/>
          </p:nvPr>
        </p:nvSpPr>
        <p:spPr>
          <a:xfrm>
            <a:off x="680321" y="2336873"/>
            <a:ext cx="10307469" cy="3599316"/>
          </a:xfrm>
        </p:spPr>
        <p:txBody>
          <a:bodyPr>
            <a:normAutofit fontScale="85000" lnSpcReduction="10000"/>
          </a:bodyPr>
          <a:lstStyle/>
          <a:p>
            <a:pPr>
              <a:lnSpc>
                <a:spcPct val="110000"/>
              </a:lnSpc>
            </a:pPr>
            <a:r>
              <a:rPr lang="en-US" sz="2800" dirty="0" smtClean="0"/>
              <a:t>Programme </a:t>
            </a:r>
            <a:r>
              <a:rPr lang="en-US" sz="2800" dirty="0"/>
              <a:t>for the International Assessment of Adult Competencies (PIAAC): </a:t>
            </a:r>
            <a:r>
              <a:rPr lang="en-US" sz="2800" dirty="0">
                <a:hlinkClick r:id="rId2"/>
              </a:rPr>
              <a:t>http://www.oecd.org/site/piaac/publicdataandanalysis.htm</a:t>
            </a:r>
            <a:endParaRPr lang="en-US" sz="2800" dirty="0"/>
          </a:p>
          <a:p>
            <a:pPr>
              <a:lnSpc>
                <a:spcPct val="110000"/>
              </a:lnSpc>
            </a:pPr>
            <a:r>
              <a:rPr lang="en-US" sz="2800" dirty="0"/>
              <a:t>Trends for International Math and Science Study (TIMSS): </a:t>
            </a:r>
            <a:r>
              <a:rPr lang="en-US" sz="2800" dirty="0">
                <a:hlinkClick r:id="rId3"/>
              </a:rPr>
              <a:t>http://timssandpirls.bc.edu/</a:t>
            </a:r>
            <a:endParaRPr lang="en-US" sz="2800" dirty="0"/>
          </a:p>
          <a:p>
            <a:pPr>
              <a:lnSpc>
                <a:spcPct val="110000"/>
              </a:lnSpc>
            </a:pPr>
            <a:r>
              <a:rPr lang="en-US" sz="2800" dirty="0"/>
              <a:t>United Nations Human Development Programme (UNDP): </a:t>
            </a:r>
            <a:r>
              <a:rPr lang="en-US" sz="2800" dirty="0">
                <a:hlinkClick r:id="rId4"/>
              </a:rPr>
              <a:t>http://hdr.undp.org/en/data</a:t>
            </a:r>
            <a:r>
              <a:rPr lang="en-US" sz="2800" dirty="0"/>
              <a:t>           </a:t>
            </a:r>
          </a:p>
          <a:p>
            <a:pPr>
              <a:lnSpc>
                <a:spcPct val="110000"/>
              </a:lnSpc>
            </a:pPr>
            <a:r>
              <a:rPr lang="en-US" sz="2800" dirty="0"/>
              <a:t>World Values Survey (WVS): </a:t>
            </a:r>
            <a:r>
              <a:rPr lang="en-US" sz="2800" dirty="0">
                <a:hlinkClick r:id="rId5"/>
              </a:rPr>
              <a:t>http://www.worldvaluessurvey.org/wvs.jsp</a:t>
            </a:r>
            <a:endParaRPr lang="en-US" sz="2800" dirty="0"/>
          </a:p>
          <a:p>
            <a:pPr>
              <a:lnSpc>
                <a:spcPct val="110000"/>
              </a:lnSpc>
            </a:pPr>
            <a:r>
              <a:rPr lang="en-US" sz="2800" dirty="0"/>
              <a:t>US Government's open data: </a:t>
            </a:r>
            <a:r>
              <a:rPr lang="en-US" sz="2800" dirty="0">
                <a:hlinkClick r:id="rId6"/>
              </a:rPr>
              <a:t>http://data.gov</a:t>
            </a:r>
            <a:endParaRPr lang="en-US" sz="2800" dirty="0"/>
          </a:p>
          <a:p>
            <a:pPr>
              <a:lnSpc>
                <a:spcPct val="110000"/>
              </a:lnSpc>
            </a:pPr>
            <a:endParaRPr lang="en-US" sz="2800" dirty="0"/>
          </a:p>
        </p:txBody>
      </p:sp>
    </p:spTree>
    <p:extLst>
      <p:ext uri="{BB962C8B-B14F-4D97-AF65-F5344CB8AC3E}">
        <p14:creationId xmlns:p14="http://schemas.microsoft.com/office/powerpoint/2010/main" val="3232714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Secondary analysis: </a:t>
            </a:r>
            <a:r>
              <a:rPr lang="en-US" b="1" dirty="0" smtClean="0"/>
              <a:t>Benefits</a:t>
            </a:r>
            <a:endParaRPr lang="en-US" dirty="0"/>
          </a:p>
        </p:txBody>
      </p:sp>
      <p:sp>
        <p:nvSpPr>
          <p:cNvPr id="3" name="Content Placeholder 2"/>
          <p:cNvSpPr>
            <a:spLocks noGrp="1"/>
          </p:cNvSpPr>
          <p:nvPr>
            <p:ph idx="1"/>
          </p:nvPr>
        </p:nvSpPr>
        <p:spPr>
          <a:xfrm>
            <a:off x="680321" y="2336873"/>
            <a:ext cx="10307469" cy="3599316"/>
          </a:xfrm>
        </p:spPr>
        <p:txBody>
          <a:bodyPr>
            <a:normAutofit fontScale="92500" lnSpcReduction="10000"/>
          </a:bodyPr>
          <a:lstStyle/>
          <a:p>
            <a:r>
              <a:rPr lang="en-US" sz="2600" dirty="0"/>
              <a:t>It saves time, efforts, and money, because the data are online </a:t>
            </a:r>
            <a:r>
              <a:rPr lang="en-US" sz="2600" dirty="0" smtClean="0"/>
              <a:t>available.</a:t>
            </a:r>
            <a:endParaRPr lang="en-US" sz="2600" dirty="0"/>
          </a:p>
          <a:p>
            <a:r>
              <a:rPr lang="en-US" sz="2600" dirty="0"/>
              <a:t>It provides a basis for comparing the results of secondary data analysis and your primary data analysis (e.g. national sample vs. local sample).</a:t>
            </a:r>
          </a:p>
          <a:p>
            <a:r>
              <a:rPr lang="en-US" sz="2600" dirty="0"/>
              <a:t>The sample size is much bigger than what you can collect by </a:t>
            </a:r>
            <a:r>
              <a:rPr lang="en-US" sz="2600" dirty="0" smtClean="0"/>
              <a:t>yourself.</a:t>
            </a:r>
            <a:endParaRPr lang="en-US" sz="2600" dirty="0"/>
          </a:p>
          <a:p>
            <a:r>
              <a:rPr lang="en-US" sz="2600" dirty="0"/>
              <a:t>Many social science studies are conducted with samples that are disproportionally drawn from Western, educated, industrialized, rich, and democratic populations (WEIRD; </a:t>
            </a:r>
            <a:r>
              <a:rPr lang="en-US" sz="2600" dirty="0" err="1"/>
              <a:t>Henrich</a:t>
            </a:r>
            <a:r>
              <a:rPr lang="en-US" sz="2600" dirty="0"/>
              <a:t>, Heine, &amp; </a:t>
            </a:r>
            <a:r>
              <a:rPr lang="en-US" sz="2600" dirty="0" err="1"/>
              <a:t>Norenzayan</a:t>
            </a:r>
            <a:r>
              <a:rPr lang="en-US" sz="2600" dirty="0"/>
              <a:t>, 2010). Nationwide and international data sets alleviate the problem of WEIRD.</a:t>
            </a:r>
          </a:p>
          <a:p>
            <a:pPr>
              <a:lnSpc>
                <a:spcPct val="110000"/>
              </a:lnSpc>
            </a:pPr>
            <a:endParaRPr lang="en-US" sz="2800" dirty="0"/>
          </a:p>
        </p:txBody>
      </p:sp>
    </p:spTree>
    <p:extLst>
      <p:ext uri="{BB962C8B-B14F-4D97-AF65-F5344CB8AC3E}">
        <p14:creationId xmlns:p14="http://schemas.microsoft.com/office/powerpoint/2010/main" val="19225461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Secondary analysis: </a:t>
            </a:r>
            <a:r>
              <a:rPr lang="en-US" b="1" dirty="0" smtClean="0"/>
              <a:t>Limitations</a:t>
            </a:r>
            <a:endParaRPr lang="en-US" dirty="0"/>
          </a:p>
        </p:txBody>
      </p:sp>
      <p:sp>
        <p:nvSpPr>
          <p:cNvPr id="3" name="Content Placeholder 2"/>
          <p:cNvSpPr>
            <a:spLocks noGrp="1"/>
          </p:cNvSpPr>
          <p:nvPr>
            <p:ph idx="1"/>
          </p:nvPr>
        </p:nvSpPr>
        <p:spPr>
          <a:xfrm>
            <a:off x="680321" y="2336873"/>
            <a:ext cx="10307469" cy="3599316"/>
          </a:xfrm>
        </p:spPr>
        <p:txBody>
          <a:bodyPr>
            <a:normAutofit fontScale="92500"/>
          </a:bodyPr>
          <a:lstStyle/>
          <a:p>
            <a:pPr>
              <a:lnSpc>
                <a:spcPct val="110000"/>
              </a:lnSpc>
            </a:pPr>
            <a:r>
              <a:rPr lang="en-US" sz="2800" dirty="0"/>
              <a:t>Y</a:t>
            </a:r>
            <a:r>
              <a:rPr lang="en-US" sz="2800" dirty="0" smtClean="0"/>
              <a:t>ou </a:t>
            </a:r>
            <a:r>
              <a:rPr lang="en-US" sz="2800" dirty="0"/>
              <a:t>might be interested in analyzing disposable income, but the variable is gross income. In other words, your research question is confined by what you have at hand (Management Study Guide, 2016</a:t>
            </a:r>
            <a:r>
              <a:rPr lang="en-US" sz="2800" dirty="0" smtClean="0"/>
              <a:t>).</a:t>
            </a:r>
          </a:p>
          <a:p>
            <a:pPr>
              <a:lnSpc>
                <a:spcPct val="110000"/>
              </a:lnSpc>
            </a:pPr>
            <a:r>
              <a:rPr lang="en-US" sz="2800" dirty="0" smtClean="0"/>
              <a:t>Very </a:t>
            </a:r>
            <a:r>
              <a:rPr lang="en-US" sz="2800" dirty="0"/>
              <a:t>often there are discrepancies between different sources of archival data, and thus researcher should exercise caution in drawing firm conclusions derived from a single data source.</a:t>
            </a:r>
          </a:p>
        </p:txBody>
      </p:sp>
    </p:spTree>
    <p:extLst>
      <p:ext uri="{BB962C8B-B14F-4D97-AF65-F5344CB8AC3E}">
        <p14:creationId xmlns:p14="http://schemas.microsoft.com/office/powerpoint/2010/main" val="3033161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0322" y="753228"/>
            <a:ext cx="3900770" cy="1080938"/>
          </a:xfrm>
        </p:spPr>
        <p:txBody>
          <a:bodyPr>
            <a:normAutofit fontScale="90000"/>
          </a:bodyPr>
          <a:lstStyle/>
          <a:p>
            <a:r>
              <a:rPr lang="en-US" b="1" dirty="0"/>
              <a:t>Secondary analysis: </a:t>
            </a:r>
            <a:r>
              <a:rPr lang="en-US" b="1" dirty="0" smtClean="0"/>
              <a:t>Limitations</a:t>
            </a:r>
            <a:endParaRPr lang="en-US" dirty="0"/>
          </a:p>
        </p:txBody>
      </p:sp>
      <p:sp>
        <p:nvSpPr>
          <p:cNvPr id="4" name="Content Placeholder 3"/>
          <p:cNvSpPr>
            <a:spLocks noGrp="1"/>
          </p:cNvSpPr>
          <p:nvPr>
            <p:ph idx="1"/>
          </p:nvPr>
        </p:nvSpPr>
        <p:spPr>
          <a:xfrm>
            <a:off x="680321" y="2336873"/>
            <a:ext cx="3900771" cy="3599316"/>
          </a:xfrm>
        </p:spPr>
        <p:txBody>
          <a:bodyPr>
            <a:normAutofit/>
          </a:bodyPr>
          <a:lstStyle/>
          <a:p>
            <a:r>
              <a:rPr lang="en-US" sz="2800" dirty="0" smtClean="0"/>
              <a:t>A big difference?</a:t>
            </a:r>
          </a:p>
          <a:p>
            <a:r>
              <a:rPr lang="en-US" sz="2800" dirty="0" smtClean="0"/>
              <a:t>Why?</a:t>
            </a:r>
          </a:p>
        </p:txBody>
      </p:sp>
      <p:pic>
        <p:nvPicPr>
          <p:cNvPr id="5" name="Picture 4"/>
          <p:cNvPicPr>
            <a:picLocks noChangeAspect="1"/>
          </p:cNvPicPr>
          <p:nvPr/>
        </p:nvPicPr>
        <p:blipFill>
          <a:blip r:embed="rId2"/>
          <a:stretch>
            <a:fillRect/>
          </a:stretch>
        </p:blipFill>
        <p:spPr>
          <a:xfrm>
            <a:off x="4805943" y="629586"/>
            <a:ext cx="6198767" cy="5786203"/>
          </a:xfrm>
          <a:prstGeom prst="rect">
            <a:avLst/>
          </a:prstGeom>
        </p:spPr>
      </p:pic>
    </p:spTree>
    <p:extLst>
      <p:ext uri="{BB962C8B-B14F-4D97-AF65-F5344CB8AC3E}">
        <p14:creationId xmlns:p14="http://schemas.microsoft.com/office/powerpoint/2010/main" val="19777720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0321" y="753228"/>
            <a:ext cx="7609239" cy="1080938"/>
          </a:xfrm>
        </p:spPr>
        <p:txBody>
          <a:bodyPr>
            <a:normAutofit/>
          </a:bodyPr>
          <a:lstStyle/>
          <a:p>
            <a:r>
              <a:rPr lang="en-US" b="1" dirty="0"/>
              <a:t>Secondary </a:t>
            </a:r>
            <a:r>
              <a:rPr lang="en-US" b="1" smtClean="0"/>
              <a:t>analysis: Limitations</a:t>
            </a:r>
            <a:endParaRPr lang="en-US" dirty="0"/>
          </a:p>
        </p:txBody>
      </p:sp>
      <p:sp>
        <p:nvSpPr>
          <p:cNvPr id="4" name="Content Placeholder 3"/>
          <p:cNvSpPr>
            <a:spLocks noGrp="1"/>
          </p:cNvSpPr>
          <p:nvPr>
            <p:ph idx="1"/>
          </p:nvPr>
        </p:nvSpPr>
        <p:spPr>
          <a:xfrm>
            <a:off x="680321" y="2336873"/>
            <a:ext cx="10502341" cy="3599316"/>
          </a:xfrm>
        </p:spPr>
        <p:txBody>
          <a:bodyPr/>
          <a:lstStyle/>
          <a:p>
            <a:r>
              <a:rPr lang="en-US" dirty="0"/>
              <a:t>http://</a:t>
            </a:r>
            <a:r>
              <a:rPr lang="en-US" dirty="0" err="1"/>
              <a:t>happyplanetindex.org</a:t>
            </a:r>
            <a:r>
              <a:rPr lang="en-US" dirty="0"/>
              <a:t>/about/</a:t>
            </a:r>
            <a:endParaRPr lang="en-US" dirty="0" smtClean="0"/>
          </a:p>
        </p:txBody>
      </p:sp>
      <p:pic>
        <p:nvPicPr>
          <p:cNvPr id="3" name="Picture 2"/>
          <p:cNvPicPr>
            <a:picLocks noChangeAspect="1"/>
          </p:cNvPicPr>
          <p:nvPr/>
        </p:nvPicPr>
        <p:blipFill>
          <a:blip r:embed="rId2"/>
          <a:stretch>
            <a:fillRect/>
          </a:stretch>
        </p:blipFill>
        <p:spPr>
          <a:xfrm>
            <a:off x="2083633" y="2822280"/>
            <a:ext cx="7390151" cy="3616616"/>
          </a:xfrm>
          <a:prstGeom prst="rect">
            <a:avLst/>
          </a:prstGeom>
        </p:spPr>
      </p:pic>
    </p:spTree>
    <p:extLst>
      <p:ext uri="{BB962C8B-B14F-4D97-AF65-F5344CB8AC3E}">
        <p14:creationId xmlns:p14="http://schemas.microsoft.com/office/powerpoint/2010/main" val="5334359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 RCE the best?</a:t>
            </a:r>
            <a:endParaRPr lang="en-US" dirty="0"/>
          </a:p>
        </p:txBody>
      </p:sp>
      <p:sp>
        <p:nvSpPr>
          <p:cNvPr id="3" name="Content Placeholder 2"/>
          <p:cNvSpPr>
            <a:spLocks noGrp="1"/>
          </p:cNvSpPr>
          <p:nvPr>
            <p:ph idx="1"/>
          </p:nvPr>
        </p:nvSpPr>
        <p:spPr/>
        <p:txBody>
          <a:bodyPr/>
          <a:lstStyle/>
          <a:p>
            <a:r>
              <a:rPr lang="en-US" dirty="0"/>
              <a:t>Canadian Task Force for Preventive Health Care</a:t>
            </a:r>
          </a:p>
        </p:txBody>
      </p:sp>
      <p:pic>
        <p:nvPicPr>
          <p:cNvPr id="4" name="Picture 3"/>
          <p:cNvPicPr>
            <a:picLocks noChangeAspect="1"/>
          </p:cNvPicPr>
          <p:nvPr/>
        </p:nvPicPr>
        <p:blipFill>
          <a:blip r:embed="rId2"/>
          <a:stretch>
            <a:fillRect/>
          </a:stretch>
        </p:blipFill>
        <p:spPr>
          <a:xfrm>
            <a:off x="851750" y="3167588"/>
            <a:ext cx="10073863" cy="3008359"/>
          </a:xfrm>
          <a:prstGeom prst="rect">
            <a:avLst/>
          </a:prstGeom>
        </p:spPr>
      </p:pic>
    </p:spTree>
    <p:extLst>
      <p:ext uri="{BB962C8B-B14F-4D97-AF65-F5344CB8AC3E}">
        <p14:creationId xmlns:p14="http://schemas.microsoft.com/office/powerpoint/2010/main" val="2066865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 experiment the best?</a:t>
            </a:r>
            <a:endParaRPr lang="en-US" dirty="0"/>
          </a:p>
        </p:txBody>
      </p:sp>
      <p:sp>
        <p:nvSpPr>
          <p:cNvPr id="3" name="Content Placeholder 2"/>
          <p:cNvSpPr>
            <a:spLocks noGrp="1"/>
          </p:cNvSpPr>
          <p:nvPr>
            <p:ph idx="1"/>
          </p:nvPr>
        </p:nvSpPr>
        <p:spPr>
          <a:xfrm>
            <a:off x="440478" y="2276912"/>
            <a:ext cx="10892086" cy="3599316"/>
          </a:xfrm>
        </p:spPr>
        <p:txBody>
          <a:bodyPr>
            <a:noAutofit/>
          </a:bodyPr>
          <a:lstStyle/>
          <a:p>
            <a:r>
              <a:rPr lang="en-US" sz="2800" dirty="0" smtClean="0"/>
              <a:t>Example: Study </a:t>
            </a:r>
            <a:r>
              <a:rPr lang="en-US" sz="2800" smtClean="0"/>
              <a:t>of smoking and lung cancer</a:t>
            </a:r>
          </a:p>
          <a:p>
            <a:r>
              <a:rPr lang="en-US" sz="2800" dirty="0" smtClean="0"/>
              <a:t>Between </a:t>
            </a:r>
            <a:r>
              <a:rPr lang="en-US" sz="2800" dirty="0"/>
              <a:t>1922 and 1947 the prevalent rate of deaths attributed to lung cancer surged 15 times across England and Wales. </a:t>
            </a:r>
            <a:endParaRPr lang="en-US" sz="2800" dirty="0" smtClean="0"/>
          </a:p>
          <a:p>
            <a:r>
              <a:rPr lang="en-US" sz="2800" dirty="0" smtClean="0"/>
              <a:t>In </a:t>
            </a:r>
            <a:r>
              <a:rPr lang="en-US" sz="2800" dirty="0"/>
              <a:t>1947 Austin Bradford and Richard Doll were hired by the British Medical Research Council to investigate the possible cause of this pandemic. </a:t>
            </a:r>
          </a:p>
          <a:p>
            <a:r>
              <a:rPr lang="en-US" sz="2800" dirty="0"/>
              <a:t>I</a:t>
            </a:r>
            <a:r>
              <a:rPr lang="en-US" sz="2800" dirty="0" smtClean="0"/>
              <a:t>t </a:t>
            </a:r>
            <a:r>
              <a:rPr lang="en-US" sz="2800" dirty="0"/>
              <a:t>is unethical to conduct a randomized experiment, such as randomly assigning 3,000 healthy people to the smoking group and 3,000 to the control group. </a:t>
            </a:r>
          </a:p>
        </p:txBody>
      </p:sp>
    </p:spTree>
    <p:extLst>
      <p:ext uri="{BB962C8B-B14F-4D97-AF65-F5344CB8AC3E}">
        <p14:creationId xmlns:p14="http://schemas.microsoft.com/office/powerpoint/2010/main" val="5527719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 </a:t>
            </a:r>
            <a:r>
              <a:rPr lang="en-US" dirty="0"/>
              <a:t>experiment</a:t>
            </a:r>
            <a:r>
              <a:rPr lang="en-US" dirty="0" smtClean="0"/>
              <a:t> the best?</a:t>
            </a:r>
            <a:endParaRPr lang="en-US" dirty="0"/>
          </a:p>
        </p:txBody>
      </p:sp>
      <p:sp>
        <p:nvSpPr>
          <p:cNvPr id="3" name="Content Placeholder 2"/>
          <p:cNvSpPr>
            <a:spLocks noGrp="1"/>
          </p:cNvSpPr>
          <p:nvPr>
            <p:ph idx="1"/>
          </p:nvPr>
        </p:nvSpPr>
        <p:spPr>
          <a:xfrm>
            <a:off x="530419" y="2396832"/>
            <a:ext cx="7249476" cy="4063929"/>
          </a:xfrm>
        </p:spPr>
        <p:txBody>
          <a:bodyPr>
            <a:normAutofit lnSpcReduction="10000"/>
          </a:bodyPr>
          <a:lstStyle/>
          <a:p>
            <a:r>
              <a:rPr lang="en-US" dirty="0"/>
              <a:t>Hill and Doll conducted surveys in the hospitals </a:t>
            </a:r>
            <a:endParaRPr lang="en-US" dirty="0" smtClean="0"/>
          </a:p>
          <a:p>
            <a:r>
              <a:rPr lang="en-US" dirty="0" smtClean="0"/>
              <a:t>In </a:t>
            </a:r>
            <a:r>
              <a:rPr lang="en-US" dirty="0"/>
              <a:t>1950 </a:t>
            </a:r>
            <a:r>
              <a:rPr lang="en-US" dirty="0" smtClean="0"/>
              <a:t>they published </a:t>
            </a:r>
            <a:r>
              <a:rPr lang="en-US" dirty="0"/>
              <a:t>their </a:t>
            </a:r>
            <a:r>
              <a:rPr lang="en-US" dirty="0" smtClean="0"/>
              <a:t>report, </a:t>
            </a:r>
            <a:r>
              <a:rPr lang="en-US" dirty="0"/>
              <a:t>suggesting that there was a causal link between smoking and lung cancer. </a:t>
            </a:r>
            <a:endParaRPr lang="en-US" dirty="0" smtClean="0"/>
          </a:p>
          <a:p>
            <a:r>
              <a:rPr lang="en-US" dirty="0" smtClean="0"/>
              <a:t>In </a:t>
            </a:r>
            <a:r>
              <a:rPr lang="en-US" dirty="0"/>
              <a:t>1957 Fisher, who was </a:t>
            </a:r>
            <a:r>
              <a:rPr lang="en-US" dirty="0" smtClean="0"/>
              <a:t>the inventor of randomized experiment and a </a:t>
            </a:r>
            <a:r>
              <a:rPr lang="en-US" dirty="0"/>
              <a:t>smoker, sent a letter to the journal to repudiate their conclusion. </a:t>
            </a:r>
            <a:endParaRPr lang="en-US" dirty="0" smtClean="0"/>
          </a:p>
          <a:p>
            <a:r>
              <a:rPr lang="en-US" dirty="0" smtClean="0"/>
              <a:t>His </a:t>
            </a:r>
            <a:r>
              <a:rPr lang="en-US" dirty="0"/>
              <a:t>reasoning is simple: </a:t>
            </a:r>
            <a:r>
              <a:rPr lang="en-US" dirty="0" smtClean="0"/>
              <a:t>there is no randomized experiment. Fisher </a:t>
            </a:r>
            <a:r>
              <a:rPr lang="en-US" dirty="0"/>
              <a:t>was consistent by doing what he said. He kept smoking until his death!</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069781" y="2396832"/>
            <a:ext cx="3485583" cy="2654852"/>
          </a:xfrm>
          <a:prstGeom prst="rect">
            <a:avLst/>
          </a:prstGeom>
        </p:spPr>
      </p:pic>
    </p:spTree>
    <p:extLst>
      <p:ext uri="{BB962C8B-B14F-4D97-AF65-F5344CB8AC3E}">
        <p14:creationId xmlns:p14="http://schemas.microsoft.com/office/powerpoint/2010/main" val="15244462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 </a:t>
            </a:r>
            <a:r>
              <a:rPr lang="en-US" dirty="0"/>
              <a:t>experiment</a:t>
            </a:r>
            <a:r>
              <a:rPr lang="en-US" dirty="0" smtClean="0"/>
              <a:t> the best?</a:t>
            </a:r>
            <a:endParaRPr lang="en-US" dirty="0"/>
          </a:p>
        </p:txBody>
      </p:sp>
      <p:sp>
        <p:nvSpPr>
          <p:cNvPr id="3" name="Content Placeholder 2"/>
          <p:cNvSpPr>
            <a:spLocks noGrp="1"/>
          </p:cNvSpPr>
          <p:nvPr>
            <p:ph idx="1"/>
          </p:nvPr>
        </p:nvSpPr>
        <p:spPr>
          <a:xfrm>
            <a:off x="530419" y="2396832"/>
            <a:ext cx="6769791" cy="3958997"/>
          </a:xfrm>
        </p:spPr>
        <p:txBody>
          <a:bodyPr>
            <a:normAutofit/>
          </a:bodyPr>
          <a:lstStyle/>
          <a:p>
            <a:r>
              <a:rPr lang="en-US" dirty="0" smtClean="0"/>
              <a:t>The </a:t>
            </a:r>
            <a:r>
              <a:rPr lang="en-US" dirty="0">
                <a:solidFill>
                  <a:srgbClr val="FFC000"/>
                </a:solidFill>
              </a:rPr>
              <a:t>dictator </a:t>
            </a:r>
            <a:r>
              <a:rPr lang="en-US" dirty="0" smtClean="0">
                <a:solidFill>
                  <a:srgbClr val="FFC000"/>
                </a:solidFill>
              </a:rPr>
              <a:t>game </a:t>
            </a:r>
            <a:r>
              <a:rPr lang="en-US" dirty="0" smtClean="0"/>
              <a:t>is </a:t>
            </a:r>
            <a:r>
              <a:rPr lang="en-US" dirty="0"/>
              <a:t>used very often for studying morality and cooperative </a:t>
            </a:r>
            <a:r>
              <a:rPr lang="en-US" dirty="0" smtClean="0"/>
              <a:t>behaviors. </a:t>
            </a:r>
          </a:p>
          <a:p>
            <a:r>
              <a:rPr lang="en-US" dirty="0" smtClean="0"/>
              <a:t>In the experiment the </a:t>
            </a:r>
            <a:r>
              <a:rPr lang="en-US" dirty="0"/>
              <a:t>participant is told to decide how much of a $10 pie he would like to give to an anonymous person who also signs up for the same experimental session. The game is so named because the decision made by the giver is final. </a:t>
            </a:r>
            <a:endParaRPr lang="en-US" dirty="0" smtClean="0"/>
          </a:p>
          <a:p>
            <a:r>
              <a:rPr lang="en-US" dirty="0" smtClean="0"/>
              <a:t>Many </a:t>
            </a:r>
            <a:r>
              <a:rPr lang="en-US" dirty="0"/>
              <a:t>participants were willing to share the wealth. </a:t>
            </a:r>
            <a:endParaRPr lang="en-US" dirty="0" smtClean="0"/>
          </a:p>
        </p:txBody>
      </p:sp>
      <p:pic>
        <p:nvPicPr>
          <p:cNvPr id="6" name="Picture 5"/>
          <p:cNvPicPr>
            <a:picLocks noChangeAspect="1"/>
          </p:cNvPicPr>
          <p:nvPr/>
        </p:nvPicPr>
        <p:blipFill>
          <a:blip r:embed="rId2"/>
          <a:stretch>
            <a:fillRect/>
          </a:stretch>
        </p:blipFill>
        <p:spPr>
          <a:xfrm>
            <a:off x="7511382" y="2396832"/>
            <a:ext cx="4126418" cy="3069236"/>
          </a:xfrm>
          <a:prstGeom prst="rect">
            <a:avLst/>
          </a:prstGeom>
        </p:spPr>
      </p:pic>
    </p:spTree>
    <p:extLst>
      <p:ext uri="{BB962C8B-B14F-4D97-AF65-F5344CB8AC3E}">
        <p14:creationId xmlns:p14="http://schemas.microsoft.com/office/powerpoint/2010/main" val="10980558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 </a:t>
            </a:r>
            <a:r>
              <a:rPr lang="en-US" dirty="0"/>
              <a:t>experiment</a:t>
            </a:r>
            <a:r>
              <a:rPr lang="en-US" dirty="0" smtClean="0"/>
              <a:t> the best?</a:t>
            </a:r>
            <a:endParaRPr lang="en-US" dirty="0"/>
          </a:p>
        </p:txBody>
      </p:sp>
      <p:sp>
        <p:nvSpPr>
          <p:cNvPr id="3" name="Content Placeholder 2"/>
          <p:cNvSpPr>
            <a:spLocks noGrp="1"/>
          </p:cNvSpPr>
          <p:nvPr>
            <p:ph idx="1"/>
          </p:nvPr>
        </p:nvSpPr>
        <p:spPr>
          <a:xfrm>
            <a:off x="419725" y="2396832"/>
            <a:ext cx="7600013" cy="4048938"/>
          </a:xfrm>
        </p:spPr>
        <p:txBody>
          <a:bodyPr>
            <a:normAutofit lnSpcReduction="10000"/>
          </a:bodyPr>
          <a:lstStyle/>
          <a:p>
            <a:r>
              <a:rPr lang="en-US" dirty="0" smtClean="0"/>
              <a:t>In </a:t>
            </a:r>
            <a:r>
              <a:rPr lang="en-US" dirty="0"/>
              <a:t>a study carried out by Winking </a:t>
            </a:r>
            <a:r>
              <a:rPr lang="en-US" dirty="0" smtClean="0"/>
              <a:t>&amp; </a:t>
            </a:r>
            <a:r>
              <a:rPr lang="en-US" dirty="0" err="1"/>
              <a:t>Nizer</a:t>
            </a:r>
            <a:r>
              <a:rPr lang="en-US" dirty="0"/>
              <a:t> (2013) at a bus stop in Las Vegas, the researcher told some strangers that he was in a hurry to the airport and therefore he wanted to give away his $20 in casino chips. </a:t>
            </a:r>
            <a:endParaRPr lang="en-US" dirty="0" smtClean="0"/>
          </a:p>
          <a:p>
            <a:r>
              <a:rPr lang="en-US" dirty="0" smtClean="0"/>
              <a:t>The </a:t>
            </a:r>
            <a:r>
              <a:rPr lang="en-US" dirty="0"/>
              <a:t>researcher explicitly suggested to the receivers to share </a:t>
            </a:r>
            <a:r>
              <a:rPr lang="en-US" dirty="0" smtClean="0"/>
              <a:t>some money </a:t>
            </a:r>
            <a:r>
              <a:rPr lang="en-US" dirty="0"/>
              <a:t>to another stranger at the bus stop, who was actually a member of the research team. </a:t>
            </a:r>
            <a:endParaRPr lang="en-US" dirty="0" smtClean="0"/>
          </a:p>
          <a:p>
            <a:r>
              <a:rPr lang="en-US" dirty="0" smtClean="0"/>
              <a:t>How many people share the wealth? </a:t>
            </a:r>
          </a:p>
          <a:p>
            <a:r>
              <a:rPr lang="en-US" dirty="0">
                <a:solidFill>
                  <a:srgbClr val="FFC000"/>
                </a:solidFill>
              </a:rPr>
              <a:t>How people behave in the lab may not be the same as how they behave in the real </a:t>
            </a:r>
            <a:r>
              <a:rPr lang="en-US" dirty="0" smtClean="0">
                <a:solidFill>
                  <a:srgbClr val="FFC000"/>
                </a:solidFill>
              </a:rPr>
              <a:t>world</a:t>
            </a:r>
            <a:r>
              <a:rPr lang="en-US" dirty="0">
                <a:solidFill>
                  <a:srgbClr val="FFC000"/>
                </a:solidFill>
              </a:rPr>
              <a:t>.</a:t>
            </a:r>
          </a:p>
        </p:txBody>
      </p:sp>
      <p:pic>
        <p:nvPicPr>
          <p:cNvPr id="3074" name="Picture 2" descr="http://www.creative-wisdom.com/teaching/WBI/chips.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154649" y="2396832"/>
            <a:ext cx="3628926" cy="19952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18084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 experiment the best?</a:t>
            </a:r>
            <a:endParaRPr lang="en-US" dirty="0"/>
          </a:p>
        </p:txBody>
      </p:sp>
      <p:sp>
        <p:nvSpPr>
          <p:cNvPr id="3" name="Content Placeholder 2"/>
          <p:cNvSpPr>
            <a:spLocks noGrp="1"/>
          </p:cNvSpPr>
          <p:nvPr>
            <p:ph idx="1"/>
          </p:nvPr>
        </p:nvSpPr>
        <p:spPr>
          <a:xfrm>
            <a:off x="404734" y="2336873"/>
            <a:ext cx="11002781" cy="3988976"/>
          </a:xfrm>
        </p:spPr>
        <p:txBody>
          <a:bodyPr>
            <a:normAutofit lnSpcReduction="10000"/>
          </a:bodyPr>
          <a:lstStyle/>
          <a:p>
            <a:r>
              <a:rPr lang="en-US" dirty="0">
                <a:solidFill>
                  <a:srgbClr val="FFC000"/>
                </a:solidFill>
              </a:rPr>
              <a:t>"Pepsi Challenge" </a:t>
            </a:r>
            <a:r>
              <a:rPr lang="en-US" dirty="0"/>
              <a:t>is based on the unrealistic "sip test" method. Most tasters would favor the sweeter of two beverages when they make a single sip only, but the result is reversed when the entire can or bottle is consumed </a:t>
            </a:r>
            <a:endParaRPr lang="en-US" dirty="0" smtClean="0"/>
          </a:p>
          <a:p>
            <a:r>
              <a:rPr lang="en-US" dirty="0" smtClean="0"/>
              <a:t>I </a:t>
            </a:r>
            <a:r>
              <a:rPr lang="en-US" dirty="0"/>
              <a:t>am skeptical of this type of taste tests, including wine tests, coffee tests, water tests...etc. Our limited sensation may not be able to distinguish one from another while the difference is very subtle. </a:t>
            </a:r>
            <a:endParaRPr lang="en-US" dirty="0" smtClean="0"/>
          </a:p>
          <a:p>
            <a:r>
              <a:rPr lang="en-US" dirty="0" smtClean="0"/>
              <a:t>In </a:t>
            </a:r>
            <a:r>
              <a:rPr lang="en-US" dirty="0"/>
              <a:t>an experiment the researcher tinted the white wine and asked the wine experts to rate the "red wine." Surprisingly, the experts did not recognize that it is not a glass of red wine! </a:t>
            </a:r>
            <a:endParaRPr lang="en-US" dirty="0" smtClean="0"/>
          </a:p>
          <a:p>
            <a:r>
              <a:rPr lang="en-US" dirty="0" smtClean="0">
                <a:hlinkClick r:id="rId2"/>
              </a:rPr>
              <a:t>https</a:t>
            </a:r>
            <a:r>
              <a:rPr lang="en-US" dirty="0">
                <a:hlinkClick r:id="rId2"/>
              </a:rPr>
              <a:t>://</a:t>
            </a:r>
            <a:r>
              <a:rPr lang="en-US" dirty="0" smtClean="0">
                <a:hlinkClick r:id="rId2"/>
              </a:rPr>
              <a:t>www.youtube.com/watch?v=IphDJH654TA</a:t>
            </a:r>
            <a:endParaRPr lang="en-US" dirty="0" smtClean="0"/>
          </a:p>
          <a:p>
            <a:r>
              <a:rPr lang="en-US" dirty="0" smtClean="0">
                <a:hlinkClick r:id="rId3"/>
              </a:rPr>
              <a:t>https</a:t>
            </a:r>
            <a:r>
              <a:rPr lang="en-US" dirty="0">
                <a:hlinkClick r:id="rId3"/>
              </a:rPr>
              <a:t>://www.youtube.com/watch?v=ZacNCUyalUg</a:t>
            </a:r>
            <a:endParaRPr lang="en-US" dirty="0"/>
          </a:p>
        </p:txBody>
      </p:sp>
      <p:pic>
        <p:nvPicPr>
          <p:cNvPr id="4" name="Picture 3"/>
          <p:cNvPicPr>
            <a:picLocks noChangeAspect="1"/>
          </p:cNvPicPr>
          <p:nvPr/>
        </p:nvPicPr>
        <p:blipFill>
          <a:blip r:embed="rId4"/>
          <a:stretch>
            <a:fillRect/>
          </a:stretch>
        </p:blipFill>
        <p:spPr>
          <a:xfrm>
            <a:off x="6517182" y="753228"/>
            <a:ext cx="3175000" cy="1155700"/>
          </a:xfrm>
          <a:prstGeom prst="rect">
            <a:avLst/>
          </a:prstGeom>
        </p:spPr>
      </p:pic>
    </p:spTree>
    <p:extLst>
      <p:ext uri="{BB962C8B-B14F-4D97-AF65-F5344CB8AC3E}">
        <p14:creationId xmlns:p14="http://schemas.microsoft.com/office/powerpoint/2010/main" val="553986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 experiment the best? Sample size issue</a:t>
            </a:r>
            <a:endParaRPr lang="en-US" dirty="0"/>
          </a:p>
        </p:txBody>
      </p:sp>
      <p:sp>
        <p:nvSpPr>
          <p:cNvPr id="3" name="Content Placeholder 2"/>
          <p:cNvSpPr>
            <a:spLocks noGrp="1"/>
          </p:cNvSpPr>
          <p:nvPr>
            <p:ph idx="1"/>
          </p:nvPr>
        </p:nvSpPr>
        <p:spPr>
          <a:xfrm>
            <a:off x="404734" y="2336872"/>
            <a:ext cx="11002781" cy="4093907"/>
          </a:xfrm>
        </p:spPr>
        <p:txBody>
          <a:bodyPr>
            <a:normAutofit fontScale="92500"/>
          </a:bodyPr>
          <a:lstStyle/>
          <a:p>
            <a:r>
              <a:rPr lang="en-US" sz="2800" dirty="0"/>
              <a:t>In educational research, What Works Clearinghouse (WCC) still adopts the conventional ranking of study </a:t>
            </a:r>
            <a:r>
              <a:rPr lang="en-US" sz="2800" dirty="0" smtClean="0"/>
              <a:t>type: Experiment is the best.</a:t>
            </a:r>
          </a:p>
          <a:p>
            <a:r>
              <a:rPr lang="en-US" sz="2800" dirty="0" err="1" smtClean="0"/>
              <a:t>Slavin</a:t>
            </a:r>
            <a:r>
              <a:rPr lang="en-US" sz="2800" dirty="0" smtClean="0"/>
              <a:t> (2008) is </a:t>
            </a:r>
            <a:r>
              <a:rPr lang="en-US" sz="2800" dirty="0"/>
              <a:t>critical of this criterion by pointing out that in small, brief, and artificial studies random assignment does not necessarily guarantee validity; over-emphasizing randomized studies without taking </a:t>
            </a:r>
            <a:r>
              <a:rPr lang="en-US" sz="2800" dirty="0">
                <a:solidFill>
                  <a:srgbClr val="FFC000"/>
                </a:solidFill>
              </a:rPr>
              <a:t>sample size </a:t>
            </a:r>
            <a:r>
              <a:rPr lang="en-US" sz="2800" dirty="0"/>
              <a:t>and other design elements into account might introduce bias that "can lead to illogical conclusions" (p.11</a:t>
            </a:r>
            <a:r>
              <a:rPr lang="en-US" sz="2800" dirty="0" smtClean="0"/>
              <a:t>).</a:t>
            </a:r>
          </a:p>
          <a:p>
            <a:r>
              <a:rPr lang="en-US" sz="2800" dirty="0" smtClean="0"/>
              <a:t>Today </a:t>
            </a:r>
            <a:r>
              <a:rPr lang="en-US" sz="2800" dirty="0" smtClean="0">
                <a:solidFill>
                  <a:srgbClr val="FFC000"/>
                </a:solidFill>
              </a:rPr>
              <a:t>big data analytics </a:t>
            </a:r>
            <a:r>
              <a:rPr lang="en-US" sz="2800" dirty="0" smtClean="0"/>
              <a:t>might tell us more about human behaviors!</a:t>
            </a:r>
            <a:endParaRPr lang="en-US" sz="2800" dirty="0"/>
          </a:p>
        </p:txBody>
      </p:sp>
    </p:spTree>
    <p:extLst>
      <p:ext uri="{BB962C8B-B14F-4D97-AF65-F5344CB8AC3E}">
        <p14:creationId xmlns:p14="http://schemas.microsoft.com/office/powerpoint/2010/main" val="3066379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 non-experiments give a causal conclusion?</a:t>
            </a:r>
            <a:endParaRPr lang="en-US" dirty="0"/>
          </a:p>
        </p:txBody>
      </p:sp>
      <p:sp>
        <p:nvSpPr>
          <p:cNvPr id="3" name="Content Placeholder 2"/>
          <p:cNvSpPr>
            <a:spLocks noGrp="1"/>
          </p:cNvSpPr>
          <p:nvPr>
            <p:ph idx="1"/>
          </p:nvPr>
        </p:nvSpPr>
        <p:spPr>
          <a:xfrm>
            <a:off x="680322" y="2336873"/>
            <a:ext cx="5780440" cy="3599316"/>
          </a:xfrm>
        </p:spPr>
        <p:txBody>
          <a:bodyPr/>
          <a:lstStyle/>
          <a:p>
            <a:r>
              <a:rPr lang="en-US" dirty="0"/>
              <a:t>T</a:t>
            </a:r>
            <a:r>
              <a:rPr lang="en-US" dirty="0" smtClean="0"/>
              <a:t>o </a:t>
            </a:r>
            <a:r>
              <a:rPr lang="en-US" dirty="0"/>
              <a:t>answer the question of whether helmets reduce the risk of death in motorcycle crashes, virtually identical units were compared: Cases in which two people rode the same motorcycle, a driver and a passenger, one helmeted and the other was not. </a:t>
            </a:r>
            <a:endParaRPr lang="en-US" dirty="0" smtClean="0"/>
          </a:p>
          <a:p>
            <a:r>
              <a:rPr lang="en-US" dirty="0" smtClean="0"/>
              <a:t>Researchers </a:t>
            </a:r>
            <a:r>
              <a:rPr lang="en-US" dirty="0"/>
              <a:t>concluded a 40% reduction of risk resulted from wearing a helmet (Rosenbaum, 2005).</a:t>
            </a:r>
          </a:p>
        </p:txBody>
      </p:sp>
      <p:pic>
        <p:nvPicPr>
          <p:cNvPr id="4" name="Picture 3"/>
          <p:cNvPicPr>
            <a:picLocks noChangeAspect="1"/>
          </p:cNvPicPr>
          <p:nvPr/>
        </p:nvPicPr>
        <p:blipFill>
          <a:blip r:embed="rId2"/>
          <a:stretch>
            <a:fillRect/>
          </a:stretch>
        </p:blipFill>
        <p:spPr>
          <a:xfrm>
            <a:off x="6913067" y="2446832"/>
            <a:ext cx="4590183" cy="3054558"/>
          </a:xfrm>
          <a:prstGeom prst="rect">
            <a:avLst/>
          </a:prstGeom>
        </p:spPr>
      </p:pic>
    </p:spTree>
    <p:extLst>
      <p:ext uri="{BB962C8B-B14F-4D97-AF65-F5344CB8AC3E}">
        <p14:creationId xmlns:p14="http://schemas.microsoft.com/office/powerpoint/2010/main" val="20370088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 non-experiments give a causal conclusion?</a:t>
            </a:r>
            <a:endParaRPr lang="en-US" dirty="0"/>
          </a:p>
        </p:txBody>
      </p:sp>
      <p:sp>
        <p:nvSpPr>
          <p:cNvPr id="3" name="Content Placeholder 2"/>
          <p:cNvSpPr>
            <a:spLocks noGrp="1"/>
          </p:cNvSpPr>
          <p:nvPr>
            <p:ph idx="1"/>
          </p:nvPr>
        </p:nvSpPr>
        <p:spPr>
          <a:xfrm>
            <a:off x="680321" y="2336873"/>
            <a:ext cx="7159535" cy="3824084"/>
          </a:xfrm>
        </p:spPr>
        <p:txBody>
          <a:bodyPr>
            <a:normAutofit/>
          </a:bodyPr>
          <a:lstStyle/>
          <a:p>
            <a:r>
              <a:rPr lang="en-US" dirty="0" smtClean="0"/>
              <a:t>During </a:t>
            </a:r>
            <a:r>
              <a:rPr lang="en-US" dirty="0"/>
              <a:t>the Cold War era, </a:t>
            </a:r>
            <a:r>
              <a:rPr lang="en-US" dirty="0" smtClean="0"/>
              <a:t>almost the </a:t>
            </a:r>
            <a:r>
              <a:rPr lang="en-US" dirty="0"/>
              <a:t>whole world was divided into </a:t>
            </a:r>
            <a:r>
              <a:rPr lang="en-US" dirty="0" smtClean="0"/>
              <a:t>two camps.</a:t>
            </a:r>
          </a:p>
          <a:p>
            <a:r>
              <a:rPr lang="en-US" dirty="0" smtClean="0"/>
              <a:t>North </a:t>
            </a:r>
            <a:r>
              <a:rPr lang="en-US" dirty="0"/>
              <a:t>Korea and South Korea, Mainland China and the Republic of China (Taiwan), East Germany and West Germany, as well as North Vietnam and South Vietnam. </a:t>
            </a:r>
            <a:endParaRPr lang="en-US" dirty="0" smtClean="0"/>
          </a:p>
          <a:p>
            <a:r>
              <a:rPr lang="en-US" dirty="0" smtClean="0"/>
              <a:t>This </a:t>
            </a:r>
            <a:r>
              <a:rPr lang="en-US" dirty="0"/>
              <a:t>division is not a result of </a:t>
            </a:r>
            <a:r>
              <a:rPr lang="en-US" dirty="0" smtClean="0"/>
              <a:t>randomization. Nevertheless</a:t>
            </a:r>
            <a:r>
              <a:rPr lang="en-US" dirty="0"/>
              <a:t>, the </a:t>
            </a:r>
            <a:r>
              <a:rPr lang="en-US" dirty="0" smtClean="0"/>
              <a:t>data </a:t>
            </a:r>
            <a:r>
              <a:rPr lang="en-US" dirty="0"/>
              <a:t>about the two camps could still inform us about certain causes and effects. </a:t>
            </a:r>
          </a:p>
        </p:txBody>
      </p:sp>
      <p:pic>
        <p:nvPicPr>
          <p:cNvPr id="5" name="Picture 4"/>
          <p:cNvPicPr>
            <a:picLocks noChangeAspect="1"/>
          </p:cNvPicPr>
          <p:nvPr/>
        </p:nvPicPr>
        <p:blipFill>
          <a:blip r:embed="rId2"/>
          <a:stretch>
            <a:fillRect/>
          </a:stretch>
        </p:blipFill>
        <p:spPr>
          <a:xfrm>
            <a:off x="8301012" y="2336873"/>
            <a:ext cx="3175000" cy="3378200"/>
          </a:xfrm>
          <a:prstGeom prst="rect">
            <a:avLst/>
          </a:prstGeom>
          <a:ln>
            <a:solidFill>
              <a:schemeClr val="tx1"/>
            </a:solidFill>
          </a:ln>
        </p:spPr>
      </p:pic>
    </p:spTree>
    <p:extLst>
      <p:ext uri="{BB962C8B-B14F-4D97-AF65-F5344CB8AC3E}">
        <p14:creationId xmlns:p14="http://schemas.microsoft.com/office/powerpoint/2010/main" val="35045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 non-experiments give a causal conclusion?</a:t>
            </a:r>
            <a:endParaRPr lang="en-US" dirty="0"/>
          </a:p>
        </p:txBody>
      </p:sp>
      <p:sp>
        <p:nvSpPr>
          <p:cNvPr id="3" name="Content Placeholder 2"/>
          <p:cNvSpPr>
            <a:spLocks noGrp="1"/>
          </p:cNvSpPr>
          <p:nvPr>
            <p:ph idx="1"/>
          </p:nvPr>
        </p:nvSpPr>
        <p:spPr>
          <a:xfrm>
            <a:off x="680320" y="2336872"/>
            <a:ext cx="10457371" cy="4063927"/>
          </a:xfrm>
        </p:spPr>
        <p:txBody>
          <a:bodyPr>
            <a:normAutofit/>
          </a:bodyPr>
          <a:lstStyle/>
          <a:p>
            <a:r>
              <a:rPr lang="en-US" dirty="0"/>
              <a:t>In terms of cultural heritage, language, and racial attributes, the two countries in each pair </a:t>
            </a:r>
            <a:r>
              <a:rPr lang="en-US" dirty="0" smtClean="0"/>
              <a:t>share </a:t>
            </a:r>
            <a:r>
              <a:rPr lang="en-US" dirty="0"/>
              <a:t>a high degree of resemblances. </a:t>
            </a:r>
            <a:endParaRPr lang="en-US" dirty="0" smtClean="0"/>
          </a:p>
          <a:p>
            <a:r>
              <a:rPr lang="en-US" dirty="0" smtClean="0"/>
              <a:t>The </a:t>
            </a:r>
            <a:r>
              <a:rPr lang="en-US" dirty="0"/>
              <a:t>major difference is found in the political and economic system only. </a:t>
            </a:r>
            <a:endParaRPr lang="en-US" dirty="0" smtClean="0"/>
          </a:p>
          <a:p>
            <a:r>
              <a:rPr lang="en-US" dirty="0" smtClean="0"/>
              <a:t>Owing </a:t>
            </a:r>
            <a:r>
              <a:rPr lang="en-US" dirty="0"/>
              <a:t>to self-isolation and the containment policy performed by the West, the Communist blocs could "experiment" with central planning, class struggle, and so on without much outside influence. </a:t>
            </a:r>
            <a:endParaRPr lang="en-US" dirty="0" smtClean="0"/>
          </a:p>
          <a:p>
            <a:r>
              <a:rPr lang="en-US" dirty="0"/>
              <a:t>A</a:t>
            </a:r>
            <a:r>
              <a:rPr lang="en-US" dirty="0" smtClean="0"/>
              <a:t>fter </a:t>
            </a:r>
            <a:r>
              <a:rPr lang="en-US" dirty="0"/>
              <a:t>half a century people were disenchanted by the broken economy and the lack of human rights in those Communist </a:t>
            </a:r>
            <a:r>
              <a:rPr lang="en-US" dirty="0" smtClean="0"/>
              <a:t>countries.</a:t>
            </a:r>
            <a:r>
              <a:rPr lang="en-US" dirty="0"/>
              <a:t> </a:t>
            </a:r>
            <a:endParaRPr lang="en-US" dirty="0" smtClean="0"/>
          </a:p>
          <a:p>
            <a:r>
              <a:rPr lang="en-US" dirty="0" smtClean="0">
                <a:solidFill>
                  <a:srgbClr val="FFC000"/>
                </a:solidFill>
              </a:rPr>
              <a:t>We call it natural experiment: Large scale and last a long period of time</a:t>
            </a:r>
            <a:r>
              <a:rPr lang="en-US" dirty="0" smtClean="0"/>
              <a:t>.</a:t>
            </a:r>
            <a:endParaRPr lang="en-US" dirty="0"/>
          </a:p>
        </p:txBody>
      </p:sp>
    </p:spTree>
    <p:extLst>
      <p:ext uri="{BB962C8B-B14F-4D97-AF65-F5344CB8AC3E}">
        <p14:creationId xmlns:p14="http://schemas.microsoft.com/office/powerpoint/2010/main" val="16930367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A full experiment </a:t>
            </a:r>
            <a:r>
              <a:rPr lang="en-US" dirty="0" err="1" smtClean="0"/>
              <a:t>ientails</a:t>
            </a:r>
            <a:r>
              <a:rPr lang="en-US" dirty="0" smtClean="0"/>
              <a:t> random sampling, randomization, manipulation, and control.</a:t>
            </a:r>
          </a:p>
          <a:p>
            <a:r>
              <a:rPr lang="en-US" dirty="0" smtClean="0"/>
              <a:t>A quasi-experiment misses one or two of the above.</a:t>
            </a:r>
          </a:p>
          <a:p>
            <a:r>
              <a:rPr lang="en-US" dirty="0" smtClean="0"/>
              <a:t>A non-experiment has none or almost none of the above. You might use random sampling but it cannot make your study a quasi-experiment.</a:t>
            </a:r>
          </a:p>
          <a:p>
            <a:r>
              <a:rPr lang="en-US" dirty="0" smtClean="0"/>
              <a:t>Experimentation may not be the best. Archival research, natural experiments, or others could also yielded valid causal conclusions.</a:t>
            </a:r>
            <a:endParaRPr lang="en-US" dirty="0"/>
          </a:p>
        </p:txBody>
      </p:sp>
    </p:spTree>
    <p:extLst>
      <p:ext uri="{BB962C8B-B14F-4D97-AF65-F5344CB8AC3E}">
        <p14:creationId xmlns:p14="http://schemas.microsoft.com/office/powerpoint/2010/main" val="58485245"/>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Berlin</Template>
  <TotalTime>104</TotalTime>
  <Words>2259</Words>
  <Application>Microsoft Office PowerPoint</Application>
  <PresentationFormat>Widescreen</PresentationFormat>
  <Paragraphs>147</Paragraphs>
  <Slides>37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37</vt:i4>
      </vt:variant>
    </vt:vector>
  </HeadingPairs>
  <TitlesOfParts>
    <vt:vector size="41" baseType="lpstr">
      <vt:lpstr>Arial</vt:lpstr>
      <vt:lpstr>Calibri</vt:lpstr>
      <vt:lpstr>Trebuchet MS</vt:lpstr>
      <vt:lpstr>Berlin</vt:lpstr>
      <vt:lpstr>Unit 3</vt:lpstr>
      <vt:lpstr>What is experiment?</vt:lpstr>
      <vt:lpstr>Common misconception</vt:lpstr>
      <vt:lpstr>Equal? Independent?</vt:lpstr>
      <vt:lpstr>I want a prize!</vt:lpstr>
      <vt:lpstr>Examples of bias tendency </vt:lpstr>
      <vt:lpstr>Is it truly random (equal chance)?</vt:lpstr>
      <vt:lpstr>Is it truly random (equal chance)?</vt:lpstr>
      <vt:lpstr>Changing population</vt:lpstr>
      <vt:lpstr>What if the population is fixed?</vt:lpstr>
      <vt:lpstr>Future samples?</vt:lpstr>
      <vt:lpstr>Common misconception:  Mix up random sampling and randomization</vt:lpstr>
      <vt:lpstr>Common misconception: Mix up</vt:lpstr>
      <vt:lpstr>Control and manipulation</vt:lpstr>
      <vt:lpstr>Control and manipulation</vt:lpstr>
      <vt:lpstr>Common misconception: Mix up randomized experiment and controlled experiment</vt:lpstr>
      <vt:lpstr>Quasi-experiment</vt:lpstr>
      <vt:lpstr>Quasi-experiment</vt:lpstr>
      <vt:lpstr>Non-experiment</vt:lpstr>
      <vt:lpstr>Secondary analysis: Archival research</vt:lpstr>
      <vt:lpstr>Secondary analysis: Archival research</vt:lpstr>
      <vt:lpstr>Secondary analysis: Archival research</vt:lpstr>
      <vt:lpstr>Secondary analysis: Benefits</vt:lpstr>
      <vt:lpstr>Secondary analysis: Limitations</vt:lpstr>
      <vt:lpstr>Secondary analysis: Limitations</vt:lpstr>
      <vt:lpstr>Secondary analysis: Limitations</vt:lpstr>
      <vt:lpstr>Is RCE the best?</vt:lpstr>
      <vt:lpstr>Is experiment the best?</vt:lpstr>
      <vt:lpstr>Is experiment the best?</vt:lpstr>
      <vt:lpstr>Is experiment the best?</vt:lpstr>
      <vt:lpstr>Is experiment the best?</vt:lpstr>
      <vt:lpstr>Is experiment the best?</vt:lpstr>
      <vt:lpstr>Is experiment the best? Sample size issue</vt:lpstr>
      <vt:lpstr>Can non-experiments give a causal conclusion?</vt:lpstr>
      <vt:lpstr>Can non-experiments give a causal conclusion?</vt:lpstr>
      <vt:lpstr>Can non-experiments give a causal conclusion?</vt:lpstr>
      <vt:lpstr>Summary</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Chong Ho Yu</cp:lastModifiedBy>
  <cp:revision>71</cp:revision>
  <dcterms:created xsi:type="dcterms:W3CDTF">2019-01-17T18:47:06Z</dcterms:created>
  <dcterms:modified xsi:type="dcterms:W3CDTF">2019-09-18T05:08:11Z</dcterms:modified>
</cp:coreProperties>
</file>