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8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5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4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4 </a:t>
            </a:r>
            <a:br>
              <a:rPr lang="en-US" dirty="0" smtClean="0"/>
            </a:br>
            <a:r>
              <a:rPr lang="en-US" dirty="0" smtClean="0"/>
              <a:t>Variance control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and noise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80" y="2015732"/>
            <a:ext cx="5424234" cy="3450613"/>
          </a:xfrm>
        </p:spPr>
        <p:txBody>
          <a:bodyPr>
            <a:normAutofit/>
          </a:bodyPr>
          <a:lstStyle/>
          <a:p>
            <a:r>
              <a:rPr lang="en-US" sz="2400" dirty="0"/>
              <a:t>The purpose of research is to maximize </a:t>
            </a:r>
            <a:r>
              <a:rPr lang="en-US" sz="2400" b="1" dirty="0"/>
              <a:t>variance explained</a:t>
            </a:r>
            <a:r>
              <a:rPr lang="en-US" sz="2400" dirty="0"/>
              <a:t> and minimize </a:t>
            </a:r>
            <a:r>
              <a:rPr lang="en-US" sz="2400" b="1" dirty="0"/>
              <a:t>error variance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Using </a:t>
            </a:r>
            <a:r>
              <a:rPr lang="en-US" sz="2400" dirty="0"/>
              <a:t>radio frequency as a metaphor to data, researchers want to filter </a:t>
            </a:r>
            <a:r>
              <a:rPr lang="en-US" sz="2400" dirty="0">
                <a:solidFill>
                  <a:srgbClr val="FF0000"/>
                </a:solidFill>
              </a:rPr>
              <a:t>noise</a:t>
            </a:r>
            <a:r>
              <a:rPr lang="en-US" sz="2400" dirty="0"/>
              <a:t> in order to get a clear </a:t>
            </a:r>
            <a:r>
              <a:rPr lang="en-US" sz="2400" dirty="0">
                <a:solidFill>
                  <a:srgbClr val="FF0000"/>
                </a:solidFill>
              </a:rPr>
              <a:t>signal</a:t>
            </a:r>
            <a:r>
              <a:rPr lang="en-US" sz="2400" dirty="0"/>
              <a:t>. 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814" y="2114715"/>
            <a:ext cx="4634016" cy="303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7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810" y="804518"/>
            <a:ext cx="9603275" cy="1049235"/>
          </a:xfrm>
        </p:spPr>
        <p:txBody>
          <a:bodyPr/>
          <a:lstStyle/>
          <a:p>
            <a:r>
              <a:rPr lang="en-US" dirty="0" smtClean="0"/>
              <a:t>Compare Vulcans against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17" y="2039483"/>
            <a:ext cx="5866411" cy="3993182"/>
          </a:xfrm>
        </p:spPr>
        <p:txBody>
          <a:bodyPr>
            <a:normAutofit/>
          </a:bodyPr>
          <a:lstStyle/>
          <a:p>
            <a:r>
              <a:rPr lang="en-US" dirty="0" smtClean="0"/>
              <a:t>Suppose </a:t>
            </a:r>
            <a:r>
              <a:rPr lang="en-US" dirty="0"/>
              <a:t>in the 24</a:t>
            </a:r>
            <a:r>
              <a:rPr lang="en-US" baseline="30000" dirty="0"/>
              <a:t>th</a:t>
            </a:r>
            <a:r>
              <a:rPr lang="en-US" dirty="0"/>
              <a:t>century we want to find out whether Vulcans or humans are </a:t>
            </a:r>
            <a:r>
              <a:rPr lang="en-US" dirty="0" smtClean="0"/>
              <a:t>smarter.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mean IQ of Vulcans is </a:t>
            </a:r>
            <a:r>
              <a:rPr lang="en-US" dirty="0" smtClean="0"/>
              <a:t>200</a:t>
            </a:r>
          </a:p>
          <a:p>
            <a:r>
              <a:rPr lang="en-US" dirty="0" smtClean="0"/>
              <a:t>The mean IQ of humans </a:t>
            </a:r>
            <a:r>
              <a:rPr lang="en-US" dirty="0"/>
              <a:t>is 100, </a:t>
            </a:r>
            <a:endParaRPr lang="en-US" dirty="0" smtClean="0"/>
          </a:p>
          <a:p>
            <a:r>
              <a:rPr lang="en-US" dirty="0" smtClean="0"/>
              <a:t>There is </a:t>
            </a:r>
            <a:r>
              <a:rPr lang="en-US" dirty="0"/>
              <a:t>very little </a:t>
            </a:r>
            <a:r>
              <a:rPr lang="en-US" b="1" dirty="0"/>
              <a:t>variability within each </a:t>
            </a:r>
            <a:r>
              <a:rPr lang="en-US" b="1" dirty="0" smtClean="0"/>
              <a:t>group</a:t>
            </a:r>
            <a:endParaRPr lang="en-US" dirty="0"/>
          </a:p>
          <a:p>
            <a:r>
              <a:rPr lang="en-US" dirty="0" smtClean="0"/>
              <a:t>The</a:t>
            </a:r>
            <a:r>
              <a:rPr lang="en-US" dirty="0"/>
              <a:t> </a:t>
            </a:r>
            <a:r>
              <a:rPr lang="en-US" b="1" dirty="0"/>
              <a:t>mean difference between two groups</a:t>
            </a:r>
            <a:r>
              <a:rPr lang="en-US" dirty="0"/>
              <a:t> sends a very clear </a:t>
            </a:r>
            <a:r>
              <a:rPr lang="en-US" dirty="0">
                <a:solidFill>
                  <a:srgbClr val="FF0000"/>
                </a:solidFill>
              </a:rPr>
              <a:t>signal</a:t>
            </a:r>
            <a:r>
              <a:rPr lang="en-US" dirty="0"/>
              <a:t> that even the </a:t>
            </a:r>
            <a:r>
              <a:rPr lang="en-US" dirty="0" smtClean="0"/>
              <a:t>least intelligent  </a:t>
            </a:r>
            <a:r>
              <a:rPr lang="en-US" dirty="0"/>
              <a:t>Vulcan has higher IQ than the smartest human.</a:t>
            </a:r>
            <a:endParaRPr lang="en-US" dirty="0"/>
          </a:p>
        </p:txBody>
      </p:sp>
      <p:pic>
        <p:nvPicPr>
          <p:cNvPr id="1026" name="Picture 2" descr="http://www.creative-wisdom.com/teaching/WBI/variability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931" y="3250765"/>
            <a:ext cx="5220847" cy="324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reative-wisdom.com/teaching/WBI/star-trek-sp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53" y="541072"/>
            <a:ext cx="2589895" cy="233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21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82" y="614515"/>
            <a:ext cx="8143683" cy="834276"/>
          </a:xfrm>
        </p:spPr>
        <p:txBody>
          <a:bodyPr/>
          <a:lstStyle/>
          <a:p>
            <a:r>
              <a:rPr lang="en-US"/>
              <a:t>Compare Vulcans against humans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83" y="2086983"/>
            <a:ext cx="5495486" cy="345061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But what if there exist a huge within group variability in both </a:t>
            </a:r>
            <a:r>
              <a:rPr lang="en-US" sz="2400" dirty="0" smtClean="0"/>
              <a:t>distributions</a:t>
            </a:r>
            <a:r>
              <a:rPr lang="en-US" sz="2400" dirty="0"/>
              <a:t>.</a:t>
            </a:r>
            <a:endParaRPr lang="en-US" sz="2400" dirty="0" smtClean="0"/>
          </a:p>
          <a:p>
            <a:r>
              <a:rPr lang="en-US" sz="2400" dirty="0" smtClean="0"/>
              <a:t>Some </a:t>
            </a:r>
            <a:r>
              <a:rPr lang="en-US" sz="2400" dirty="0"/>
              <a:t>Vulcans are more intelligent than humans and vice versa. </a:t>
            </a:r>
            <a:endParaRPr lang="en-US" sz="2400" dirty="0" smtClean="0"/>
          </a:p>
          <a:p>
            <a:r>
              <a:rPr lang="en-US" sz="2400" dirty="0"/>
              <a:t>W</a:t>
            </a:r>
            <a:r>
              <a:rPr lang="en-US" sz="2400" dirty="0" smtClean="0"/>
              <a:t>ithin </a:t>
            </a:r>
            <a:r>
              <a:rPr lang="en-US" sz="2400" dirty="0"/>
              <a:t>group variability </a:t>
            </a:r>
            <a:r>
              <a:rPr lang="en-US" sz="2400" dirty="0" smtClean="0"/>
              <a:t>(difference) is </a:t>
            </a:r>
            <a:r>
              <a:rPr lang="en-US" sz="2400" dirty="0">
                <a:solidFill>
                  <a:srgbClr val="FF0000"/>
                </a:solidFill>
              </a:rPr>
              <a:t>noise</a:t>
            </a:r>
            <a:r>
              <a:rPr lang="en-US" sz="2400" dirty="0"/>
              <a:t> that distorts the </a:t>
            </a:r>
            <a:r>
              <a:rPr lang="en-US" sz="2400" dirty="0">
                <a:solidFill>
                  <a:srgbClr val="FF0000"/>
                </a:solidFill>
              </a:rPr>
              <a:t>signal</a:t>
            </a:r>
            <a:r>
              <a:rPr lang="en-US" sz="2400" dirty="0"/>
              <a:t>. The means must be compared by considering </a:t>
            </a:r>
            <a:r>
              <a:rPr lang="en-US" sz="2400" dirty="0" smtClean="0"/>
              <a:t>between-group and within-group variability</a:t>
            </a:r>
            <a:r>
              <a:rPr lang="en-US" sz="2400" dirty="0"/>
              <a:t>.</a:t>
            </a:r>
            <a:endParaRPr lang="en-US" sz="2400" dirty="0"/>
          </a:p>
        </p:txBody>
      </p:sp>
      <p:pic>
        <p:nvPicPr>
          <p:cNvPr id="2050" name="Picture 2" descr="http://www.creative-wisdom.com/teaching/WBI/variabilit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797" y="2086982"/>
            <a:ext cx="5551591" cy="34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6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Maximize </a:t>
            </a:r>
            <a:r>
              <a:rPr lang="en-US" b="1" dirty="0" smtClean="0"/>
              <a:t>between-group variance (difference)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 maximize </a:t>
            </a:r>
            <a:r>
              <a:rPr lang="en-US" sz="2400" dirty="0" smtClean="0"/>
              <a:t>between-group </a:t>
            </a:r>
            <a:r>
              <a:rPr lang="en-US" sz="2400" dirty="0"/>
              <a:t>variance, researchers should make experimental conditions </a:t>
            </a:r>
            <a:r>
              <a:rPr lang="en-US" sz="2400" dirty="0">
                <a:solidFill>
                  <a:srgbClr val="FF0000"/>
                </a:solidFill>
              </a:rPr>
              <a:t>as different as possible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For </a:t>
            </a:r>
            <a:r>
              <a:rPr lang="en-US" sz="2400" dirty="0"/>
              <a:t>example, if you design a research study to compare Web-based instruction and conventional </a:t>
            </a:r>
            <a:r>
              <a:rPr lang="en-US" sz="2400" dirty="0" smtClean="0"/>
              <a:t>instruction</a:t>
            </a:r>
            <a:r>
              <a:rPr lang="en-US" sz="2400" dirty="0"/>
              <a:t>, the features of the two treatments must be pulled apart as much as possible. The Web version must carry properties that cannot be found in </a:t>
            </a:r>
            <a:r>
              <a:rPr lang="en-US" sz="2400" dirty="0" smtClean="0"/>
              <a:t>the conventional version. 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esearchers </a:t>
            </a:r>
            <a:r>
              <a:rPr lang="en-US" sz="2400" dirty="0"/>
              <a:t>expect to detect between-group variability if it is present. 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6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186" y="745142"/>
            <a:ext cx="9603275" cy="1049235"/>
          </a:xfrm>
        </p:spPr>
        <p:txBody>
          <a:bodyPr/>
          <a:lstStyle/>
          <a:p>
            <a:r>
              <a:rPr lang="en-US" dirty="0" smtClean="0"/>
              <a:t>Misconception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809" y="2158236"/>
            <a:ext cx="7300534" cy="34506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Engineer </a:t>
            </a:r>
            <a:r>
              <a:rPr lang="en-US" sz="2400" dirty="0"/>
              <a:t>A wants to test the engine performance of Porsche 911. He compares it against a Honda Civic</a:t>
            </a:r>
            <a:r>
              <a:rPr lang="en-US" sz="2400" dirty="0" smtClean="0"/>
              <a:t>. </a:t>
            </a:r>
            <a:r>
              <a:rPr lang="en-US" sz="2400" dirty="0"/>
              <a:t>He concluded:  "This is a breakthrough in engineering science. Repeated experiments confirm that a Porsche 911 can outrun a Honda Civic</a:t>
            </a:r>
            <a:r>
              <a:rPr lang="en-US" sz="2400" dirty="0" smtClean="0"/>
              <a:t>.” </a:t>
            </a:r>
            <a:r>
              <a:rPr lang="en-US" sz="2400" dirty="0" smtClean="0">
                <a:solidFill>
                  <a:srgbClr val="FF0000"/>
                </a:solidFill>
              </a:rPr>
              <a:t>Is it insightful?</a:t>
            </a:r>
          </a:p>
          <a:p>
            <a:r>
              <a:rPr lang="en-US" sz="2400" dirty="0" smtClean="0"/>
              <a:t>Engineer </a:t>
            </a:r>
            <a:r>
              <a:rPr lang="en-US" sz="2400" dirty="0"/>
              <a:t>B wants to test the engine performance of Porsche 911. He compares it against a Ferrari.</a:t>
            </a:r>
          </a:p>
        </p:txBody>
      </p:sp>
      <p:pic>
        <p:nvPicPr>
          <p:cNvPr id="3074" name="Picture 2" descr="http://www.creative-wisdom.com/teaching/WBI/porsch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2158236"/>
            <a:ext cx="3523873" cy="249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8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804519"/>
            <a:ext cx="10401711" cy="1049235"/>
          </a:xfrm>
        </p:spPr>
        <p:txBody>
          <a:bodyPr/>
          <a:lstStyle/>
          <a:p>
            <a:r>
              <a:rPr lang="en-US" smtClean="0"/>
              <a:t>Misconception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2015732"/>
            <a:ext cx="10818421" cy="3450613"/>
          </a:xfrm>
        </p:spPr>
        <p:txBody>
          <a:bodyPr>
            <a:noAutofit/>
          </a:bodyPr>
          <a:lstStyle/>
          <a:p>
            <a:r>
              <a:rPr lang="en-US" sz="2400" dirty="0"/>
              <a:t>By common sense, most people will laugh at the first </a:t>
            </a:r>
            <a:r>
              <a:rPr lang="en-US" sz="2400" dirty="0" smtClean="0"/>
              <a:t>engineering </a:t>
            </a:r>
            <a:r>
              <a:rPr lang="en-US" sz="2400" dirty="0"/>
              <a:t>test and approve the second one. But, look at the next pair:</a:t>
            </a:r>
          </a:p>
          <a:p>
            <a:r>
              <a:rPr lang="en-US" sz="2400" dirty="0"/>
              <a:t>Researcher A spent 100 hours to develop a Web-based course as the treatment. He simply printed out a hard copy of those </a:t>
            </a:r>
            <a:r>
              <a:rPr lang="en-US" sz="2400" dirty="0" err="1"/>
              <a:t>WebPages</a:t>
            </a:r>
            <a:r>
              <a:rPr lang="en-US" sz="2400" dirty="0"/>
              <a:t> in half an hour for the control group.</a:t>
            </a:r>
          </a:p>
          <a:p>
            <a:r>
              <a:rPr lang="en-US" sz="2400" dirty="0"/>
              <a:t>Researcher B spent 100 hours to develop a Web-based course as the treatment. He also invested a lot of efforts to develop a </a:t>
            </a:r>
            <a:r>
              <a:rPr lang="en-US" sz="2400" dirty="0" smtClean="0"/>
              <a:t>multi-media </a:t>
            </a:r>
            <a:r>
              <a:rPr lang="en-US" sz="2400" dirty="0"/>
              <a:t>version for the control </a:t>
            </a:r>
            <a:r>
              <a:rPr lang="en-US" sz="2400" dirty="0" smtClean="0"/>
              <a:t>group to </a:t>
            </a:r>
            <a:r>
              <a:rPr lang="en-US" sz="2400" dirty="0" smtClean="0">
                <a:solidFill>
                  <a:srgbClr val="FF0000"/>
                </a:solidFill>
              </a:rPr>
              <a:t>make them comparable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12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17" y="804519"/>
            <a:ext cx="10484838" cy="1049235"/>
          </a:xfrm>
        </p:spPr>
        <p:txBody>
          <a:bodyPr/>
          <a:lstStyle/>
          <a:p>
            <a:r>
              <a:rPr lang="en-US" dirty="0" smtClean="0"/>
              <a:t>misconception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271" y="2015732"/>
            <a:ext cx="10318584" cy="345061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Once a series of studies were conducted to evaluate </a:t>
            </a:r>
            <a:r>
              <a:rPr lang="en-US" sz="2800" i="1" dirty="0"/>
              <a:t>Daisy Quest</a:t>
            </a:r>
            <a:r>
              <a:rPr lang="en-US" sz="2800" dirty="0"/>
              <a:t>, a computerized program used to teach phonemic awareness in Grades K through I.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results were said to be positive, but in the studies (e.g., Barker &amp; </a:t>
            </a:r>
            <a:r>
              <a:rPr lang="en-US" sz="2800" dirty="0" err="1"/>
              <a:t>Torgesen</a:t>
            </a:r>
            <a:r>
              <a:rPr lang="en-US" sz="2800" dirty="0"/>
              <a:t>, 1995), the control groups were not taught phonemic awareness at all. </a:t>
            </a:r>
            <a:endParaRPr lang="en-US" sz="2800" dirty="0" smtClean="0"/>
          </a:p>
          <a:p>
            <a:r>
              <a:rPr lang="en-US" sz="2800" dirty="0" smtClean="0"/>
              <a:t>It is not only </a:t>
            </a:r>
            <a:r>
              <a:rPr lang="en-US" sz="2800" dirty="0" smtClean="0">
                <a:solidFill>
                  <a:srgbClr val="FF0000"/>
                </a:solidFill>
              </a:rPr>
              <a:t>invalid</a:t>
            </a:r>
            <a:r>
              <a:rPr lang="en-US" sz="2800" dirty="0" smtClean="0"/>
              <a:t> in terms of research design, it is also </a:t>
            </a:r>
            <a:r>
              <a:rPr lang="en-US" sz="2800" dirty="0" smtClean="0">
                <a:solidFill>
                  <a:srgbClr val="FF0000"/>
                </a:solidFill>
              </a:rPr>
              <a:t>unethical</a:t>
            </a:r>
            <a:r>
              <a:rPr lang="en-US" sz="2800" dirty="0" smtClean="0"/>
              <a:t>! Why?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286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17" y="840145"/>
            <a:ext cx="10116703" cy="1049235"/>
          </a:xfrm>
        </p:spPr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quipoise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17" y="2015732"/>
            <a:ext cx="10830296" cy="3450613"/>
          </a:xfrm>
        </p:spPr>
        <p:txBody>
          <a:bodyPr>
            <a:noAutofit/>
          </a:bodyPr>
          <a:lstStyle/>
          <a:p>
            <a:r>
              <a:rPr lang="en-US" sz="2400" dirty="0"/>
              <a:t>The ethics of clinical research requires equipoise, which is a state of </a:t>
            </a:r>
            <a:r>
              <a:rPr lang="en-US" sz="2400" dirty="0">
                <a:solidFill>
                  <a:srgbClr val="FF0000"/>
                </a:solidFill>
              </a:rPr>
              <a:t>genuine uncertainty </a:t>
            </a:r>
            <a:r>
              <a:rPr lang="en-US" sz="2400" dirty="0"/>
              <a:t>on the part of the clinical researcher regarding the treatment effectiveness of each side in a trial. </a:t>
            </a:r>
            <a:endParaRPr lang="en-US" sz="2400" dirty="0" smtClean="0"/>
          </a:p>
          <a:p>
            <a:r>
              <a:rPr lang="en-US" sz="2400" dirty="0" smtClean="0"/>
              <a:t>It is </a:t>
            </a:r>
            <a:r>
              <a:rPr lang="en-US" sz="2400" dirty="0"/>
              <a:t>unethical for a medical researcher to assign patients into the control group when he/she has known that the treatment is much more effective than the </a:t>
            </a:r>
            <a:r>
              <a:rPr lang="en-US" sz="2400" dirty="0" smtClean="0"/>
              <a:t>control.</a:t>
            </a:r>
          </a:p>
          <a:p>
            <a:r>
              <a:rPr lang="en-US" sz="2400" dirty="0" smtClean="0"/>
              <a:t>Educational </a:t>
            </a:r>
            <a:r>
              <a:rPr lang="en-US" sz="2400" dirty="0"/>
              <a:t>researchers should never conduct a study in which the control/comparison group is absolutely inferior to the treatment</a:t>
            </a:r>
            <a:r>
              <a:rPr lang="en-US" sz="2400" dirty="0" smtClean="0"/>
              <a:t>. 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You should not set people up to fail!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3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21" y="804519"/>
            <a:ext cx="10294833" cy="104923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exclude</a:t>
            </a:r>
            <a:r>
              <a:rPr lang="en-US" b="1" dirty="0"/>
              <a:t> the extraneous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2015732"/>
            <a:ext cx="10401711" cy="3450613"/>
          </a:xfrm>
        </p:spPr>
        <p:txBody>
          <a:bodyPr>
            <a:normAutofit/>
          </a:bodyPr>
          <a:lstStyle/>
          <a:p>
            <a:r>
              <a:rPr lang="en-US" sz="2400" dirty="0"/>
              <a:t>There are many ways to </a:t>
            </a:r>
            <a:r>
              <a:rPr lang="en-US" sz="2400" dirty="0">
                <a:solidFill>
                  <a:srgbClr val="FF0000"/>
                </a:solidFill>
              </a:rPr>
              <a:t>control noise (unwanted or extraneous variance</a:t>
            </a:r>
            <a:r>
              <a:rPr lang="en-US" sz="2400" dirty="0" smtClean="0">
                <a:solidFill>
                  <a:srgbClr val="FF0000"/>
                </a:solidFill>
              </a:rPr>
              <a:t>).</a:t>
            </a:r>
          </a:p>
          <a:p>
            <a:r>
              <a:rPr lang="en-US" sz="2400" dirty="0" smtClean="0"/>
              <a:t>If </a:t>
            </a:r>
            <a:r>
              <a:rPr lang="en-US" sz="2400" dirty="0"/>
              <a:t>you worry that variability of </a:t>
            </a:r>
            <a:r>
              <a:rPr lang="en-US" sz="2400" dirty="0" smtClean="0"/>
              <a:t>GPA </a:t>
            </a:r>
            <a:r>
              <a:rPr lang="en-US" sz="2400" dirty="0"/>
              <a:t>among subjects may affect the </a:t>
            </a:r>
            <a:r>
              <a:rPr lang="en-US" sz="2400" dirty="0" smtClean="0"/>
              <a:t>study, </a:t>
            </a:r>
            <a:r>
              <a:rPr lang="en-US" sz="2400" dirty="0"/>
              <a:t>you can select subjects whose </a:t>
            </a:r>
            <a:r>
              <a:rPr lang="en-US" sz="2400" dirty="0" smtClean="0"/>
              <a:t>GPA </a:t>
            </a:r>
            <a:r>
              <a:rPr lang="en-US" sz="2400" dirty="0"/>
              <a:t>is between </a:t>
            </a:r>
            <a:r>
              <a:rPr lang="en-US" sz="2400" dirty="0" smtClean="0"/>
              <a:t>3.0 </a:t>
            </a:r>
            <a:r>
              <a:rPr lang="en-US" sz="2400" dirty="0"/>
              <a:t>to </a:t>
            </a:r>
            <a:r>
              <a:rPr lang="en-US" sz="2400" dirty="0" smtClean="0"/>
              <a:t>4.0.</a:t>
            </a:r>
          </a:p>
          <a:p>
            <a:r>
              <a:rPr lang="en-US" sz="2400" dirty="0" smtClean="0"/>
              <a:t>You ensure that students who participate in the study are well-prepared.</a:t>
            </a:r>
          </a:p>
          <a:p>
            <a:r>
              <a:rPr lang="en-US" sz="2400" dirty="0" smtClean="0"/>
              <a:t>Please </a:t>
            </a:r>
            <a:r>
              <a:rPr lang="en-US" sz="2400" dirty="0"/>
              <a:t>be cautious that this approach may hinder the researcher from making a broader </a:t>
            </a:r>
            <a:r>
              <a:rPr lang="en-US" sz="2400" dirty="0" smtClean="0"/>
              <a:t>generalization (e.g. less-prepared students).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880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93" y="804519"/>
            <a:ext cx="10425462" cy="104923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include</a:t>
            </a:r>
            <a:r>
              <a:rPr lang="en-US" b="1" dirty="0"/>
              <a:t> the extraneous variable as a factor or a covariate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393" y="2015732"/>
            <a:ext cx="10425461" cy="34506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Example: Pre-existing difference (variation). Some students are better-prepared but some are less.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Analysis </a:t>
            </a:r>
            <a:r>
              <a:rPr lang="en-US" sz="2400" b="1" dirty="0">
                <a:solidFill>
                  <a:srgbClr val="FF0000"/>
                </a:solidFill>
              </a:rPr>
              <a:t>of Covariance (ANCOVA)</a:t>
            </a:r>
            <a:r>
              <a:rPr lang="en-US" sz="2400" dirty="0"/>
              <a:t> can be employed to adjust the pre-existing differences introduced by the extraneous </a:t>
            </a:r>
            <a:r>
              <a:rPr lang="en-US" sz="2400" dirty="0" smtClean="0"/>
              <a:t>variable, </a:t>
            </a:r>
            <a:r>
              <a:rPr lang="en-US" sz="2400" dirty="0"/>
              <a:t>such as </a:t>
            </a:r>
            <a:r>
              <a:rPr lang="en-US" sz="2400" dirty="0" smtClean="0"/>
              <a:t>GPA, SAT, or a pretest of the subject matter.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7706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1" y="804519"/>
            <a:ext cx="10271083" cy="1049235"/>
          </a:xfrm>
        </p:spPr>
        <p:txBody>
          <a:bodyPr/>
          <a:lstStyle/>
          <a:p>
            <a:r>
              <a:rPr lang="en-US" b="1"/>
              <a:t>Matching subjects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392" y="2027607"/>
            <a:ext cx="6757059" cy="3450613"/>
          </a:xfrm>
        </p:spPr>
        <p:txBody>
          <a:bodyPr>
            <a:noAutofit/>
          </a:bodyPr>
          <a:lstStyle/>
          <a:p>
            <a:r>
              <a:rPr lang="en-US" sz="2400" dirty="0" smtClean="0"/>
              <a:t>Case-control study</a:t>
            </a:r>
          </a:p>
          <a:p>
            <a:r>
              <a:rPr lang="en-US" sz="2400" dirty="0"/>
              <a:t>I</a:t>
            </a:r>
            <a:r>
              <a:rPr lang="en-US" sz="2400" dirty="0" smtClean="0"/>
              <a:t>n </a:t>
            </a:r>
            <a:r>
              <a:rPr lang="en-US" sz="2400" dirty="0"/>
              <a:t>a study </a:t>
            </a:r>
            <a:r>
              <a:rPr lang="en-US" sz="2400" dirty="0"/>
              <a:t>(</a:t>
            </a:r>
            <a:r>
              <a:rPr lang="en-US" sz="2400" dirty="0" err="1"/>
              <a:t>Tse</a:t>
            </a:r>
            <a:r>
              <a:rPr lang="en-US" sz="2400" dirty="0"/>
              <a:t>, Zhu, Yu, Wong, &amp; Tsang, </a:t>
            </a:r>
            <a:r>
              <a:rPr lang="en-US" sz="2400" dirty="0" smtClean="0"/>
              <a:t>2015) that </a:t>
            </a:r>
            <a:r>
              <a:rPr lang="en-US" sz="2400" dirty="0"/>
              <a:t>aims to identify factors of illegal drug use at schools, it is </a:t>
            </a:r>
            <a:r>
              <a:rPr lang="en-US" sz="2400" dirty="0" smtClean="0"/>
              <a:t>difficult to </a:t>
            </a:r>
            <a:r>
              <a:rPr lang="en-US" sz="2400" dirty="0"/>
              <a:t>recruit students who admit using illegal drug. </a:t>
            </a:r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/>
              <a:t>viable approach is to carpeting all the students in a school using anonymous surveys. It turns out that 50 out of 1,000 students report drug use. 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840" y="2219448"/>
            <a:ext cx="3695865" cy="245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20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1" y="804519"/>
            <a:ext cx="10271083" cy="1049235"/>
          </a:xfrm>
        </p:spPr>
        <p:txBody>
          <a:bodyPr/>
          <a:lstStyle/>
          <a:p>
            <a:r>
              <a:rPr lang="en-US" b="1"/>
              <a:t>Matching subjects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2" y="2015732"/>
            <a:ext cx="6638306" cy="3743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</a:t>
            </a:r>
            <a:r>
              <a:rPr lang="en-US" sz="2400" dirty="0"/>
              <a:t>these 50 cases are compared against 950 controls (no drug use), needless to say the variances of the two groups are extremely </a:t>
            </a:r>
            <a:r>
              <a:rPr lang="en-US" sz="2400" dirty="0" smtClean="0"/>
              <a:t>asymmetrical. </a:t>
            </a:r>
          </a:p>
          <a:p>
            <a:r>
              <a:rPr lang="en-US" sz="2400" dirty="0" smtClean="0"/>
              <a:t>To </a:t>
            </a:r>
            <a:r>
              <a:rPr lang="en-US" sz="2400" dirty="0"/>
              <a:t>make a valid comparison, 50 non-drug users are selected from the sample by matching the demographic and psychological characteristics of the 50 </a:t>
            </a:r>
            <a:r>
              <a:rPr lang="en-US" sz="2400" dirty="0" smtClean="0"/>
              <a:t>cases.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843" y="2124446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8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643" y="804519"/>
            <a:ext cx="10449212" cy="1049235"/>
          </a:xfrm>
        </p:spPr>
        <p:txBody>
          <a:bodyPr/>
          <a:lstStyle/>
          <a:p>
            <a:r>
              <a:rPr lang="en-US" b="1"/>
              <a:t>Improve the reliability of measure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643" y="2015732"/>
            <a:ext cx="10449211" cy="382692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Assume that you cannot remember the test questions or I use equivalent alternate test forms. If I give you the test today, you score is 90. Next day you take the test again, your score is 60.  A day later your score is 100. There is a high variability of your scores.  What is happening?</a:t>
            </a:r>
          </a:p>
          <a:p>
            <a:r>
              <a:rPr lang="en-US" sz="2400" dirty="0" smtClean="0"/>
              <a:t>If the whole class takes the test, the within-group variability will be very high.</a:t>
            </a:r>
          </a:p>
          <a:p>
            <a:r>
              <a:rPr lang="en-US" sz="2400" dirty="0" smtClean="0"/>
              <a:t>High variability </a:t>
            </a:r>
            <a:r>
              <a:rPr lang="en-US" sz="2400" dirty="0" smtClean="0">
                <a:sym typeface="Wingdings"/>
              </a:rPr>
              <a:t> inconsistency  low reliability  more noise</a:t>
            </a:r>
          </a:p>
          <a:p>
            <a:r>
              <a:rPr lang="en-US" sz="2400" dirty="0" smtClean="0">
                <a:sym typeface="Wingdings"/>
              </a:rPr>
              <a:t>Improve the test! </a:t>
            </a:r>
            <a:r>
              <a:rPr lang="en-US" sz="2400" dirty="0" smtClean="0"/>
              <a:t>If </a:t>
            </a:r>
            <a:r>
              <a:rPr lang="en-US" sz="2400" dirty="0"/>
              <a:t>the instrument has a high reliability coefficient, there will be less measurement error and thus </a:t>
            </a:r>
            <a:r>
              <a:rPr lang="en-US" sz="2400" dirty="0">
                <a:solidFill>
                  <a:srgbClr val="FF0000"/>
                </a:solidFill>
              </a:rPr>
              <a:t>error variance </a:t>
            </a:r>
            <a:r>
              <a:rPr lang="en-US" sz="2400" dirty="0"/>
              <a:t>is reduced.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95" y="804519"/>
            <a:ext cx="10330459" cy="1049235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395" y="2015732"/>
            <a:ext cx="10330459" cy="3450613"/>
          </a:xfrm>
        </p:spPr>
        <p:txBody>
          <a:bodyPr>
            <a:noAutofit/>
          </a:bodyPr>
          <a:lstStyle/>
          <a:p>
            <a:r>
              <a:rPr lang="en-US" sz="2400" dirty="0" smtClean="0"/>
              <a:t>To design a study is to control the variance</a:t>
            </a:r>
          </a:p>
          <a:p>
            <a:r>
              <a:rPr lang="en-US" sz="2400" dirty="0" smtClean="0"/>
              <a:t>Between-group variance = signal</a:t>
            </a:r>
          </a:p>
          <a:p>
            <a:r>
              <a:rPr lang="en-US" sz="2400" dirty="0" smtClean="0"/>
              <a:t>All others = noise</a:t>
            </a:r>
          </a:p>
          <a:p>
            <a:r>
              <a:rPr lang="en-US" sz="2400" dirty="0" smtClean="0"/>
              <a:t>Maximize the between-group variance does not mean using an inferior or do-nothing control group.</a:t>
            </a:r>
          </a:p>
          <a:p>
            <a:r>
              <a:rPr lang="en-US" sz="2400" dirty="0" smtClean="0"/>
              <a:t>There are different ways to reduce noise, such as excluding the noise, including the noise as a covariate, matching subjects, and improving test reliability.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03606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54</TotalTime>
  <Words>785</Words>
  <Application>Microsoft Macintosh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Gill Sans MT</vt:lpstr>
      <vt:lpstr>Wingdings</vt:lpstr>
      <vt:lpstr>Arial</vt:lpstr>
      <vt:lpstr>Gallery</vt:lpstr>
      <vt:lpstr>Unit 4  Variance control</vt:lpstr>
      <vt:lpstr>Signal and noise</vt:lpstr>
      <vt:lpstr>Compare Vulcans against humans</vt:lpstr>
      <vt:lpstr>Compare Vulcans against humans</vt:lpstr>
      <vt:lpstr>Maximize between-group variance (difference) </vt:lpstr>
      <vt:lpstr>Misconception</vt:lpstr>
      <vt:lpstr>Misconception</vt:lpstr>
      <vt:lpstr>misconception</vt:lpstr>
      <vt:lpstr>Equipoise</vt:lpstr>
      <vt:lpstr>exclude the extraneous variable</vt:lpstr>
      <vt:lpstr>include the extraneous variable as a factor or a covariate</vt:lpstr>
      <vt:lpstr>Matching subjects</vt:lpstr>
      <vt:lpstr>Matching subjects</vt:lpstr>
      <vt:lpstr>Improve the reliability of measure</vt:lpstr>
      <vt:lpstr>Summary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  Variance control</dc:title>
  <dc:creator>Microsoft Office User</dc:creator>
  <cp:lastModifiedBy>Microsoft Office User</cp:lastModifiedBy>
  <cp:revision>22</cp:revision>
  <dcterms:created xsi:type="dcterms:W3CDTF">2019-01-24T21:43:00Z</dcterms:created>
  <dcterms:modified xsi:type="dcterms:W3CDTF">2019-01-24T22:37:08Z</dcterms:modified>
</cp:coreProperties>
</file>