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6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41"/>
    <p:restoredTop sz="94624"/>
  </p:normalViewPr>
  <p:slideViewPr>
    <p:cSldViewPr snapToGrid="0" snapToObjects="1">
      <p:cViewPr varScale="1">
        <p:scale>
          <a:sx n="88" d="100"/>
          <a:sy n="88" d="100"/>
        </p:scale>
        <p:origin x="4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Drag picture to placeholder or click icon to add</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4/9/2019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creative-wisdom.com/teaching/WBI/galton.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hTghEXKNj7g"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Threats against validity</a:t>
            </a:r>
            <a:endParaRPr lang="en-US" dirty="0"/>
          </a:p>
        </p:txBody>
      </p:sp>
      <p:sp>
        <p:nvSpPr>
          <p:cNvPr id="3" name="Subtitle 2"/>
          <p:cNvSpPr>
            <a:spLocks noGrp="1"/>
          </p:cNvSpPr>
          <p:nvPr>
            <p:ph type="subTitle" idx="1"/>
          </p:nvPr>
        </p:nvSpPr>
        <p:spPr/>
        <p:txBody>
          <a:bodyPr/>
          <a:lstStyle/>
          <a:p>
            <a:r>
              <a:rPr lang="en-US" dirty="0" smtClean="0"/>
              <a:t>Chong ho (Alex) Yu</a:t>
            </a:r>
            <a:endParaRPr lang="en-US" dirty="0"/>
          </a:p>
        </p:txBody>
      </p:sp>
    </p:spTree>
    <p:extLst>
      <p:ext uri="{BB962C8B-B14F-4D97-AF65-F5344CB8AC3E}">
        <p14:creationId xmlns:p14="http://schemas.microsoft.com/office/powerpoint/2010/main" val="1577731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a:t>
            </a:r>
            <a:endParaRPr lang="en-US" dirty="0"/>
          </a:p>
        </p:txBody>
      </p:sp>
      <p:sp>
        <p:nvSpPr>
          <p:cNvPr id="3" name="Content Placeholder 2"/>
          <p:cNvSpPr>
            <a:spLocks noGrp="1"/>
          </p:cNvSpPr>
          <p:nvPr>
            <p:ph idx="1"/>
          </p:nvPr>
        </p:nvSpPr>
        <p:spPr/>
        <p:txBody>
          <a:bodyPr>
            <a:normAutofit/>
          </a:bodyPr>
          <a:lstStyle/>
          <a:p>
            <a:r>
              <a:rPr lang="en-US" sz="2800" b="1" dirty="0">
                <a:solidFill>
                  <a:srgbClr val="FFC000"/>
                </a:solidFill>
              </a:rPr>
              <a:t>Internal validity</a:t>
            </a:r>
            <a:r>
              <a:rPr lang="en-US" sz="2800" dirty="0"/>
              <a:t> refers specifically to whether an experimental treatment/condition makes a difference to the outcome or not, and whether there is sufficient evidence to substantiate the claim.</a:t>
            </a:r>
          </a:p>
          <a:p>
            <a:r>
              <a:rPr lang="en-US" sz="2800" b="1" dirty="0">
                <a:solidFill>
                  <a:srgbClr val="FFC000"/>
                </a:solidFill>
              </a:rPr>
              <a:t>External validity</a:t>
            </a:r>
            <a:r>
              <a:rPr lang="en-US" sz="2800" dirty="0"/>
              <a:t> refers to the </a:t>
            </a:r>
            <a:r>
              <a:rPr lang="en-US" sz="2800" dirty="0" smtClean="0"/>
              <a:t>generalizability </a:t>
            </a:r>
            <a:r>
              <a:rPr lang="en-US" sz="2800" dirty="0"/>
              <a:t>of the treatment/condition outcomes across various settings</a:t>
            </a:r>
            <a:r>
              <a:rPr lang="en-US" sz="2800" dirty="0" smtClean="0"/>
              <a:t>.</a:t>
            </a:r>
            <a:endParaRPr lang="en-US" sz="2800" dirty="0"/>
          </a:p>
        </p:txBody>
      </p:sp>
    </p:spTree>
    <p:extLst>
      <p:ext uri="{BB962C8B-B14F-4D97-AF65-F5344CB8AC3E}">
        <p14:creationId xmlns:p14="http://schemas.microsoft.com/office/powerpoint/2010/main" val="1452235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misconception</a:t>
            </a:r>
            <a:endParaRPr lang="en-US" dirty="0"/>
          </a:p>
        </p:txBody>
      </p:sp>
      <p:sp>
        <p:nvSpPr>
          <p:cNvPr id="3" name="Content Placeholder 2"/>
          <p:cNvSpPr>
            <a:spLocks noGrp="1"/>
          </p:cNvSpPr>
          <p:nvPr>
            <p:ph idx="1"/>
          </p:nvPr>
        </p:nvSpPr>
        <p:spPr/>
        <p:txBody>
          <a:bodyPr/>
          <a:lstStyle/>
          <a:p>
            <a:r>
              <a:rPr lang="en-US" sz="2800" dirty="0" smtClean="0"/>
              <a:t>Validity in the context of research design is NOT the same as validity in the context of measurement. In measurement there are:</a:t>
            </a:r>
          </a:p>
          <a:p>
            <a:pPr lvl="1"/>
            <a:r>
              <a:rPr lang="en-US" sz="2800" dirty="0" smtClean="0"/>
              <a:t>Content validity</a:t>
            </a:r>
          </a:p>
          <a:p>
            <a:pPr lvl="1"/>
            <a:r>
              <a:rPr lang="en-US" sz="2800" dirty="0" smtClean="0"/>
              <a:t>Criterion validity</a:t>
            </a:r>
          </a:p>
          <a:p>
            <a:pPr lvl="1"/>
            <a:r>
              <a:rPr lang="en-US" sz="2800" dirty="0" smtClean="0"/>
              <a:t>Construct validity</a:t>
            </a:r>
          </a:p>
          <a:p>
            <a:r>
              <a:rPr lang="en-US" sz="2800" dirty="0" smtClean="0"/>
              <a:t>These will NOT be covered in this class.</a:t>
            </a:r>
          </a:p>
          <a:p>
            <a:endParaRPr lang="en-US" dirty="0"/>
          </a:p>
        </p:txBody>
      </p:sp>
    </p:spTree>
    <p:extLst>
      <p:ext uri="{BB962C8B-B14F-4D97-AF65-F5344CB8AC3E}">
        <p14:creationId xmlns:p14="http://schemas.microsoft.com/office/powerpoint/2010/main" val="170576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Efficacy and </a:t>
            </a:r>
            <a:r>
              <a:rPr lang="en-US" b="1" dirty="0" smtClean="0"/>
              <a:t>effectiveness</a:t>
            </a:r>
            <a:endParaRPr lang="en-US" dirty="0"/>
          </a:p>
        </p:txBody>
      </p:sp>
      <p:sp>
        <p:nvSpPr>
          <p:cNvPr id="3" name="Content Placeholder 2"/>
          <p:cNvSpPr>
            <a:spLocks noGrp="1"/>
          </p:cNvSpPr>
          <p:nvPr>
            <p:ph idx="1"/>
          </p:nvPr>
        </p:nvSpPr>
        <p:spPr/>
        <p:txBody>
          <a:bodyPr>
            <a:normAutofit/>
          </a:bodyPr>
          <a:lstStyle/>
          <a:p>
            <a:r>
              <a:rPr lang="en-US" sz="2800" dirty="0"/>
              <a:t>In medical studies, usually </a:t>
            </a:r>
            <a:r>
              <a:rPr lang="en-US" sz="2800" b="1" dirty="0">
                <a:solidFill>
                  <a:srgbClr val="FFC000"/>
                </a:solidFill>
              </a:rPr>
              <a:t>efficacy</a:t>
            </a:r>
            <a:r>
              <a:rPr lang="en-US" sz="2800" b="1" dirty="0"/>
              <a:t> </a:t>
            </a:r>
            <a:r>
              <a:rPr lang="en-US" sz="2800" dirty="0"/>
              <a:t>studies in experimental settings are conducted to address the issue of internal validity </a:t>
            </a:r>
            <a:endParaRPr lang="en-US" sz="2800" dirty="0" smtClean="0"/>
          </a:p>
          <a:p>
            <a:r>
              <a:rPr lang="en-US" sz="2800" b="1" dirty="0">
                <a:solidFill>
                  <a:srgbClr val="FFC000"/>
                </a:solidFill>
              </a:rPr>
              <a:t>E</a:t>
            </a:r>
            <a:r>
              <a:rPr lang="en-US" sz="2800" b="1" dirty="0" smtClean="0">
                <a:solidFill>
                  <a:srgbClr val="FFC000"/>
                </a:solidFill>
              </a:rPr>
              <a:t>ffectiveness</a:t>
            </a:r>
            <a:r>
              <a:rPr lang="en-US" sz="2800" dirty="0"/>
              <a:t> studies in naturalistic settings (the "real" world) are employed to examine the external validity of the claim. </a:t>
            </a:r>
          </a:p>
        </p:txBody>
      </p:sp>
    </p:spTree>
    <p:extLst>
      <p:ext uri="{BB962C8B-B14F-4D97-AF65-F5344CB8AC3E}">
        <p14:creationId xmlns:p14="http://schemas.microsoft.com/office/powerpoint/2010/main" val="1890475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vs. external</a:t>
            </a:r>
            <a:endParaRPr lang="en-US" dirty="0"/>
          </a:p>
        </p:txBody>
      </p:sp>
      <p:sp>
        <p:nvSpPr>
          <p:cNvPr id="3" name="Content Placeholder 2"/>
          <p:cNvSpPr>
            <a:spLocks noGrp="1"/>
          </p:cNvSpPr>
          <p:nvPr>
            <p:ph idx="1"/>
          </p:nvPr>
        </p:nvSpPr>
        <p:spPr>
          <a:xfrm>
            <a:off x="1141413" y="2026695"/>
            <a:ext cx="6366293" cy="3541714"/>
          </a:xfrm>
        </p:spPr>
        <p:txBody>
          <a:bodyPr>
            <a:noAutofit/>
          </a:bodyPr>
          <a:lstStyle/>
          <a:p>
            <a:r>
              <a:rPr lang="en-US" dirty="0"/>
              <a:t>The US Food and Drug administration (FDA) is responsible for approving drugs before they are released to the market. </a:t>
            </a:r>
            <a:r>
              <a:rPr lang="en-US" dirty="0" smtClean="0"/>
              <a:t>Rigorous </a:t>
            </a:r>
            <a:r>
              <a:rPr lang="en-US" dirty="0"/>
              <a:t>experiments and hard data are required to gain the FDA's approval. </a:t>
            </a:r>
            <a:endParaRPr lang="en-US" dirty="0" smtClean="0"/>
          </a:p>
          <a:p>
            <a:r>
              <a:rPr lang="en-US" dirty="0" smtClean="0"/>
              <a:t>Several </a:t>
            </a:r>
            <a:r>
              <a:rPr lang="en-US" dirty="0"/>
              <a:t>drugs that had been approved by FDA before were re-called from the market later (e.g. the anti-diabetic drug Avandia and pain-reliever </a:t>
            </a:r>
            <a:r>
              <a:rPr lang="en-US" dirty="0" err="1"/>
              <a:t>Vioxx</a:t>
            </a:r>
            <a:r>
              <a:rPr lang="en-US" dirty="0"/>
              <a:t>). </a:t>
            </a:r>
            <a:endParaRPr lang="en-US" dirty="0" smtClean="0"/>
          </a:p>
        </p:txBody>
      </p:sp>
      <p:pic>
        <p:nvPicPr>
          <p:cNvPr id="4" name="Picture 3"/>
          <p:cNvPicPr>
            <a:picLocks noChangeAspect="1"/>
          </p:cNvPicPr>
          <p:nvPr/>
        </p:nvPicPr>
        <p:blipFill>
          <a:blip r:embed="rId2"/>
          <a:stretch>
            <a:fillRect/>
          </a:stretch>
        </p:blipFill>
        <p:spPr>
          <a:xfrm>
            <a:off x="7720011" y="2026695"/>
            <a:ext cx="3327400" cy="4165600"/>
          </a:xfrm>
          <a:prstGeom prst="rect">
            <a:avLst/>
          </a:prstGeom>
        </p:spPr>
      </p:pic>
    </p:spTree>
    <p:extLst>
      <p:ext uri="{BB962C8B-B14F-4D97-AF65-F5344CB8AC3E}">
        <p14:creationId xmlns:p14="http://schemas.microsoft.com/office/powerpoint/2010/main" val="2042152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vs. external</a:t>
            </a:r>
            <a:endParaRPr lang="en-US" dirty="0"/>
          </a:p>
        </p:txBody>
      </p:sp>
      <p:sp>
        <p:nvSpPr>
          <p:cNvPr id="3" name="Content Placeholder 2"/>
          <p:cNvSpPr>
            <a:spLocks noGrp="1"/>
          </p:cNvSpPr>
          <p:nvPr>
            <p:ph idx="1"/>
          </p:nvPr>
        </p:nvSpPr>
        <p:spPr>
          <a:xfrm>
            <a:off x="1141413" y="1973179"/>
            <a:ext cx="6185820" cy="4283242"/>
          </a:xfrm>
        </p:spPr>
        <p:txBody>
          <a:bodyPr>
            <a:normAutofit/>
          </a:bodyPr>
          <a:lstStyle/>
          <a:p>
            <a:r>
              <a:rPr lang="en-US" dirty="0" smtClean="0"/>
              <a:t>This </a:t>
            </a:r>
            <a:r>
              <a:rPr lang="en-US" dirty="0"/>
              <a:t>discrepancy between the results yielded from lab tests and the real world led to an investigation by the Institute of Medicine (IOM). </a:t>
            </a:r>
            <a:endParaRPr lang="en-US" dirty="0" smtClean="0"/>
          </a:p>
          <a:p>
            <a:r>
              <a:rPr lang="en-US" dirty="0" smtClean="0"/>
              <a:t>To </a:t>
            </a:r>
            <a:r>
              <a:rPr lang="en-US" dirty="0"/>
              <a:t>close the gap between internal and external validity, the IOM committee recommended that the FDA should take proactive steps to monitor the safety of the approved drugs throughout their time on the </a:t>
            </a:r>
            <a:r>
              <a:rPr lang="en-US" dirty="0" smtClean="0"/>
              <a:t>market.</a:t>
            </a:r>
            <a:endParaRPr lang="en-US" dirty="0"/>
          </a:p>
        </p:txBody>
      </p:sp>
      <p:pic>
        <p:nvPicPr>
          <p:cNvPr id="4" name="Picture 3"/>
          <p:cNvPicPr>
            <a:picLocks noChangeAspect="1"/>
          </p:cNvPicPr>
          <p:nvPr/>
        </p:nvPicPr>
        <p:blipFill>
          <a:blip r:embed="rId2"/>
          <a:stretch>
            <a:fillRect/>
          </a:stretch>
        </p:blipFill>
        <p:spPr>
          <a:xfrm>
            <a:off x="7849269" y="1779337"/>
            <a:ext cx="3327400" cy="4165600"/>
          </a:xfrm>
          <a:prstGeom prst="rect">
            <a:avLst/>
          </a:prstGeom>
        </p:spPr>
      </p:pic>
    </p:spTree>
    <p:extLst>
      <p:ext uri="{BB962C8B-B14F-4D97-AF65-F5344CB8AC3E}">
        <p14:creationId xmlns:p14="http://schemas.microsoft.com/office/powerpoint/2010/main" val="2098805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Ecological validity</a:t>
            </a:r>
            <a:endParaRPr lang="en-US" dirty="0"/>
          </a:p>
        </p:txBody>
      </p:sp>
      <p:sp>
        <p:nvSpPr>
          <p:cNvPr id="3" name="Content Placeholder 2"/>
          <p:cNvSpPr>
            <a:spLocks noGrp="1"/>
          </p:cNvSpPr>
          <p:nvPr>
            <p:ph idx="1"/>
          </p:nvPr>
        </p:nvSpPr>
        <p:spPr>
          <a:xfrm>
            <a:off x="960938" y="2225424"/>
            <a:ext cx="6715209" cy="3541714"/>
          </a:xfrm>
        </p:spPr>
        <p:txBody>
          <a:bodyPr>
            <a:normAutofit lnSpcReduction="10000"/>
          </a:bodyPr>
          <a:lstStyle/>
          <a:p>
            <a:r>
              <a:rPr lang="en-US" dirty="0" smtClean="0"/>
              <a:t>Unrealistic: Clean data in an artificial setting</a:t>
            </a:r>
          </a:p>
          <a:p>
            <a:r>
              <a:rPr lang="en-US" dirty="0"/>
              <a:t>Educational researchers realize that it is impossible for teacher to blocking all interferences by closing the door. Contrary to the experimental ideal that a good study is a "noiseless" one, a study is regarded as ecologically valid if it captures teachers' everyday experience as they are bombarded with numerous things </a:t>
            </a:r>
          </a:p>
        </p:txBody>
      </p:sp>
      <p:pic>
        <p:nvPicPr>
          <p:cNvPr id="4" name="Picture 3"/>
          <p:cNvPicPr>
            <a:picLocks noChangeAspect="1"/>
          </p:cNvPicPr>
          <p:nvPr/>
        </p:nvPicPr>
        <p:blipFill>
          <a:blip r:embed="rId2"/>
          <a:stretch>
            <a:fillRect/>
          </a:stretch>
        </p:blipFill>
        <p:spPr>
          <a:xfrm>
            <a:off x="7891045" y="2225424"/>
            <a:ext cx="3797300" cy="2146300"/>
          </a:xfrm>
          <a:prstGeom prst="rect">
            <a:avLst/>
          </a:prstGeom>
        </p:spPr>
      </p:pic>
    </p:spTree>
    <p:extLst>
      <p:ext uri="{BB962C8B-B14F-4D97-AF65-F5344CB8AC3E}">
        <p14:creationId xmlns:p14="http://schemas.microsoft.com/office/powerpoint/2010/main" val="918344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internal validity</a:t>
            </a:r>
          </a:p>
        </p:txBody>
      </p:sp>
      <p:sp>
        <p:nvSpPr>
          <p:cNvPr id="3" name="Content Placeholder 2"/>
          <p:cNvSpPr>
            <a:spLocks noGrp="1"/>
          </p:cNvSpPr>
          <p:nvPr>
            <p:ph idx="1"/>
          </p:nvPr>
        </p:nvSpPr>
        <p:spPr/>
        <p:txBody>
          <a:bodyPr>
            <a:normAutofit lnSpcReduction="10000"/>
          </a:bodyPr>
          <a:lstStyle/>
          <a:p>
            <a:r>
              <a:rPr lang="en-US" b="1" dirty="0">
                <a:solidFill>
                  <a:srgbClr val="FFC000"/>
                </a:solidFill>
              </a:rPr>
              <a:t>History</a:t>
            </a:r>
            <a:r>
              <a:rPr lang="en-US" dirty="0">
                <a:solidFill>
                  <a:srgbClr val="FFC000"/>
                </a:solidFill>
              </a:rPr>
              <a:t>: </a:t>
            </a:r>
            <a:r>
              <a:rPr lang="en-US" dirty="0"/>
              <a:t>the specific events which occur between the first and second measurement. The 2008 economic recession is a good example. Due to the budget crisis many schools cut back resources. A treatment implemented around that period of time may be affected by a lack of supporting infrastructure</a:t>
            </a:r>
            <a:r>
              <a:rPr lang="en-US" dirty="0" smtClean="0"/>
              <a:t>.</a:t>
            </a:r>
            <a:endParaRPr lang="en-US" dirty="0"/>
          </a:p>
          <a:p>
            <a:r>
              <a:rPr lang="en-US" b="1" dirty="0">
                <a:solidFill>
                  <a:srgbClr val="FFC000"/>
                </a:solidFill>
              </a:rPr>
              <a:t>Maturation</a:t>
            </a:r>
            <a:r>
              <a:rPr lang="en-US" dirty="0">
                <a:solidFill>
                  <a:srgbClr val="FFC000"/>
                </a:solidFill>
              </a:rPr>
              <a:t>: </a:t>
            </a:r>
            <a:r>
              <a:rPr lang="en-US" dirty="0"/>
              <a:t>the processes within subjects which act as a function of the passage of time. i.e. if the project lasts a long period of time, most participants may improve their performance regardless of treatment</a:t>
            </a:r>
            <a:r>
              <a:rPr lang="en-US" dirty="0" smtClean="0"/>
              <a:t>.</a:t>
            </a:r>
            <a:endParaRPr lang="en-US" dirty="0"/>
          </a:p>
        </p:txBody>
      </p:sp>
    </p:spTree>
    <p:extLst>
      <p:ext uri="{BB962C8B-B14F-4D97-AF65-F5344CB8AC3E}">
        <p14:creationId xmlns:p14="http://schemas.microsoft.com/office/powerpoint/2010/main" val="972940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internal </a:t>
            </a:r>
            <a:r>
              <a:rPr lang="en-US" b="1" dirty="0" smtClean="0"/>
              <a:t>validity</a:t>
            </a:r>
            <a:endParaRPr lang="en-US" dirty="0"/>
          </a:p>
        </p:txBody>
      </p:sp>
      <p:sp>
        <p:nvSpPr>
          <p:cNvPr id="3" name="Content Placeholder 2"/>
          <p:cNvSpPr>
            <a:spLocks noGrp="1"/>
          </p:cNvSpPr>
          <p:nvPr>
            <p:ph idx="1"/>
          </p:nvPr>
        </p:nvSpPr>
        <p:spPr/>
        <p:txBody>
          <a:bodyPr/>
          <a:lstStyle/>
          <a:p>
            <a:r>
              <a:rPr lang="en-US" sz="2800" b="1" dirty="0">
                <a:solidFill>
                  <a:srgbClr val="FFC000"/>
                </a:solidFill>
              </a:rPr>
              <a:t>Testing</a:t>
            </a:r>
            <a:r>
              <a:rPr lang="en-US" sz="2800" dirty="0"/>
              <a:t>: the effects of taking a test on the outcomes of taking a second test. In other words, the pretest becomes a form of "treatment</a:t>
            </a:r>
            <a:r>
              <a:rPr lang="en-US" sz="2800" dirty="0" smtClean="0"/>
              <a:t>."</a:t>
            </a:r>
            <a:endParaRPr lang="en-US" sz="2800" dirty="0"/>
          </a:p>
          <a:p>
            <a:r>
              <a:rPr lang="en-US" sz="2800" b="1" dirty="0">
                <a:solidFill>
                  <a:srgbClr val="FFC000"/>
                </a:solidFill>
              </a:rPr>
              <a:t>Instrumentation</a:t>
            </a:r>
            <a:r>
              <a:rPr lang="en-US" sz="2800" dirty="0"/>
              <a:t>: the changes in the instrument, observers, or scorers which may produce changes in outcomes.</a:t>
            </a:r>
          </a:p>
          <a:p>
            <a:endParaRPr lang="en-US" dirty="0"/>
          </a:p>
        </p:txBody>
      </p:sp>
    </p:spTree>
    <p:extLst>
      <p:ext uri="{BB962C8B-B14F-4D97-AF65-F5344CB8AC3E}">
        <p14:creationId xmlns:p14="http://schemas.microsoft.com/office/powerpoint/2010/main" val="1598389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internal </a:t>
            </a:r>
            <a:r>
              <a:rPr lang="en-US" b="1" dirty="0" smtClean="0"/>
              <a:t>validity</a:t>
            </a:r>
            <a:endParaRPr lang="en-US" dirty="0"/>
          </a:p>
        </p:txBody>
      </p:sp>
      <p:sp>
        <p:nvSpPr>
          <p:cNvPr id="3" name="Content Placeholder 2"/>
          <p:cNvSpPr>
            <a:spLocks noGrp="1"/>
          </p:cNvSpPr>
          <p:nvPr>
            <p:ph idx="1"/>
          </p:nvPr>
        </p:nvSpPr>
        <p:spPr/>
        <p:txBody>
          <a:bodyPr>
            <a:noAutofit/>
          </a:bodyPr>
          <a:lstStyle/>
          <a:p>
            <a:r>
              <a:rPr lang="en-US" sz="2800" b="1" dirty="0"/>
              <a:t>Statistical regression</a:t>
            </a:r>
            <a:r>
              <a:rPr lang="en-US" sz="2800" dirty="0"/>
              <a:t>: </a:t>
            </a:r>
            <a:r>
              <a:rPr lang="en-US" sz="2800" dirty="0" smtClean="0"/>
              <a:t>also </a:t>
            </a:r>
            <a:r>
              <a:rPr lang="en-US" sz="2800" dirty="0"/>
              <a:t>known as regression towards the mean. </a:t>
            </a:r>
            <a:r>
              <a:rPr lang="en-US" sz="2800" dirty="0" smtClean="0">
                <a:hlinkClick r:id="rId2"/>
              </a:rPr>
              <a:t>Galton </a:t>
            </a:r>
            <a:r>
              <a:rPr lang="en-US" sz="2800" dirty="0">
                <a:hlinkClick r:id="rId2"/>
              </a:rPr>
              <a:t>found that tall parents do not necessary have tall children</a:t>
            </a:r>
            <a:r>
              <a:rPr lang="en-US" sz="2800" dirty="0"/>
              <a:t>. </a:t>
            </a:r>
            <a:endParaRPr lang="en-US" sz="2800" dirty="0" smtClean="0"/>
          </a:p>
          <a:p>
            <a:r>
              <a:rPr lang="en-US" sz="2800" dirty="0" smtClean="0"/>
              <a:t>Re-discovered </a:t>
            </a:r>
            <a:r>
              <a:rPr lang="en-US" sz="2800" dirty="0"/>
              <a:t>by </a:t>
            </a:r>
            <a:r>
              <a:rPr lang="en-US" sz="2800" dirty="0" smtClean="0"/>
              <a:t>Daniel </a:t>
            </a:r>
            <a:r>
              <a:rPr lang="en-US" sz="2800" dirty="0" err="1"/>
              <a:t>Kahneman</a:t>
            </a:r>
            <a:r>
              <a:rPr lang="en-US" sz="2800" dirty="0"/>
              <a:t> (2011) in his study about why rebuking pilots cannot explain flight performance. </a:t>
            </a:r>
            <a:endParaRPr lang="en-US" sz="2800" dirty="0" smtClean="0"/>
          </a:p>
          <a:p>
            <a:r>
              <a:rPr lang="en-US" sz="2800" dirty="0" smtClean="0"/>
              <a:t>The threat </a:t>
            </a:r>
            <a:r>
              <a:rPr lang="en-US" sz="2800" dirty="0"/>
              <a:t>of regression towards the mean is caused by the selection of subjects on the basis of extreme scores or characteristics. </a:t>
            </a:r>
          </a:p>
        </p:txBody>
      </p:sp>
    </p:spTree>
    <p:extLst>
      <p:ext uri="{BB962C8B-B14F-4D97-AF65-F5344CB8AC3E}">
        <p14:creationId xmlns:p14="http://schemas.microsoft.com/office/powerpoint/2010/main" val="596012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internal </a:t>
            </a:r>
            <a:r>
              <a:rPr lang="en-US" b="1" dirty="0" smtClean="0"/>
              <a:t>validity</a:t>
            </a:r>
            <a:endParaRPr lang="en-US" dirty="0"/>
          </a:p>
        </p:txBody>
      </p:sp>
      <p:sp>
        <p:nvSpPr>
          <p:cNvPr id="3" name="Content Placeholder 2"/>
          <p:cNvSpPr>
            <a:spLocks noGrp="1"/>
          </p:cNvSpPr>
          <p:nvPr>
            <p:ph idx="1"/>
          </p:nvPr>
        </p:nvSpPr>
        <p:spPr/>
        <p:txBody>
          <a:bodyPr>
            <a:normAutofit/>
          </a:bodyPr>
          <a:lstStyle/>
          <a:p>
            <a:r>
              <a:rPr lang="en-US" sz="2800" b="1" dirty="0">
                <a:solidFill>
                  <a:srgbClr val="FFC000"/>
                </a:solidFill>
              </a:rPr>
              <a:t>Selection of subjects</a:t>
            </a:r>
            <a:r>
              <a:rPr lang="en-US" sz="2800" dirty="0"/>
              <a:t>: the biases which may result in selection of comparison groups. Randomization (Random assignment) of group membership is a counter-attack against this threat. </a:t>
            </a:r>
            <a:endParaRPr lang="en-US" sz="2800" dirty="0" smtClean="0"/>
          </a:p>
          <a:p>
            <a:r>
              <a:rPr lang="en-US" sz="2800" b="1" dirty="0" smtClean="0">
                <a:solidFill>
                  <a:srgbClr val="FFC000"/>
                </a:solidFill>
              </a:rPr>
              <a:t>Experimental </a:t>
            </a:r>
            <a:r>
              <a:rPr lang="en-US" sz="2800" b="1" dirty="0">
                <a:solidFill>
                  <a:srgbClr val="FFC000"/>
                </a:solidFill>
              </a:rPr>
              <a:t>mortality</a:t>
            </a:r>
            <a:r>
              <a:rPr lang="en-US" sz="2800" dirty="0"/>
              <a:t>: the loss of subjects. </a:t>
            </a:r>
            <a:r>
              <a:rPr lang="en-US" sz="2800" dirty="0" smtClean="0"/>
              <a:t>The </a:t>
            </a:r>
            <a:r>
              <a:rPr lang="en-US" sz="2800" dirty="0"/>
              <a:t>hidden variable, </a:t>
            </a:r>
            <a:r>
              <a:rPr lang="en-US" sz="2800" i="1" dirty="0"/>
              <a:t>intention to treat</a:t>
            </a:r>
            <a:r>
              <a:rPr lang="en-US" sz="2800" dirty="0"/>
              <a:t>, might skew the result.</a:t>
            </a:r>
          </a:p>
          <a:p>
            <a:endParaRPr lang="en-US" dirty="0"/>
          </a:p>
        </p:txBody>
      </p:sp>
    </p:spTree>
    <p:extLst>
      <p:ext uri="{BB962C8B-B14F-4D97-AF65-F5344CB8AC3E}">
        <p14:creationId xmlns:p14="http://schemas.microsoft.com/office/powerpoint/2010/main" val="1550546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internal validity</a:t>
            </a:r>
            <a:endParaRPr lang="en-US" dirty="0"/>
          </a:p>
        </p:txBody>
      </p:sp>
      <p:sp>
        <p:nvSpPr>
          <p:cNvPr id="3" name="Content Placeholder 2"/>
          <p:cNvSpPr>
            <a:spLocks noGrp="1"/>
          </p:cNvSpPr>
          <p:nvPr>
            <p:ph idx="1"/>
          </p:nvPr>
        </p:nvSpPr>
        <p:spPr>
          <a:xfrm>
            <a:off x="1141413" y="2249486"/>
            <a:ext cx="7220534" cy="3970839"/>
          </a:xfrm>
        </p:spPr>
        <p:txBody>
          <a:bodyPr>
            <a:normAutofit fontScale="92500" lnSpcReduction="10000"/>
          </a:bodyPr>
          <a:lstStyle/>
          <a:p>
            <a:r>
              <a:rPr lang="en-US" sz="2600" b="1" dirty="0">
                <a:solidFill>
                  <a:srgbClr val="FFC000"/>
                </a:solidFill>
              </a:rPr>
              <a:t>John Henry </a:t>
            </a:r>
            <a:r>
              <a:rPr lang="en-US" sz="2600" b="1" dirty="0" smtClean="0">
                <a:solidFill>
                  <a:srgbClr val="FFC000"/>
                </a:solidFill>
              </a:rPr>
              <a:t>effect</a:t>
            </a:r>
            <a:r>
              <a:rPr lang="en-US" sz="2600" dirty="0" smtClean="0"/>
              <a:t>: </a:t>
            </a:r>
            <a:r>
              <a:rPr lang="en-US" sz="2600" dirty="0"/>
              <a:t>John Henry was a worker who outperformed a machine under an experimental setting because he was aware that his performance was compared with that of a machine. </a:t>
            </a:r>
            <a:endParaRPr lang="en-US" sz="2600" dirty="0" smtClean="0"/>
          </a:p>
          <a:p>
            <a:r>
              <a:rPr lang="en-US" sz="2600" b="1" dirty="0">
                <a:solidFill>
                  <a:srgbClr val="FFC000"/>
                </a:solidFill>
              </a:rPr>
              <a:t>Hawthorne </a:t>
            </a:r>
            <a:r>
              <a:rPr lang="en-US" sz="2600" b="1" dirty="0" smtClean="0">
                <a:solidFill>
                  <a:srgbClr val="FFC000"/>
                </a:solidFill>
              </a:rPr>
              <a:t>effect</a:t>
            </a:r>
            <a:r>
              <a:rPr lang="en-US" sz="2600" b="1" dirty="0" smtClean="0"/>
              <a:t>: </a:t>
            </a:r>
            <a:r>
              <a:rPr lang="en-US" sz="2600" dirty="0" smtClean="0"/>
              <a:t>Between </a:t>
            </a:r>
            <a:r>
              <a:rPr lang="en-US" sz="2600" dirty="0"/>
              <a:t>1924 and 32 the Hawthorne S</a:t>
            </a:r>
            <a:r>
              <a:rPr lang="en-US" sz="2600" dirty="0" smtClean="0"/>
              <a:t>tudy examined </a:t>
            </a:r>
            <a:r>
              <a:rPr lang="en-US" sz="2600" dirty="0"/>
              <a:t>how lighting would influence productivity. Researchers concluded that workers improved their productivity because they were observed rather than better illumination.</a:t>
            </a:r>
            <a:r>
              <a:rPr lang="en-US" dirty="0"/>
              <a:t> </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06852" y="2358190"/>
            <a:ext cx="2915653" cy="2429711"/>
          </a:xfrm>
          <a:prstGeom prst="rect">
            <a:avLst/>
          </a:prstGeom>
        </p:spPr>
      </p:pic>
    </p:spTree>
    <p:extLst>
      <p:ext uri="{BB962C8B-B14F-4D97-AF65-F5344CB8AC3E}">
        <p14:creationId xmlns:p14="http://schemas.microsoft.com/office/powerpoint/2010/main" val="824868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internal validity</a:t>
            </a:r>
            <a:endParaRPr lang="en-US" dirty="0"/>
          </a:p>
        </p:txBody>
      </p:sp>
      <p:sp>
        <p:nvSpPr>
          <p:cNvPr id="3" name="Content Placeholder 2"/>
          <p:cNvSpPr>
            <a:spLocks noGrp="1"/>
          </p:cNvSpPr>
          <p:nvPr>
            <p:ph idx="1"/>
          </p:nvPr>
        </p:nvSpPr>
        <p:spPr>
          <a:xfrm>
            <a:off x="1141413" y="1661657"/>
            <a:ext cx="10245044" cy="3970839"/>
          </a:xfrm>
        </p:spPr>
        <p:txBody>
          <a:bodyPr>
            <a:noAutofit/>
          </a:bodyPr>
          <a:lstStyle/>
          <a:p>
            <a:r>
              <a:rPr lang="en-US" sz="2800" b="1" dirty="0">
                <a:solidFill>
                  <a:srgbClr val="FFC000"/>
                </a:solidFill>
              </a:rPr>
              <a:t>Rosenthal’s effect </a:t>
            </a:r>
            <a:endParaRPr lang="en-US" sz="2800" dirty="0" smtClean="0"/>
          </a:p>
          <a:p>
            <a:pPr lvl="1"/>
            <a:r>
              <a:rPr lang="en-US" sz="2800" dirty="0" smtClean="0"/>
              <a:t>the </a:t>
            </a:r>
            <a:r>
              <a:rPr lang="en-US" sz="2800" dirty="0"/>
              <a:t>experimenter or the treatment-giver unconsciously put greater expectations or extra care to the participants. </a:t>
            </a:r>
            <a:endParaRPr lang="en-US" sz="2800" dirty="0" smtClean="0"/>
          </a:p>
          <a:p>
            <a:pPr lvl="1"/>
            <a:r>
              <a:rPr lang="en-US" sz="2800" dirty="0" smtClean="0"/>
              <a:t>Rosenthal </a:t>
            </a:r>
            <a:r>
              <a:rPr lang="en-US" sz="2800" dirty="0"/>
              <a:t>and Jacobson (1963) issued a Test of General Ability at an elementary school in California. Later they randomly selected 20% of the students and lied to the teachers that this group had unusual potential for academic growth. </a:t>
            </a:r>
            <a:endParaRPr lang="en-US" sz="2800" dirty="0" smtClean="0"/>
          </a:p>
        </p:txBody>
      </p:sp>
    </p:spTree>
    <p:extLst>
      <p:ext uri="{BB962C8B-B14F-4D97-AF65-F5344CB8AC3E}">
        <p14:creationId xmlns:p14="http://schemas.microsoft.com/office/powerpoint/2010/main" val="4128305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internal validity</a:t>
            </a:r>
            <a:endParaRPr lang="en-US" dirty="0"/>
          </a:p>
        </p:txBody>
      </p:sp>
      <p:sp>
        <p:nvSpPr>
          <p:cNvPr id="3" name="Content Placeholder 2"/>
          <p:cNvSpPr>
            <a:spLocks noGrp="1"/>
          </p:cNvSpPr>
          <p:nvPr>
            <p:ph idx="1"/>
          </p:nvPr>
        </p:nvSpPr>
        <p:spPr>
          <a:xfrm>
            <a:off x="1141413" y="1661657"/>
            <a:ext cx="6968444" cy="3970839"/>
          </a:xfrm>
        </p:spPr>
        <p:txBody>
          <a:bodyPr>
            <a:noAutofit/>
          </a:bodyPr>
          <a:lstStyle/>
          <a:p>
            <a:r>
              <a:rPr lang="en-US" sz="2800" dirty="0" smtClean="0"/>
              <a:t>Eight </a:t>
            </a:r>
            <a:r>
              <a:rPr lang="en-US" sz="2800" dirty="0"/>
              <a:t>months later they gave a posttest and found that those so-called gifted students outperformed other students. </a:t>
            </a:r>
            <a:endParaRPr lang="en-US" sz="2800" dirty="0" smtClean="0"/>
          </a:p>
          <a:p>
            <a:r>
              <a:rPr lang="en-US" sz="2800" dirty="0"/>
              <a:t>T</a:t>
            </a:r>
            <a:r>
              <a:rPr lang="en-US" sz="2800" dirty="0" smtClean="0"/>
              <a:t>hose </a:t>
            </a:r>
            <a:r>
              <a:rPr lang="en-US" sz="2800" dirty="0"/>
              <a:t>teachers might have unnoticeably given the supposed gifted children more personal interactions, more feedback, more approval, more positive reinforcement.</a:t>
            </a:r>
            <a:endParaRPr lang="en-US" sz="2800" dirty="0"/>
          </a:p>
        </p:txBody>
      </p:sp>
      <p:pic>
        <p:nvPicPr>
          <p:cNvPr id="1028" name="Picture 4" descr="Image result for i believe in you"/>
          <p:cNvPicPr>
            <a:picLocks noChangeAspect="1" noChangeArrowheads="1"/>
          </p:cNvPicPr>
          <p:nvPr/>
        </p:nvPicPr>
        <p:blipFill rotWithShape="1">
          <a:blip r:embed="rId2">
            <a:extLst>
              <a:ext uri="{28A0092B-C50C-407E-A947-70E740481C1C}">
                <a14:useLocalDpi xmlns:a14="http://schemas.microsoft.com/office/drawing/2010/main" val="0"/>
              </a:ext>
            </a:extLst>
          </a:blip>
          <a:srcRect l="16442" t="9989" r="16129" b="9347"/>
          <a:stretch/>
        </p:blipFill>
        <p:spPr bwMode="auto">
          <a:xfrm>
            <a:off x="8218713" y="1886124"/>
            <a:ext cx="3320143" cy="420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134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91946"/>
            <a:ext cx="9905998" cy="1478570"/>
          </a:xfrm>
        </p:spPr>
        <p:txBody>
          <a:bodyPr/>
          <a:lstStyle/>
          <a:p>
            <a:r>
              <a:rPr lang="en-US" b="1" dirty="0"/>
              <a:t>Factors jeopardize internal validity</a:t>
            </a:r>
            <a:endParaRPr lang="en-US" dirty="0"/>
          </a:p>
        </p:txBody>
      </p:sp>
      <p:sp>
        <p:nvSpPr>
          <p:cNvPr id="3" name="Content Placeholder 2"/>
          <p:cNvSpPr>
            <a:spLocks noGrp="1"/>
          </p:cNvSpPr>
          <p:nvPr>
            <p:ph idx="1"/>
          </p:nvPr>
        </p:nvSpPr>
        <p:spPr>
          <a:xfrm>
            <a:off x="1141414" y="1770516"/>
            <a:ext cx="6881358" cy="4521427"/>
          </a:xfrm>
        </p:spPr>
        <p:txBody>
          <a:bodyPr>
            <a:normAutofit/>
          </a:bodyPr>
          <a:lstStyle/>
          <a:p>
            <a:r>
              <a:rPr lang="en-US" dirty="0"/>
              <a:t>A</a:t>
            </a:r>
            <a:r>
              <a:rPr lang="en-US" dirty="0" smtClean="0"/>
              <a:t>lso </a:t>
            </a:r>
            <a:r>
              <a:rPr lang="en-US" dirty="0"/>
              <a:t>known as the </a:t>
            </a:r>
            <a:r>
              <a:rPr lang="en-US" dirty="0">
                <a:solidFill>
                  <a:srgbClr val="FFC000"/>
                </a:solidFill>
              </a:rPr>
              <a:t>Pygmalion Effect</a:t>
            </a:r>
            <a:r>
              <a:rPr lang="en-US" dirty="0"/>
              <a:t>. </a:t>
            </a:r>
            <a:endParaRPr lang="en-US" dirty="0" smtClean="0"/>
          </a:p>
          <a:p>
            <a:r>
              <a:rPr lang="en-US" dirty="0" smtClean="0"/>
              <a:t>Its </a:t>
            </a:r>
            <a:r>
              <a:rPr lang="en-US" dirty="0"/>
              <a:t>root can be traced back to a Cyprus mythology. </a:t>
            </a:r>
            <a:endParaRPr lang="en-US" dirty="0" smtClean="0"/>
          </a:p>
          <a:p>
            <a:r>
              <a:rPr lang="en-US" dirty="0" smtClean="0"/>
              <a:t>Pygmalion </a:t>
            </a:r>
            <a:r>
              <a:rPr lang="en-US" dirty="0"/>
              <a:t>carved a statue of a </a:t>
            </a:r>
            <a:r>
              <a:rPr lang="en-US" dirty="0" smtClean="0"/>
              <a:t>woman. He </a:t>
            </a:r>
            <a:r>
              <a:rPr lang="en-US" dirty="0"/>
              <a:t>wished for a bride that looked just like his masterpiece. </a:t>
            </a:r>
            <a:endParaRPr lang="en-US" dirty="0" smtClean="0"/>
          </a:p>
          <a:p>
            <a:r>
              <a:rPr lang="en-US" dirty="0" smtClean="0"/>
              <a:t>One </a:t>
            </a:r>
            <a:r>
              <a:rPr lang="en-US" dirty="0"/>
              <a:t>day after he kissed the statue it came to life. They fell in love and got married. </a:t>
            </a:r>
            <a:endParaRPr lang="en-US" dirty="0" smtClean="0"/>
          </a:p>
          <a:p>
            <a:r>
              <a:rPr lang="en-US" dirty="0" smtClean="0"/>
              <a:t>A great </a:t>
            </a:r>
            <a:r>
              <a:rPr lang="en-US" dirty="0"/>
              <a:t>expectation can lead to a good result. </a:t>
            </a:r>
            <a:endParaRPr lang="en-US" dirty="0" smtClean="0"/>
          </a:p>
          <a:p>
            <a:r>
              <a:rPr lang="en-US" dirty="0">
                <a:hlinkClick r:id="rId3"/>
              </a:rPr>
              <a:t>https://www.youtube.com/watch?v=hTghEXKNj7g</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692469279"/>
              </p:ext>
            </p:extLst>
          </p:nvPr>
        </p:nvGraphicFramePr>
        <p:xfrm>
          <a:off x="7946572" y="1688873"/>
          <a:ext cx="3333750" cy="4684713"/>
        </p:xfrm>
        <a:graphic>
          <a:graphicData uri="http://schemas.openxmlformats.org/presentationml/2006/ole">
            <mc:AlternateContent xmlns:mc="http://schemas.openxmlformats.org/markup-compatibility/2006">
              <mc:Choice xmlns:v="urn:schemas-microsoft-com:vml" Requires="v">
                <p:oleObj spid="_x0000_s2053" name="Image" r:id="rId4" imgW="3333240" imgH="4685400" progId="Photoshop.Image.13">
                  <p:embed/>
                </p:oleObj>
              </mc:Choice>
              <mc:Fallback>
                <p:oleObj name="Image" r:id="rId4" imgW="3333240" imgH="4685400" progId="Photoshop.Image.13">
                  <p:embed/>
                  <p:pic>
                    <p:nvPicPr>
                      <p:cNvPr id="0" name=""/>
                      <p:cNvPicPr/>
                      <p:nvPr/>
                    </p:nvPicPr>
                    <p:blipFill>
                      <a:blip r:embed="rId5"/>
                      <a:stretch>
                        <a:fillRect/>
                      </a:stretch>
                    </p:blipFill>
                    <p:spPr>
                      <a:xfrm>
                        <a:off x="7946572" y="1688873"/>
                        <a:ext cx="3333750" cy="4684713"/>
                      </a:xfrm>
                      <a:prstGeom prst="rect">
                        <a:avLst/>
                      </a:prstGeom>
                    </p:spPr>
                  </p:pic>
                </p:oleObj>
              </mc:Fallback>
            </mc:AlternateContent>
          </a:graphicData>
        </a:graphic>
      </p:graphicFrame>
    </p:spTree>
    <p:extLst>
      <p:ext uri="{BB962C8B-B14F-4D97-AF65-F5344CB8AC3E}">
        <p14:creationId xmlns:p14="http://schemas.microsoft.com/office/powerpoint/2010/main" val="1654029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Factors </a:t>
            </a:r>
            <a:r>
              <a:rPr lang="en-US" b="1" dirty="0" smtClean="0"/>
              <a:t>jeopardize </a:t>
            </a:r>
            <a:r>
              <a:rPr lang="en-US" b="1" dirty="0"/>
              <a:t>external validity</a:t>
            </a:r>
          </a:p>
        </p:txBody>
      </p:sp>
      <p:sp>
        <p:nvSpPr>
          <p:cNvPr id="3" name="Content Placeholder 2"/>
          <p:cNvSpPr>
            <a:spLocks noGrp="1"/>
          </p:cNvSpPr>
          <p:nvPr>
            <p:ph idx="1"/>
          </p:nvPr>
        </p:nvSpPr>
        <p:spPr/>
        <p:txBody>
          <a:bodyPr>
            <a:normAutofit/>
          </a:bodyPr>
          <a:lstStyle/>
          <a:p>
            <a:r>
              <a:rPr lang="en-US" sz="2800" b="1" dirty="0">
                <a:solidFill>
                  <a:srgbClr val="FFC000"/>
                </a:solidFill>
              </a:rPr>
              <a:t>Reactive effects of experimental arrangements</a:t>
            </a:r>
            <a:r>
              <a:rPr lang="en-US" sz="2800" dirty="0"/>
              <a:t>: it is difficult to generalize to non-experimental settings if the effect was attributable to the experimental arrangement of the research.</a:t>
            </a:r>
            <a:endParaRPr lang="en-US" sz="2800" b="1" dirty="0" smtClean="0"/>
          </a:p>
          <a:p>
            <a:r>
              <a:rPr lang="en-US" sz="2800" b="1" dirty="0" smtClean="0">
                <a:solidFill>
                  <a:srgbClr val="FFC000"/>
                </a:solidFill>
              </a:rPr>
              <a:t>Multiple </a:t>
            </a:r>
            <a:r>
              <a:rPr lang="en-US" sz="2800" b="1" dirty="0">
                <a:solidFill>
                  <a:srgbClr val="FFC000"/>
                </a:solidFill>
              </a:rPr>
              <a:t>treatment interference</a:t>
            </a:r>
            <a:r>
              <a:rPr lang="en-US" sz="2800" dirty="0"/>
              <a:t>: as multiple treatments are given to the same subjects, it is difficult to control for the effects of prior treatments.</a:t>
            </a:r>
          </a:p>
        </p:txBody>
      </p:sp>
    </p:spTree>
    <p:extLst>
      <p:ext uri="{BB962C8B-B14F-4D97-AF65-F5344CB8AC3E}">
        <p14:creationId xmlns:p14="http://schemas.microsoft.com/office/powerpoint/2010/main" val="8569520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33</TotalTime>
  <Words>831</Words>
  <Application>Microsoft Office PowerPoint</Application>
  <PresentationFormat>Widescreen</PresentationFormat>
  <Paragraphs>56</Paragraphs>
  <Slides>16</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1" baseType="lpstr">
      <vt:lpstr>Arial</vt:lpstr>
      <vt:lpstr>Trebuchet MS</vt:lpstr>
      <vt:lpstr>Tw Cen MT</vt:lpstr>
      <vt:lpstr>Circuit</vt:lpstr>
      <vt:lpstr>Adobe Photoshop Image</vt:lpstr>
      <vt:lpstr>Threats against validity</vt:lpstr>
      <vt:lpstr>Validity</vt:lpstr>
      <vt:lpstr>Common misconception</vt:lpstr>
      <vt:lpstr>Efficacy and effectiveness</vt:lpstr>
      <vt:lpstr>Internal vs. external</vt:lpstr>
      <vt:lpstr>Internal vs. external</vt:lpstr>
      <vt:lpstr>Ecological validity</vt:lpstr>
      <vt:lpstr>Factors jeopardize internal validity</vt:lpstr>
      <vt:lpstr>Factors jeopardize internal validity</vt:lpstr>
      <vt:lpstr>Factors jeopardize internal validity</vt:lpstr>
      <vt:lpstr>Factors jeopardize internal validity</vt:lpstr>
      <vt:lpstr>Factors jeopardize internal validity</vt:lpstr>
      <vt:lpstr>Factors jeopardize internal validity</vt:lpstr>
      <vt:lpstr>Factors jeopardize internal validity</vt:lpstr>
      <vt:lpstr>Factors jeopardize internal validity</vt:lpstr>
      <vt:lpstr>Factors jeopardize external validity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Threats against validity</dc:title>
  <dc:creator>Microsoft Office User</dc:creator>
  <cp:lastModifiedBy>Chong Ho Yu</cp:lastModifiedBy>
  <cp:revision>27</cp:revision>
  <dcterms:created xsi:type="dcterms:W3CDTF">2019-01-29T22:30:22Z</dcterms:created>
  <dcterms:modified xsi:type="dcterms:W3CDTF">2019-04-09T18:39:17Z</dcterms:modified>
</cp:coreProperties>
</file>