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2"/>
  </p:sldMasterIdLst>
  <p:notesMasterIdLst>
    <p:notesMasterId r:id="rId16"/>
  </p:notesMasterIdLst>
  <p:sldIdLst>
    <p:sldId id="256" r:id="rId3"/>
    <p:sldId id="268" r:id="rId4"/>
    <p:sldId id="269" r:id="rId5"/>
    <p:sldId id="272" r:id="rId6"/>
    <p:sldId id="273" r:id="rId7"/>
    <p:sldId id="271" r:id="rId8"/>
    <p:sldId id="270" r:id="rId9"/>
    <p:sldId id="274" r:id="rId10"/>
    <p:sldId id="275" r:id="rId11"/>
    <p:sldId id="276" r:id="rId12"/>
    <p:sldId id="277" r:id="rId13"/>
    <p:sldId id="279" r:id="rId14"/>
    <p:sldId id="278" r:id="rId1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566" autoAdjust="0"/>
    <p:restoredTop sz="94660"/>
  </p:normalViewPr>
  <p:slideViewPr>
    <p:cSldViewPr>
      <p:cViewPr varScale="1">
        <p:scale>
          <a:sx n="130" d="100"/>
          <a:sy n="130" d="100"/>
        </p:scale>
        <p:origin x="1320" y="1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CFC481-2B46-4345-9DCA-1AAB5DBD35B5}" type="datetimeFigureOut">
              <a:rPr lang="en-US" smtClean="0"/>
              <a:t>11/11/2019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6A85CF-1203-C945-B37C-CE64888F8F73}" type="slidenum">
              <a:rPr lang="en-US" smtClean="0"/>
              <a:t>‹#›</a:t>
            </a:fld>
            <a:endParaRPr lang="en-US"/>
          </a:p>
        </p:txBody>
      </p:sp>
    </p:spTree>
    <p:extLst>
      <p:ext uri="{BB962C8B-B14F-4D97-AF65-F5344CB8AC3E}">
        <p14:creationId xmlns:p14="http://schemas.microsoft.com/office/powerpoint/2010/main" val="2042328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52374C19-6195-44EB-AC08-1E9DDA826AD8}" type="slidenum">
              <a:rPr lang="en-US" smtClean="0"/>
              <a:pPr/>
              <a:t>‹#›</a:t>
            </a:fld>
            <a:endParaRPr lang="en-US"/>
          </a:p>
        </p:txBody>
      </p:sp>
    </p:spTree>
    <p:extLst>
      <p:ext uri="{BB962C8B-B14F-4D97-AF65-F5344CB8AC3E}">
        <p14:creationId xmlns:p14="http://schemas.microsoft.com/office/powerpoint/2010/main" val="2393107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C8679E9-49B0-4045-A04C-50677AC6C1EA}" type="slidenum">
              <a:rPr lang="en-US" smtClean="0"/>
              <a:pPr/>
              <a:t>‹#›</a:t>
            </a:fld>
            <a:endParaRPr lang="en-US"/>
          </a:p>
        </p:txBody>
      </p:sp>
    </p:spTree>
    <p:extLst>
      <p:ext uri="{BB962C8B-B14F-4D97-AF65-F5344CB8AC3E}">
        <p14:creationId xmlns:p14="http://schemas.microsoft.com/office/powerpoint/2010/main" val="69683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D2B5B07-8454-4E55-B3A7-8E9AA2D9B57C}" type="slidenum">
              <a:rPr lang="en-US" smtClean="0"/>
              <a:pPr/>
              <a:t>‹#›</a:t>
            </a:fld>
            <a:endParaRPr lang="en-US"/>
          </a:p>
        </p:txBody>
      </p:sp>
    </p:spTree>
    <p:extLst>
      <p:ext uri="{BB962C8B-B14F-4D97-AF65-F5344CB8AC3E}">
        <p14:creationId xmlns:p14="http://schemas.microsoft.com/office/powerpoint/2010/main" val="2654245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E726B5A4-B00C-496C-B349-442F725A803E}" type="slidenum">
              <a:rPr lang="en-US" smtClean="0"/>
              <a:pPr/>
              <a:t>‹#›</a:t>
            </a:fld>
            <a:endParaRPr lang="en-US"/>
          </a:p>
        </p:txBody>
      </p:sp>
    </p:spTree>
    <p:extLst>
      <p:ext uri="{BB962C8B-B14F-4D97-AF65-F5344CB8AC3E}">
        <p14:creationId xmlns:p14="http://schemas.microsoft.com/office/powerpoint/2010/main" val="3379560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F6D4235-583C-4C1D-9CB9-18973B6C5B93}" type="slidenum">
              <a:rPr lang="en-US" smtClean="0"/>
              <a:pPr/>
              <a:t>‹#›</a:t>
            </a:fld>
            <a:endParaRPr lang="en-US"/>
          </a:p>
        </p:txBody>
      </p:sp>
    </p:spTree>
    <p:extLst>
      <p:ext uri="{BB962C8B-B14F-4D97-AF65-F5344CB8AC3E}">
        <p14:creationId xmlns:p14="http://schemas.microsoft.com/office/powerpoint/2010/main" val="1800865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002FCFB-EA54-40EB-A37A-8CF2D6BE7A4D}" type="slidenum">
              <a:rPr lang="en-US" smtClean="0"/>
              <a:pPr/>
              <a:t>‹#›</a:t>
            </a:fld>
            <a:endParaRPr lang="en-US"/>
          </a:p>
        </p:txBody>
      </p:sp>
    </p:spTree>
    <p:extLst>
      <p:ext uri="{BB962C8B-B14F-4D97-AF65-F5344CB8AC3E}">
        <p14:creationId xmlns:p14="http://schemas.microsoft.com/office/powerpoint/2010/main" val="1855984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3DF64FF-B736-405E-A7A0-3B9068A5EB37}" type="slidenum">
              <a:rPr lang="en-US" smtClean="0"/>
              <a:pPr/>
              <a:t>‹#›</a:t>
            </a:fld>
            <a:endParaRPr lang="en-US"/>
          </a:p>
        </p:txBody>
      </p:sp>
    </p:spTree>
    <p:extLst>
      <p:ext uri="{BB962C8B-B14F-4D97-AF65-F5344CB8AC3E}">
        <p14:creationId xmlns:p14="http://schemas.microsoft.com/office/powerpoint/2010/main" val="218266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C2FDF83-FB89-4D99-9CEB-EA16FA1D06DF}" type="slidenum">
              <a:rPr lang="en-US" smtClean="0"/>
              <a:pPr/>
              <a:t>‹#›</a:t>
            </a:fld>
            <a:endParaRPr lang="en-US"/>
          </a:p>
        </p:txBody>
      </p:sp>
    </p:spTree>
    <p:extLst>
      <p:ext uri="{BB962C8B-B14F-4D97-AF65-F5344CB8AC3E}">
        <p14:creationId xmlns:p14="http://schemas.microsoft.com/office/powerpoint/2010/main" val="2642106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CFEC6FB-1DF1-4F17-89DD-551E77ABC4E4}" type="slidenum">
              <a:rPr lang="en-US" smtClean="0"/>
              <a:pPr/>
              <a:t>‹#›</a:t>
            </a:fld>
            <a:endParaRPr lang="en-US"/>
          </a:p>
        </p:txBody>
      </p:sp>
    </p:spTree>
    <p:extLst>
      <p:ext uri="{BB962C8B-B14F-4D97-AF65-F5344CB8AC3E}">
        <p14:creationId xmlns:p14="http://schemas.microsoft.com/office/powerpoint/2010/main" val="2940815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445904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32182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650843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87595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2432512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B35016A-29F8-46FC-8B4A-CAF6A25312F0}" type="slidenum">
              <a:rPr lang="en-US" smtClean="0"/>
              <a:pPr/>
              <a:t>‹#›</a:t>
            </a:fld>
            <a:endParaRPr lang="en-US"/>
          </a:p>
        </p:txBody>
      </p:sp>
    </p:spTree>
    <p:extLst>
      <p:ext uri="{BB962C8B-B14F-4D97-AF65-F5344CB8AC3E}">
        <p14:creationId xmlns:p14="http://schemas.microsoft.com/office/powerpoint/2010/main" val="1767410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0931448-9786-46BA-932F-440E6F992D63}" type="slidenum">
              <a:rPr lang="en-US" smtClean="0"/>
              <a:pPr/>
              <a:t>‹#›</a:t>
            </a:fld>
            <a:endParaRPr lang="en-US"/>
          </a:p>
        </p:txBody>
      </p:sp>
    </p:spTree>
    <p:extLst>
      <p:ext uri="{BB962C8B-B14F-4D97-AF65-F5344CB8AC3E}">
        <p14:creationId xmlns:p14="http://schemas.microsoft.com/office/powerpoint/2010/main" val="4188145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48752452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Quantitative design: Ungraded review questions</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30513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2652490"/>
          </a:xfrm>
        </p:spPr>
        <p:txBody>
          <a:bodyPr>
            <a:noAutofit/>
          </a:bodyPr>
          <a:lstStyle/>
          <a:p>
            <a:pPr lvl="0"/>
            <a:r>
              <a:rPr lang="en-US" dirty="0"/>
              <a:t>Which of the following is NOT true about </a:t>
            </a:r>
            <a:r>
              <a:rPr lang="en-US" dirty="0" err="1"/>
              <a:t>expost</a:t>
            </a:r>
            <a:r>
              <a:rPr lang="en-US" dirty="0"/>
              <a:t> facto design? </a:t>
            </a:r>
          </a:p>
        </p:txBody>
      </p:sp>
      <p:sp>
        <p:nvSpPr>
          <p:cNvPr id="3" name="Content Placeholder 2"/>
          <p:cNvSpPr>
            <a:spLocks noGrp="1"/>
          </p:cNvSpPr>
          <p:nvPr>
            <p:ph idx="1"/>
          </p:nvPr>
        </p:nvSpPr>
        <p:spPr>
          <a:xfrm>
            <a:off x="1942415" y="2971800"/>
            <a:ext cx="6591985" cy="2939422"/>
          </a:xfrm>
        </p:spPr>
        <p:txBody>
          <a:bodyPr>
            <a:noAutofit/>
          </a:bodyPr>
          <a:lstStyle/>
          <a:p>
            <a:pPr marL="514350" lvl="0" indent="-514350">
              <a:buFont typeface="+mj-lt"/>
              <a:buAutoNum type="alphaUcPeriod"/>
            </a:pPr>
            <a:r>
              <a:rPr lang="en-US" sz="2400" dirty="0" smtClean="0"/>
              <a:t>It </a:t>
            </a:r>
            <a:r>
              <a:rPr lang="en-US" sz="2400" dirty="0"/>
              <a:t>is not experimental and data are collected after the </a:t>
            </a:r>
            <a:r>
              <a:rPr lang="en-US" sz="2400" dirty="0" smtClean="0"/>
              <a:t>fact.</a:t>
            </a:r>
            <a:endParaRPr lang="en-US" sz="2400" dirty="0"/>
          </a:p>
          <a:p>
            <a:pPr marL="514350" lvl="0" indent="-514350">
              <a:buFont typeface="+mj-lt"/>
              <a:buAutoNum type="alphaUcPeriod"/>
            </a:pPr>
            <a:r>
              <a:rPr lang="en-US" sz="2400" dirty="0" smtClean="0"/>
              <a:t>it </a:t>
            </a:r>
            <a:r>
              <a:rPr lang="en-US" sz="2400" dirty="0"/>
              <a:t>is causal-comparative and it is considered the best way to make causal inference </a:t>
            </a:r>
          </a:p>
          <a:p>
            <a:pPr marL="514350" lvl="0" indent="-514350">
              <a:buFont typeface="+mj-lt"/>
              <a:buAutoNum type="alphaUcPeriod"/>
            </a:pPr>
            <a:r>
              <a:rPr lang="en-US" sz="2400" dirty="0" smtClean="0"/>
              <a:t>It </a:t>
            </a:r>
            <a:r>
              <a:rPr lang="en-US" sz="2400" dirty="0"/>
              <a:t>is used when randomization is not possible</a:t>
            </a:r>
            <a:r>
              <a:rPr lang="en-US" sz="2400" dirty="0" smtClean="0"/>
              <a:t>.</a:t>
            </a:r>
            <a:endParaRPr lang="en-US" sz="2400" dirty="0"/>
          </a:p>
        </p:txBody>
      </p:sp>
    </p:spTree>
    <p:extLst>
      <p:ext uri="{BB962C8B-B14F-4D97-AF65-F5344CB8AC3E}">
        <p14:creationId xmlns:p14="http://schemas.microsoft.com/office/powerpoint/2010/main" val="3228278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2652490"/>
          </a:xfrm>
        </p:spPr>
        <p:txBody>
          <a:bodyPr>
            <a:noAutofit/>
          </a:bodyPr>
          <a:lstStyle/>
          <a:p>
            <a:pPr lvl="0"/>
            <a:r>
              <a:rPr lang="en-US" dirty="0"/>
              <a:t>Which of the following is </a:t>
            </a:r>
            <a:r>
              <a:rPr lang="en-US" u="sng" dirty="0" smtClean="0"/>
              <a:t>NOT </a:t>
            </a:r>
            <a:r>
              <a:rPr lang="en-US" dirty="0" smtClean="0"/>
              <a:t>true </a:t>
            </a:r>
            <a:r>
              <a:rPr lang="en-US" dirty="0"/>
              <a:t>about observational research? </a:t>
            </a:r>
          </a:p>
        </p:txBody>
      </p:sp>
      <p:sp>
        <p:nvSpPr>
          <p:cNvPr id="3" name="Content Placeholder 2"/>
          <p:cNvSpPr>
            <a:spLocks noGrp="1"/>
          </p:cNvSpPr>
          <p:nvPr>
            <p:ph idx="1"/>
          </p:nvPr>
        </p:nvSpPr>
        <p:spPr>
          <a:xfrm>
            <a:off x="1942415" y="2667000"/>
            <a:ext cx="6591985" cy="3244222"/>
          </a:xfrm>
        </p:spPr>
        <p:txBody>
          <a:bodyPr>
            <a:noAutofit/>
          </a:bodyPr>
          <a:lstStyle/>
          <a:p>
            <a:pPr marL="514350" lvl="0" indent="-514350">
              <a:buFont typeface="+mj-lt"/>
              <a:buAutoNum type="alphaUcPeriod"/>
            </a:pPr>
            <a:r>
              <a:rPr lang="en-US" sz="2400" dirty="0" smtClean="0"/>
              <a:t>It </a:t>
            </a:r>
            <a:r>
              <a:rPr lang="en-US" sz="2400" dirty="0"/>
              <a:t>is non-</a:t>
            </a:r>
            <a:r>
              <a:rPr lang="en-US" sz="2400" dirty="0" smtClean="0"/>
              <a:t>experimental</a:t>
            </a:r>
            <a:endParaRPr lang="en-US" sz="2400" dirty="0"/>
          </a:p>
          <a:p>
            <a:pPr marL="514350" lvl="0" indent="-514350">
              <a:buFont typeface="+mj-lt"/>
              <a:buAutoNum type="alphaUcPeriod"/>
            </a:pPr>
            <a:r>
              <a:rPr lang="en-US" sz="2400" dirty="0" smtClean="0"/>
              <a:t>Correlations </a:t>
            </a:r>
            <a:r>
              <a:rPr lang="en-US" sz="2400" dirty="0"/>
              <a:t>between variables are </a:t>
            </a:r>
            <a:r>
              <a:rPr lang="en-US" sz="2400" dirty="0" smtClean="0"/>
              <a:t>studied</a:t>
            </a:r>
            <a:endParaRPr lang="en-US" sz="2400" dirty="0"/>
          </a:p>
          <a:p>
            <a:pPr marL="514350" lvl="0" indent="-514350">
              <a:buFont typeface="+mj-lt"/>
              <a:buAutoNum type="alphaUcPeriod"/>
            </a:pPr>
            <a:r>
              <a:rPr lang="en-US" sz="2400" dirty="0" smtClean="0"/>
              <a:t>The </a:t>
            </a:r>
            <a:r>
              <a:rPr lang="en-US" sz="2400" dirty="0"/>
              <a:t>researcher must observe the subjects in the </a:t>
            </a:r>
            <a:r>
              <a:rPr lang="en-US" sz="2400" dirty="0" smtClean="0"/>
              <a:t>field.</a:t>
            </a:r>
          </a:p>
          <a:p>
            <a:pPr marL="514350" lvl="0" indent="-514350">
              <a:buFont typeface="+mj-lt"/>
              <a:buAutoNum type="alphaUcPeriod"/>
            </a:pPr>
            <a:r>
              <a:rPr lang="en-US" sz="2400" dirty="0" smtClean="0"/>
              <a:t>One </a:t>
            </a:r>
            <a:r>
              <a:rPr lang="en-US" sz="2400" dirty="0"/>
              <a:t>of the weaknesses is that correlation does not necessarily imply causation. </a:t>
            </a:r>
          </a:p>
        </p:txBody>
      </p:sp>
    </p:spTree>
    <p:extLst>
      <p:ext uri="{BB962C8B-B14F-4D97-AF65-F5344CB8AC3E}">
        <p14:creationId xmlns:p14="http://schemas.microsoft.com/office/powerpoint/2010/main" val="2858422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1" y="304800"/>
            <a:ext cx="7238999" cy="2271490"/>
          </a:xfrm>
        </p:spPr>
        <p:txBody>
          <a:bodyPr>
            <a:noAutofit/>
          </a:bodyPr>
          <a:lstStyle/>
          <a:p>
            <a:r>
              <a:rPr lang="en-US" sz="2400" dirty="0" smtClean="0"/>
              <a:t>Traditionally, most Evangelicals and Republicans work hand in hand. Professor Trump would like to conduct a study to affirm that religious </a:t>
            </a:r>
            <a:r>
              <a:rPr lang="en-US" sz="2400" dirty="0"/>
              <a:t>conservatism</a:t>
            </a:r>
            <a:r>
              <a:rPr lang="en-US" sz="2400" dirty="0" smtClean="0"/>
              <a:t> (independent variable) tend to push people to political conservatism (dependent variable). His research assistant Sarah said that this so-called causal study is problematic. What is/are the flaw(s)?</a:t>
            </a:r>
            <a:endParaRPr lang="en-US" sz="2400" dirty="0"/>
          </a:p>
        </p:txBody>
      </p:sp>
      <p:sp>
        <p:nvSpPr>
          <p:cNvPr id="3" name="Content Placeholder 2"/>
          <p:cNvSpPr>
            <a:spLocks noGrp="1"/>
          </p:cNvSpPr>
          <p:nvPr>
            <p:ph idx="1"/>
          </p:nvPr>
        </p:nvSpPr>
        <p:spPr>
          <a:xfrm>
            <a:off x="1600201" y="3733800"/>
            <a:ext cx="6934200" cy="2863222"/>
          </a:xfrm>
        </p:spPr>
        <p:txBody>
          <a:bodyPr>
            <a:normAutofit fontScale="92500" lnSpcReduction="10000"/>
          </a:bodyPr>
          <a:lstStyle/>
          <a:p>
            <a:pPr marL="457200" indent="-457200">
              <a:buFont typeface="+mj-lt"/>
              <a:buAutoNum type="alphaUcPeriod"/>
            </a:pPr>
            <a:r>
              <a:rPr lang="en-US" sz="2000" dirty="0" smtClean="0"/>
              <a:t>Even if two variables are statistically correlated, it may not be a causal relationship. </a:t>
            </a:r>
            <a:r>
              <a:rPr lang="en-US" sz="2000" dirty="0"/>
              <a:t>	</a:t>
            </a:r>
            <a:endParaRPr lang="en-US" sz="2000" dirty="0" smtClean="0"/>
          </a:p>
          <a:p>
            <a:pPr marL="457200" indent="-457200">
              <a:buFont typeface="+mj-lt"/>
              <a:buAutoNum type="alphaUcPeriod"/>
            </a:pPr>
            <a:r>
              <a:rPr lang="en-US" sz="2000" dirty="0" smtClean="0"/>
              <a:t>There are many other factors influencing political orientation, but Trump’s study does not take them into account.</a:t>
            </a:r>
            <a:endParaRPr lang="en-US" sz="2000" dirty="0"/>
          </a:p>
          <a:p>
            <a:pPr marL="457200" indent="-457200">
              <a:buFont typeface="+mj-lt"/>
              <a:buAutoNum type="alphaUcPeriod"/>
            </a:pPr>
            <a:r>
              <a:rPr lang="en-US" sz="2000" dirty="0" smtClean="0"/>
              <a:t>It is possible that the causal link is reversed (political position </a:t>
            </a:r>
            <a:r>
              <a:rPr lang="en-US" sz="2000" dirty="0" smtClean="0">
                <a:sym typeface="Wingdings" panose="05000000000000000000" pitchFamily="2" charset="2"/>
              </a:rPr>
              <a:t> religious belief) or bidirectional (political position  religious belief). </a:t>
            </a:r>
            <a:endParaRPr lang="en-US" sz="2000" dirty="0" smtClean="0"/>
          </a:p>
          <a:p>
            <a:pPr marL="457200" indent="-457200">
              <a:buFont typeface="+mj-lt"/>
              <a:buAutoNum type="alphaUcPeriod"/>
            </a:pPr>
            <a:r>
              <a:rPr lang="en-US" sz="2000" dirty="0" smtClean="0"/>
              <a:t>All of the above</a:t>
            </a:r>
            <a:endParaRPr lang="en-US" sz="2000" dirty="0"/>
          </a:p>
          <a:p>
            <a:endParaRPr lang="en-US" dirty="0"/>
          </a:p>
        </p:txBody>
      </p:sp>
    </p:spTree>
    <p:extLst>
      <p:ext uri="{BB962C8B-B14F-4D97-AF65-F5344CB8AC3E}">
        <p14:creationId xmlns:p14="http://schemas.microsoft.com/office/powerpoint/2010/main" val="1048911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dirty="0" smtClean="0"/>
              <a:t>After examining international assessment scores (PISA, TIMSS) and the GNP per capita of many countries, Dr. April May found that there is no relationship between test performance and economic achievement. She concluded that better test skills do not necessarily lead to better job performance. What is her mistake (Choose the best answer)? </a:t>
            </a:r>
            <a:endParaRPr lang="en-US" sz="2400" dirty="0"/>
          </a:p>
        </p:txBody>
      </p:sp>
      <p:sp>
        <p:nvSpPr>
          <p:cNvPr id="3" name="Content Placeholder 2"/>
          <p:cNvSpPr>
            <a:spLocks noGrp="1"/>
          </p:cNvSpPr>
          <p:nvPr>
            <p:ph idx="1"/>
          </p:nvPr>
        </p:nvSpPr>
        <p:spPr>
          <a:xfrm>
            <a:off x="1958972" y="3581400"/>
            <a:ext cx="6591985" cy="2438400"/>
          </a:xfrm>
        </p:spPr>
        <p:txBody>
          <a:bodyPr>
            <a:normAutofit fontScale="92500" lnSpcReduction="20000"/>
          </a:bodyPr>
          <a:lstStyle/>
          <a:p>
            <a:pPr>
              <a:buFont typeface="+mj-lt"/>
              <a:buAutoNum type="alphaUcPeriod"/>
            </a:pPr>
            <a:r>
              <a:rPr lang="en-US" sz="2400" dirty="0" smtClean="0"/>
              <a:t>Ecological fallacy: She infers from country-level data (summary data) to individuals.</a:t>
            </a:r>
          </a:p>
          <a:p>
            <a:pPr>
              <a:buFont typeface="+mj-lt"/>
              <a:buAutoNum type="alphaUcPeriod"/>
            </a:pPr>
            <a:r>
              <a:rPr lang="en-US" sz="2400" dirty="0" smtClean="0"/>
              <a:t>International assessment data are unreliable. Those tests are culturally biased.</a:t>
            </a:r>
          </a:p>
          <a:p>
            <a:pPr>
              <a:buFont typeface="+mj-lt"/>
              <a:buAutoNum type="alphaUcPeriod"/>
            </a:pPr>
            <a:r>
              <a:rPr lang="en-US" sz="2400" dirty="0" smtClean="0"/>
              <a:t>PISA and TIMSS do not use multi-stage sampling.</a:t>
            </a:r>
          </a:p>
          <a:p>
            <a:pPr>
              <a:buFont typeface="+mj-lt"/>
              <a:buAutoNum type="alphaUcPeriod"/>
            </a:pPr>
            <a:r>
              <a:rPr lang="en-US" sz="2400" dirty="0" smtClean="0"/>
              <a:t>All of the above</a:t>
            </a:r>
          </a:p>
          <a:p>
            <a:endParaRPr lang="en-US" dirty="0" smtClean="0"/>
          </a:p>
          <a:p>
            <a:endParaRPr lang="en-US" dirty="0" smtClean="0"/>
          </a:p>
          <a:p>
            <a:endParaRPr lang="en-US" dirty="0"/>
          </a:p>
        </p:txBody>
      </p:sp>
    </p:spTree>
    <p:extLst>
      <p:ext uri="{BB962C8B-B14F-4D97-AF65-F5344CB8AC3E}">
        <p14:creationId xmlns:p14="http://schemas.microsoft.com/office/powerpoint/2010/main" val="148948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Dr. </a:t>
            </a:r>
            <a:r>
              <a:rPr lang="en-US" dirty="0"/>
              <a:t>Noel Bobbie wants to conduct a nationwide survey. Which of the following sampling scheme should she use?</a:t>
            </a:r>
          </a:p>
        </p:txBody>
      </p:sp>
      <p:sp>
        <p:nvSpPr>
          <p:cNvPr id="3" name="Content Placeholder 2"/>
          <p:cNvSpPr>
            <a:spLocks noGrp="1"/>
          </p:cNvSpPr>
          <p:nvPr>
            <p:ph idx="1"/>
          </p:nvPr>
        </p:nvSpPr>
        <p:spPr>
          <a:xfrm>
            <a:off x="1942415" y="3048000"/>
            <a:ext cx="6591985" cy="2863222"/>
          </a:xfrm>
        </p:spPr>
        <p:txBody>
          <a:bodyPr>
            <a:normAutofit/>
          </a:bodyPr>
          <a:lstStyle/>
          <a:p>
            <a:pPr marL="457200" indent="-457200">
              <a:buFont typeface="+mj-lt"/>
              <a:buAutoNum type="alphaUcPeriod"/>
            </a:pPr>
            <a:r>
              <a:rPr lang="en-US" sz="2400" dirty="0"/>
              <a:t>Convenience sampling</a:t>
            </a:r>
          </a:p>
          <a:p>
            <a:pPr marL="457200" indent="-457200">
              <a:buFont typeface="+mj-lt"/>
              <a:buAutoNum type="alphaUcPeriod"/>
            </a:pPr>
            <a:r>
              <a:rPr lang="en-US" sz="2400" dirty="0"/>
              <a:t>Simple random sampling</a:t>
            </a:r>
          </a:p>
          <a:p>
            <a:pPr marL="457200" indent="-457200">
              <a:buFont typeface="+mj-lt"/>
              <a:buAutoNum type="alphaUcPeriod"/>
            </a:pPr>
            <a:r>
              <a:rPr lang="en-US" sz="2400" dirty="0"/>
              <a:t>Multi-stage sampling</a:t>
            </a:r>
          </a:p>
          <a:p>
            <a:pPr marL="457200" indent="-457200">
              <a:buFont typeface="+mj-lt"/>
              <a:buAutoNum type="alphaUcPeriod"/>
            </a:pPr>
            <a:r>
              <a:rPr lang="en-US" sz="2400" dirty="0"/>
              <a:t>All are good</a:t>
            </a:r>
            <a:r>
              <a:rPr lang="en-US" sz="2400" dirty="0" smtClean="0"/>
              <a:t>.</a:t>
            </a:r>
            <a:endParaRPr lang="en-US" sz="2400" dirty="0"/>
          </a:p>
        </p:txBody>
      </p:sp>
    </p:spTree>
    <p:extLst>
      <p:ext uri="{BB962C8B-B14F-4D97-AF65-F5344CB8AC3E}">
        <p14:creationId xmlns:p14="http://schemas.microsoft.com/office/powerpoint/2010/main" val="1017445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2652490"/>
          </a:xfrm>
        </p:spPr>
        <p:txBody>
          <a:bodyPr>
            <a:noAutofit/>
          </a:bodyPr>
          <a:lstStyle/>
          <a:p>
            <a:pPr lvl="0"/>
            <a:r>
              <a:rPr lang="en-US" sz="2400" dirty="0" smtClean="0"/>
              <a:t>Dr. Kent Clark, who works for the state government, wants to ensure that the sample collected from California can represent the state population. Assume that he has access to the state census data. What should he do? </a:t>
            </a:r>
            <a:endParaRPr lang="en-US" sz="2400" dirty="0"/>
          </a:p>
        </p:txBody>
      </p:sp>
      <p:sp>
        <p:nvSpPr>
          <p:cNvPr id="3" name="Content Placeholder 2"/>
          <p:cNvSpPr>
            <a:spLocks noGrp="1"/>
          </p:cNvSpPr>
          <p:nvPr>
            <p:ph idx="1"/>
          </p:nvPr>
        </p:nvSpPr>
        <p:spPr>
          <a:xfrm>
            <a:off x="1942415" y="3124200"/>
            <a:ext cx="6591985" cy="2101222"/>
          </a:xfrm>
        </p:spPr>
        <p:txBody>
          <a:bodyPr>
            <a:noAutofit/>
          </a:bodyPr>
          <a:lstStyle/>
          <a:p>
            <a:pPr marL="457200" lvl="0" indent="-457200">
              <a:buFont typeface="+mj-lt"/>
              <a:buAutoNum type="alphaUcPeriod"/>
            </a:pPr>
            <a:r>
              <a:rPr lang="en-US" sz="2400" dirty="0" smtClean="0"/>
              <a:t>Check the population to make sure that it is </a:t>
            </a:r>
            <a:r>
              <a:rPr lang="en-US" sz="2400" smtClean="0"/>
              <a:t>normally distributed. </a:t>
            </a:r>
            <a:endParaRPr lang="en-US" sz="2400" dirty="0"/>
          </a:p>
          <a:p>
            <a:pPr marL="457200" lvl="0" indent="-457200">
              <a:buFont typeface="+mj-lt"/>
              <a:buAutoNum type="alphaUcPeriod"/>
            </a:pPr>
            <a:r>
              <a:rPr lang="en-US" sz="2400" dirty="0" smtClean="0"/>
              <a:t>Check whether simple random sampling is properly implemented.   </a:t>
            </a:r>
            <a:endParaRPr lang="en-US" sz="2400" dirty="0"/>
          </a:p>
          <a:p>
            <a:pPr marL="457200" lvl="0" indent="-457200">
              <a:buFont typeface="+mj-lt"/>
              <a:buAutoNum type="alphaUcPeriod"/>
            </a:pPr>
            <a:r>
              <a:rPr lang="en-US" sz="2400" dirty="0"/>
              <a:t>Check the sample properties against the population properties.  </a:t>
            </a:r>
          </a:p>
          <a:p>
            <a:pPr marL="457200" lvl="0" indent="-457200">
              <a:buFont typeface="+mj-lt"/>
              <a:buAutoNum type="alphaUcPeriod"/>
            </a:pPr>
            <a:r>
              <a:rPr lang="en-US" sz="2400" dirty="0" smtClean="0"/>
              <a:t>All </a:t>
            </a:r>
            <a:r>
              <a:rPr lang="en-US" sz="2400" dirty="0"/>
              <a:t>of the above </a:t>
            </a:r>
          </a:p>
        </p:txBody>
      </p:sp>
    </p:spTree>
    <p:extLst>
      <p:ext uri="{BB962C8B-B14F-4D97-AF65-F5344CB8AC3E}">
        <p14:creationId xmlns:p14="http://schemas.microsoft.com/office/powerpoint/2010/main" val="4626365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890490"/>
          </a:xfrm>
        </p:spPr>
        <p:txBody>
          <a:bodyPr>
            <a:noAutofit/>
          </a:bodyPr>
          <a:lstStyle/>
          <a:p>
            <a:pPr lvl="0"/>
            <a:r>
              <a:rPr lang="en-US" dirty="0"/>
              <a:t>Which of the following is </a:t>
            </a:r>
            <a:r>
              <a:rPr lang="en-US" dirty="0" smtClean="0"/>
              <a:t>NOT </a:t>
            </a:r>
            <a:r>
              <a:rPr lang="en-US" smtClean="0"/>
              <a:t>a reason for doing a pilot study? </a:t>
            </a:r>
            <a:endParaRPr lang="en-US" dirty="0"/>
          </a:p>
        </p:txBody>
      </p:sp>
      <p:sp>
        <p:nvSpPr>
          <p:cNvPr id="3" name="Content Placeholder 2"/>
          <p:cNvSpPr>
            <a:spLocks noGrp="1"/>
          </p:cNvSpPr>
          <p:nvPr>
            <p:ph idx="1"/>
          </p:nvPr>
        </p:nvSpPr>
        <p:spPr>
          <a:xfrm>
            <a:off x="1942415" y="2971800"/>
            <a:ext cx="6591985" cy="2939422"/>
          </a:xfrm>
        </p:spPr>
        <p:txBody>
          <a:bodyPr>
            <a:noAutofit/>
          </a:bodyPr>
          <a:lstStyle/>
          <a:p>
            <a:pPr marL="514350" lvl="0" indent="-514350">
              <a:buFont typeface="+mj-lt"/>
              <a:buAutoNum type="alphaUcPeriod"/>
            </a:pPr>
            <a:r>
              <a:rPr lang="en-US" sz="2400" dirty="0" smtClean="0"/>
              <a:t>Spot errors and ambiguity in wording.</a:t>
            </a:r>
            <a:endParaRPr lang="en-US" sz="2400" dirty="0"/>
          </a:p>
          <a:p>
            <a:pPr marL="514350" lvl="0" indent="-514350">
              <a:buFont typeface="+mj-lt"/>
              <a:buAutoNum type="alphaUcPeriod"/>
            </a:pPr>
            <a:r>
              <a:rPr lang="en-US" sz="2400" dirty="0" smtClean="0"/>
              <a:t>Spot errors in the interface design and the protocol</a:t>
            </a:r>
            <a:endParaRPr lang="en-US" sz="2400" dirty="0"/>
          </a:p>
          <a:p>
            <a:pPr marL="514350" lvl="0" indent="-514350">
              <a:buFont typeface="+mj-lt"/>
              <a:buAutoNum type="alphaUcPeriod"/>
            </a:pPr>
            <a:r>
              <a:rPr lang="en-US" sz="2400" dirty="0" smtClean="0"/>
              <a:t>Find out how long it takes to complete the survey</a:t>
            </a:r>
          </a:p>
          <a:p>
            <a:pPr marL="514350" lvl="0" indent="-514350">
              <a:buFont typeface="+mj-lt"/>
              <a:buAutoNum type="alphaUcPeriod"/>
            </a:pPr>
            <a:r>
              <a:rPr lang="en-US" sz="2400" dirty="0" smtClean="0"/>
              <a:t>Increase the sample size by including data collected from the pilot study</a:t>
            </a:r>
            <a:endParaRPr lang="en-US" sz="2400" dirty="0"/>
          </a:p>
        </p:txBody>
      </p:sp>
    </p:spTree>
    <p:extLst>
      <p:ext uri="{BB962C8B-B14F-4D97-AF65-F5344CB8AC3E}">
        <p14:creationId xmlns:p14="http://schemas.microsoft.com/office/powerpoint/2010/main" val="360425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If the survey is too long, the respondents might lose their patience. They might skip questions or didn’t answer the questions carefully. Therefore, it is better to keep the survey short by not including redundant questions. This is in alignment with which criterion of research design? </a:t>
            </a:r>
            <a:endParaRPr lang="en-US" sz="2400" dirty="0"/>
          </a:p>
        </p:txBody>
      </p:sp>
      <p:sp>
        <p:nvSpPr>
          <p:cNvPr id="3" name="Content Placeholder 2"/>
          <p:cNvSpPr>
            <a:spLocks noGrp="1"/>
          </p:cNvSpPr>
          <p:nvPr>
            <p:ph idx="1"/>
          </p:nvPr>
        </p:nvSpPr>
        <p:spPr>
          <a:xfrm>
            <a:off x="1942415" y="3276600"/>
            <a:ext cx="6591985" cy="2634622"/>
          </a:xfrm>
        </p:spPr>
        <p:txBody>
          <a:bodyPr>
            <a:normAutofit/>
          </a:bodyPr>
          <a:lstStyle/>
          <a:p>
            <a:pPr marL="514350" indent="-514350">
              <a:buFont typeface="+mj-lt"/>
              <a:buAutoNum type="alphaUcPeriod"/>
            </a:pPr>
            <a:r>
              <a:rPr lang="en-US" sz="2800" dirty="0" smtClean="0"/>
              <a:t>Completeness</a:t>
            </a:r>
          </a:p>
          <a:p>
            <a:pPr marL="514350" indent="-514350">
              <a:buFont typeface="+mj-lt"/>
              <a:buAutoNum type="alphaUcPeriod"/>
            </a:pPr>
            <a:r>
              <a:rPr lang="en-US" sz="2800" dirty="0" smtClean="0"/>
              <a:t>Efficiency</a:t>
            </a:r>
          </a:p>
          <a:p>
            <a:pPr marL="514350" indent="-514350">
              <a:buFont typeface="+mj-lt"/>
              <a:buAutoNum type="alphaUcPeriod"/>
            </a:pPr>
            <a:r>
              <a:rPr lang="en-US" sz="2800" dirty="0" smtClean="0"/>
              <a:t>Insight</a:t>
            </a:r>
          </a:p>
          <a:p>
            <a:pPr marL="514350" indent="-514350">
              <a:buFont typeface="+mj-lt"/>
              <a:buAutoNum type="alphaUcPeriod"/>
            </a:pPr>
            <a:r>
              <a:rPr lang="en-US" sz="2800" dirty="0" smtClean="0"/>
              <a:t>None of the above</a:t>
            </a:r>
          </a:p>
        </p:txBody>
      </p:sp>
    </p:spTree>
    <p:extLst>
      <p:ext uri="{BB962C8B-B14F-4D97-AF65-F5344CB8AC3E}">
        <p14:creationId xmlns:p14="http://schemas.microsoft.com/office/powerpoint/2010/main" val="1765930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 a 5-point Likert scale “3” is regarded as the middle position. Which of the following statements is false?</a:t>
            </a:r>
            <a:br>
              <a:rPr lang="en-US" dirty="0"/>
            </a:br>
            <a:endParaRPr lang="en-US" dirty="0"/>
          </a:p>
        </p:txBody>
      </p:sp>
      <p:sp>
        <p:nvSpPr>
          <p:cNvPr id="3" name="Content Placeholder 2"/>
          <p:cNvSpPr>
            <a:spLocks noGrp="1"/>
          </p:cNvSpPr>
          <p:nvPr>
            <p:ph idx="1"/>
          </p:nvPr>
        </p:nvSpPr>
        <p:spPr>
          <a:xfrm>
            <a:off x="1942415" y="3048000"/>
            <a:ext cx="6591985" cy="3200400"/>
          </a:xfrm>
        </p:spPr>
        <p:txBody>
          <a:bodyPr>
            <a:normAutofit lnSpcReduction="10000"/>
          </a:bodyPr>
          <a:lstStyle/>
          <a:p>
            <a:pPr>
              <a:buFont typeface="+mj-lt"/>
              <a:buAutoNum type="alphaUcPeriod"/>
            </a:pPr>
            <a:r>
              <a:rPr lang="en-US" sz="2000" dirty="0"/>
              <a:t>“3” is ambiguous. It could mean “N/A,” “no opinion,” “I don’t care,” or </a:t>
            </a:r>
            <a:r>
              <a:rPr lang="en-US" sz="2000" dirty="0" smtClean="0"/>
              <a:t>“neither agree nor disagree.” </a:t>
            </a:r>
            <a:endParaRPr lang="en-US" sz="2000" dirty="0"/>
          </a:p>
          <a:p>
            <a:pPr>
              <a:buFont typeface="+mj-lt"/>
              <a:buAutoNum type="alphaUcPeriod"/>
            </a:pPr>
            <a:r>
              <a:rPr lang="en-US" sz="2000" dirty="0"/>
              <a:t>Some researchers use a 4-point scale to overcome the problem of vagueness in “3.”</a:t>
            </a:r>
          </a:p>
          <a:p>
            <a:pPr>
              <a:buFont typeface="+mj-lt"/>
              <a:buAutoNum type="alphaUcPeriod"/>
            </a:pPr>
            <a:r>
              <a:rPr lang="en-US" sz="2000" dirty="0"/>
              <a:t>Users should </a:t>
            </a:r>
            <a:r>
              <a:rPr lang="en-US" sz="2000" dirty="0" smtClean="0"/>
              <a:t>be allowed to choose “other” and then </a:t>
            </a:r>
            <a:r>
              <a:rPr lang="en-US" sz="2000" smtClean="0"/>
              <a:t>explain the answer</a:t>
            </a:r>
            <a:r>
              <a:rPr lang="en-US" sz="2000" dirty="0" smtClean="0"/>
              <a:t>.</a:t>
            </a:r>
            <a:endParaRPr lang="en-US" sz="2000" dirty="0"/>
          </a:p>
          <a:p>
            <a:pPr>
              <a:buFont typeface="+mj-lt"/>
              <a:buAutoNum type="alphaUcPeriod"/>
            </a:pPr>
            <a:r>
              <a:rPr lang="en-US" sz="2000" dirty="0"/>
              <a:t>“3” is universally accepted as the </a:t>
            </a:r>
            <a:r>
              <a:rPr lang="en-US" sz="2000" dirty="0" smtClean="0"/>
              <a:t>middle </a:t>
            </a:r>
            <a:r>
              <a:rPr lang="en-US" sz="2000" dirty="0"/>
              <a:t>position and thus the data are accurate.</a:t>
            </a:r>
          </a:p>
          <a:p>
            <a:endParaRPr lang="en-US" dirty="0"/>
          </a:p>
        </p:txBody>
      </p:sp>
    </p:spTree>
    <p:extLst>
      <p:ext uri="{BB962C8B-B14F-4D97-AF65-F5344CB8AC3E}">
        <p14:creationId xmlns:p14="http://schemas.microsoft.com/office/powerpoint/2010/main" val="1776786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Which of the following is NOT an advantage of online survey?</a:t>
            </a:r>
            <a:br>
              <a:rPr lang="en-US" dirty="0"/>
            </a:br>
            <a:endParaRPr lang="en-US" dirty="0"/>
          </a:p>
        </p:txBody>
      </p:sp>
      <p:sp>
        <p:nvSpPr>
          <p:cNvPr id="3" name="Content Placeholder 2"/>
          <p:cNvSpPr>
            <a:spLocks noGrp="1"/>
          </p:cNvSpPr>
          <p:nvPr>
            <p:ph idx="1"/>
          </p:nvPr>
        </p:nvSpPr>
        <p:spPr>
          <a:xfrm>
            <a:off x="1942415" y="2286000"/>
            <a:ext cx="6591985" cy="3625222"/>
          </a:xfrm>
        </p:spPr>
        <p:txBody>
          <a:bodyPr/>
          <a:lstStyle/>
          <a:p>
            <a:pPr marL="514350" indent="-514350">
              <a:buFont typeface="+mj-lt"/>
              <a:buAutoNum type="alphaUcPeriod"/>
            </a:pPr>
            <a:r>
              <a:rPr lang="en-US" sz="2800" dirty="0"/>
              <a:t>Lower error rate</a:t>
            </a:r>
          </a:p>
          <a:p>
            <a:pPr marL="514350" indent="-514350">
              <a:buFont typeface="+mj-lt"/>
              <a:buAutoNum type="alphaUcPeriod"/>
            </a:pPr>
            <a:r>
              <a:rPr lang="en-US" sz="2800" dirty="0" smtClean="0"/>
              <a:t>More freedom (e.g. skip logic) </a:t>
            </a:r>
            <a:endParaRPr lang="en-US" sz="2800" dirty="0"/>
          </a:p>
          <a:p>
            <a:pPr marL="514350" indent="-514350">
              <a:buFont typeface="+mj-lt"/>
              <a:buAutoNum type="alphaUcPeriod"/>
            </a:pPr>
            <a:r>
              <a:rPr lang="en-US" sz="2800" dirty="0"/>
              <a:t>Randomize item order to counter the testing effect</a:t>
            </a:r>
          </a:p>
          <a:p>
            <a:pPr marL="514350" indent="-514350">
              <a:buFont typeface="+mj-lt"/>
              <a:buAutoNum type="alphaUcPeriod"/>
            </a:pPr>
            <a:r>
              <a:rPr lang="en-US" sz="2800" dirty="0"/>
              <a:t>Higher </a:t>
            </a:r>
            <a:r>
              <a:rPr lang="en-US" sz="2800" dirty="0" smtClean="0"/>
              <a:t>completion </a:t>
            </a:r>
            <a:r>
              <a:rPr lang="en-US" sz="2800" dirty="0"/>
              <a:t>rate</a:t>
            </a:r>
          </a:p>
          <a:p>
            <a:endParaRPr lang="en-US" dirty="0"/>
          </a:p>
        </p:txBody>
      </p:sp>
    </p:spTree>
    <p:extLst>
      <p:ext uri="{BB962C8B-B14F-4D97-AF65-F5344CB8AC3E}">
        <p14:creationId xmlns:p14="http://schemas.microsoft.com/office/powerpoint/2010/main" val="1682577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609600"/>
            <a:ext cx="6781799" cy="1619849"/>
          </a:xfrm>
        </p:spPr>
        <p:txBody>
          <a:bodyPr>
            <a:noAutofit/>
          </a:bodyPr>
          <a:lstStyle/>
          <a:p>
            <a:r>
              <a:rPr lang="en-US" sz="2800" dirty="0"/>
              <a:t>Which of the following is NOT one of the seven sins of memory proposed by Schacter?</a:t>
            </a:r>
          </a:p>
        </p:txBody>
      </p:sp>
      <p:sp>
        <p:nvSpPr>
          <p:cNvPr id="3" name="Content Placeholder 2"/>
          <p:cNvSpPr>
            <a:spLocks noGrp="1"/>
          </p:cNvSpPr>
          <p:nvPr>
            <p:ph idx="1"/>
          </p:nvPr>
        </p:nvSpPr>
        <p:spPr>
          <a:xfrm>
            <a:off x="1447800" y="2514600"/>
            <a:ext cx="6591985" cy="3886200"/>
          </a:xfrm>
        </p:spPr>
        <p:txBody>
          <a:bodyPr>
            <a:normAutofit/>
          </a:bodyPr>
          <a:lstStyle/>
          <a:p>
            <a:pPr marL="457200" indent="-457200">
              <a:buFont typeface="+mj-lt"/>
              <a:buAutoNum type="alphaUcPeriod"/>
            </a:pPr>
            <a:r>
              <a:rPr lang="en-US" sz="2800" dirty="0"/>
              <a:t>Absent-mindedness</a:t>
            </a:r>
          </a:p>
          <a:p>
            <a:pPr marL="457200" indent="-457200">
              <a:buFont typeface="+mj-lt"/>
              <a:buAutoNum type="alphaUcPeriod"/>
            </a:pPr>
            <a:r>
              <a:rPr lang="en-US" sz="2800" dirty="0"/>
              <a:t>Blocking</a:t>
            </a:r>
          </a:p>
          <a:p>
            <a:pPr marL="457200" indent="-457200">
              <a:buFont typeface="+mj-lt"/>
              <a:buAutoNum type="alphaUcPeriod"/>
            </a:pPr>
            <a:r>
              <a:rPr lang="en-US" sz="2800" dirty="0"/>
              <a:t>Bias</a:t>
            </a:r>
          </a:p>
          <a:p>
            <a:pPr marL="457200" indent="-457200">
              <a:buFont typeface="+mj-lt"/>
              <a:buAutoNum type="alphaUcPeriod"/>
            </a:pPr>
            <a:r>
              <a:rPr lang="en-US" sz="2800" dirty="0" err="1"/>
              <a:t>Crytoamnesia</a:t>
            </a:r>
            <a:endParaRPr lang="en-US" sz="2800" dirty="0"/>
          </a:p>
          <a:p>
            <a:pPr marL="457200" indent="-457200">
              <a:buFont typeface="+mj-lt"/>
              <a:buAutoNum type="alphaUcPeriod"/>
            </a:pPr>
            <a:endParaRPr lang="en-US" dirty="0"/>
          </a:p>
          <a:p>
            <a:endParaRPr lang="en-US" dirty="0"/>
          </a:p>
        </p:txBody>
      </p:sp>
    </p:spTree>
    <p:extLst>
      <p:ext uri="{BB962C8B-B14F-4D97-AF65-F5344CB8AC3E}">
        <p14:creationId xmlns:p14="http://schemas.microsoft.com/office/powerpoint/2010/main" val="367563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of the following statement(s) is/are true?</a:t>
            </a:r>
            <a:endParaRPr lang="en-US" dirty="0"/>
          </a:p>
        </p:txBody>
      </p:sp>
      <p:sp>
        <p:nvSpPr>
          <p:cNvPr id="3" name="Content Placeholder 2"/>
          <p:cNvSpPr>
            <a:spLocks noGrp="1"/>
          </p:cNvSpPr>
          <p:nvPr>
            <p:ph idx="1"/>
          </p:nvPr>
        </p:nvSpPr>
        <p:spPr/>
        <p:txBody>
          <a:bodyPr>
            <a:normAutofit lnSpcReduction="10000"/>
          </a:bodyPr>
          <a:lstStyle/>
          <a:p>
            <a:pPr marL="457200" indent="-457200">
              <a:buFont typeface="+mj-lt"/>
              <a:buAutoNum type="alphaUcPeriod"/>
            </a:pPr>
            <a:r>
              <a:rPr lang="en-US" sz="2400" dirty="0" smtClean="0"/>
              <a:t>Survey data are not very accurate because people do not tell you the truth all the time.</a:t>
            </a:r>
          </a:p>
          <a:p>
            <a:pPr marL="457200" indent="-457200">
              <a:buFont typeface="+mj-lt"/>
              <a:buAutoNum type="alphaUcPeriod"/>
            </a:pPr>
            <a:r>
              <a:rPr lang="en-US" sz="2400" dirty="0" smtClean="0"/>
              <a:t>Behavioral data are collected in experimental setting.</a:t>
            </a:r>
          </a:p>
          <a:p>
            <a:pPr marL="457200" indent="-457200">
              <a:buFont typeface="+mj-lt"/>
              <a:buAutoNum type="alphaUcPeriod"/>
            </a:pPr>
            <a:r>
              <a:rPr lang="en-US" sz="2400" dirty="0" smtClean="0"/>
              <a:t>Researchers cannot use Web-based data collected by Google, YouTube, and Facebook due to ethical concerns (e.g. privacy). </a:t>
            </a:r>
          </a:p>
          <a:p>
            <a:pPr marL="457200" indent="-457200">
              <a:buFont typeface="+mj-lt"/>
              <a:buAutoNum type="alphaUcPeriod"/>
            </a:pPr>
            <a:r>
              <a:rPr lang="en-US" sz="2400" smtClean="0"/>
              <a:t>All of the above</a:t>
            </a:r>
            <a:endParaRPr lang="en-US" sz="2400" dirty="0"/>
          </a:p>
        </p:txBody>
      </p:sp>
    </p:spTree>
    <p:extLst>
      <p:ext uri="{BB962C8B-B14F-4D97-AF65-F5344CB8AC3E}">
        <p14:creationId xmlns:p14="http://schemas.microsoft.com/office/powerpoint/2010/main" val="100741228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DA1D3E5-98BB-4A56-8979-BA5C964ED8C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222</TotalTime>
  <Words>704</Words>
  <Application>Microsoft Office PowerPoint</Application>
  <PresentationFormat>On-screen Show (4:3)</PresentationFormat>
  <Paragraphs>61</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Century Gothic</vt:lpstr>
      <vt:lpstr>Times New Roman</vt:lpstr>
      <vt:lpstr>Wingdings</vt:lpstr>
      <vt:lpstr>Wingdings 3</vt:lpstr>
      <vt:lpstr>Wisp</vt:lpstr>
      <vt:lpstr>Quantitative design: Ungraded review questions</vt:lpstr>
      <vt:lpstr>Which of the following is NOT true about expost facto design? </vt:lpstr>
      <vt:lpstr>Which of the following is NOT true about observational research? </vt:lpstr>
      <vt:lpstr>Traditionally, most Evangelicals and Republicans work hand in hand. Professor Trump would like to conduct a study to affirm that religious conservatism (independent variable) tend to push people to political conservatism (dependent variable). His research assistant Sarah said that this so-called causal study is problematic. What is/are the flaw(s)?</vt:lpstr>
      <vt:lpstr>After examining international assessment scores (PISA, TIMSS) and the GNP per capita of many countries, Dr. April May found that there is no relationship between test performance and economic achievement. She concluded that better test skills do not necessarily lead to better job performance. What is her mistake (Choose the best answer)? </vt:lpstr>
      <vt:lpstr>Dr. Noel Bobbie wants to conduct a nationwide survey. Which of the following sampling scheme should she use?</vt:lpstr>
      <vt:lpstr>Dr. Kent Clark, who works for the state government, wants to ensure that the sample collected from California can represent the state population. Assume that he has access to the state census data. What should he do? </vt:lpstr>
      <vt:lpstr>Which of the following is NOT a reason for doing a pilot study? </vt:lpstr>
      <vt:lpstr>If the survey is too long, the respondents might lose their patience. They might skip questions or didn’t answer the questions carefully. Therefore, it is better to keep the survey short by not including redundant questions. This is in alignment with which criterion of research design? </vt:lpstr>
      <vt:lpstr>In a 5-point Likert scale “3” is regarded as the middle position. Which of the following statements is false? </vt:lpstr>
      <vt:lpstr>Which of the following is NOT an advantage of online survey? </vt:lpstr>
      <vt:lpstr>Which of the following is NOT one of the seven sins of memory proposed by Schacter?</vt:lpstr>
      <vt:lpstr>Which of the following statement(s) is/are true?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Qualitative design: Ungraded review questions</dc:title>
  <dc:creator>Chong Ho Yu</dc:creator>
  <cp:keywords/>
  <cp:lastModifiedBy>Chong Ho Yu</cp:lastModifiedBy>
  <cp:revision>58</cp:revision>
  <cp:lastPrinted>1601-01-01T00:00:00Z</cp:lastPrinted>
  <dcterms:created xsi:type="dcterms:W3CDTF">2015-03-25T05:36:38Z</dcterms:created>
  <dcterms:modified xsi:type="dcterms:W3CDTF">2019-11-11T22:59:18Z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TC010690981033</vt:lpwstr>
  </property>
</Properties>
</file>