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1"/>
  </p:notesMasterIdLst>
  <p:sldIdLst>
    <p:sldId id="283" r:id="rId2"/>
    <p:sldId id="285" r:id="rId3"/>
    <p:sldId id="303" r:id="rId4"/>
    <p:sldId id="309" r:id="rId5"/>
    <p:sldId id="313" r:id="rId6"/>
    <p:sldId id="314" r:id="rId7"/>
    <p:sldId id="296" r:id="rId8"/>
    <p:sldId id="297" r:id="rId9"/>
    <p:sldId id="301" r:id="rId10"/>
    <p:sldId id="288" r:id="rId11"/>
    <p:sldId id="292" r:id="rId12"/>
    <p:sldId id="293" r:id="rId13"/>
    <p:sldId id="310" r:id="rId14"/>
    <p:sldId id="311" r:id="rId15"/>
    <p:sldId id="312" r:id="rId16"/>
    <p:sldId id="295" r:id="rId17"/>
    <p:sldId id="298" r:id="rId18"/>
    <p:sldId id="299" r:id="rId19"/>
    <p:sldId id="300" r:id="rId20"/>
  </p:sldIdLst>
  <p:sldSz cx="10080625" cy="7559675"/>
  <p:notesSz cx="7559675" cy="10691813"/>
  <p:defaultTextStyle>
    <a:defPPr>
      <a:defRPr lang="en-GB"/>
    </a:defPPr>
    <a:lvl1pPr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1pPr>
    <a:lvl2pPr marL="742950" indent="-28575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356"/>
    <p:restoredTop sz="93080"/>
  </p:normalViewPr>
  <p:slideViewPr>
    <p:cSldViewPr>
      <p:cViewPr varScale="1">
        <p:scale>
          <a:sx n="109" d="100"/>
          <a:sy n="109" d="100"/>
        </p:scale>
        <p:origin x="1590" y="108"/>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p:cNvSpPr>
            <a:spLocks noGrp="1" noRot="1" noChangeAspect="1" noChangeArrowheads="1"/>
          </p:cNvSpPr>
          <p:nvPr>
            <p:ph type="sldImg"/>
          </p:nvPr>
        </p:nvSpPr>
        <p:spPr bwMode="auto">
          <a:xfrm>
            <a:off x="1106488" y="812800"/>
            <a:ext cx="5343525" cy="4006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 name="Rectangle 2"/>
          <p:cNvSpPr>
            <a:spLocks noGrp="1" noChangeArrowheads="1"/>
          </p:cNvSpPr>
          <p:nvPr>
            <p:ph type="body"/>
          </p:nvPr>
        </p:nvSpPr>
        <p:spPr bwMode="auto">
          <a:xfrm>
            <a:off x="755650" y="5078413"/>
            <a:ext cx="6046788" cy="481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n-US" altLang="en-US" noProof="0" smtClean="0"/>
          </a:p>
        </p:txBody>
      </p:sp>
      <p:sp>
        <p:nvSpPr>
          <p:cNvPr id="2051" name="Rectangle 3"/>
          <p:cNvSpPr>
            <a:spLocks noGrp="1" noChangeArrowheads="1"/>
          </p:cNvSpPr>
          <p:nvPr>
            <p:ph type="hdr"/>
          </p:nvPr>
        </p:nvSpPr>
        <p:spPr bwMode="auto">
          <a:xfrm>
            <a:off x="0"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FFFFFF"/>
                </a:solidFill>
                <a:latin typeface="Times New Roman" panose="02020603050405020304" pitchFamily="18" charset="0"/>
                <a:cs typeface="Arial Unicode MS" panose="020B0604020202020204" pitchFamily="34" charset="-128"/>
              </a:defRPr>
            </a:lvl1pPr>
          </a:lstStyle>
          <a:p>
            <a:pPr>
              <a:defRPr/>
            </a:pPr>
            <a:endParaRPr lang="en-US" altLang="en-US"/>
          </a:p>
        </p:txBody>
      </p:sp>
      <p:sp>
        <p:nvSpPr>
          <p:cNvPr id="2052" name="Rectangle 4"/>
          <p:cNvSpPr>
            <a:spLocks noGrp="1" noChangeArrowheads="1"/>
          </p:cNvSpPr>
          <p:nvPr>
            <p:ph type="dt"/>
          </p:nvPr>
        </p:nvSpPr>
        <p:spPr bwMode="auto">
          <a:xfrm>
            <a:off x="4278313"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FFFFFF"/>
                </a:solidFill>
                <a:latin typeface="Times New Roman" panose="02020603050405020304" pitchFamily="18" charset="0"/>
                <a:cs typeface="Arial Unicode MS" panose="020B0604020202020204" pitchFamily="34" charset="-128"/>
              </a:defRPr>
            </a:lvl1pPr>
          </a:lstStyle>
          <a:p>
            <a:pPr>
              <a:defRPr/>
            </a:pPr>
            <a:endParaRPr lang="en-US" altLang="en-US"/>
          </a:p>
        </p:txBody>
      </p:sp>
      <p:sp>
        <p:nvSpPr>
          <p:cNvPr id="2053" name="Rectangle 5"/>
          <p:cNvSpPr>
            <a:spLocks noGrp="1" noChangeArrowheads="1"/>
          </p:cNvSpPr>
          <p:nvPr>
            <p:ph type="ftr"/>
          </p:nvPr>
        </p:nvSpPr>
        <p:spPr bwMode="auto">
          <a:xfrm>
            <a:off x="0"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FFFFFF"/>
                </a:solidFill>
                <a:latin typeface="Times New Roman" panose="02020603050405020304" pitchFamily="18" charset="0"/>
                <a:cs typeface="Arial Unicode MS" panose="020B0604020202020204" pitchFamily="34" charset="-128"/>
              </a:defRPr>
            </a:lvl1pPr>
          </a:lstStyle>
          <a:p>
            <a:pPr>
              <a:defRPr/>
            </a:pPr>
            <a:endParaRPr lang="en-US" altLang="en-US"/>
          </a:p>
        </p:txBody>
      </p:sp>
      <p:sp>
        <p:nvSpPr>
          <p:cNvPr id="2054" name="Rectangle 6"/>
          <p:cNvSpPr>
            <a:spLocks noGrp="1" noChangeArrowheads="1"/>
          </p:cNvSpPr>
          <p:nvPr>
            <p:ph type="sldNum"/>
          </p:nvPr>
        </p:nvSpPr>
        <p:spPr bwMode="auto">
          <a:xfrm>
            <a:off x="4278313"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FFFFFF"/>
                </a:solidFill>
                <a:latin typeface="Times New Roman" panose="02020603050405020304" pitchFamily="18" charset="0"/>
                <a:cs typeface="Arial Unicode MS" panose="020B0604020202020204" pitchFamily="34" charset="-128"/>
              </a:defRPr>
            </a:lvl1pPr>
          </a:lstStyle>
          <a:p>
            <a:pPr>
              <a:defRPr/>
            </a:pPr>
            <a:fld id="{B6CE09DF-2346-4164-AC3C-F5FC0E124D0F}" type="slidenum">
              <a:rPr lang="en-US" altLang="en-US"/>
              <a:pPr>
                <a:defRPr/>
              </a:pPr>
              <a:t>‹#›</a:t>
            </a:fld>
            <a:endParaRPr lang="en-US" altLang="en-US"/>
          </a:p>
        </p:txBody>
      </p:sp>
    </p:spTree>
    <p:extLst>
      <p:ext uri="{BB962C8B-B14F-4D97-AF65-F5344CB8AC3E}">
        <p14:creationId xmlns:p14="http://schemas.microsoft.com/office/powerpoint/2010/main" val="424039258"/>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6"/>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BB0C46B8-3FEB-4959-A867-FBDD661A7A75}" type="slidenum">
              <a:rPr lang="en-US" altLang="en-US" sz="1400" smtClean="0">
                <a:solidFill>
                  <a:srgbClr val="FFFFFF"/>
                </a:solidFill>
              </a:rPr>
              <a:pPr>
                <a:spcBef>
                  <a:spcPct val="0"/>
                </a:spcBef>
              </a:pPr>
              <a:t>3</a:t>
            </a:fld>
            <a:endParaRPr lang="en-US" altLang="en-US" sz="1400" smtClean="0">
              <a:solidFill>
                <a:srgbClr val="FFFFFF"/>
              </a:solidFill>
            </a:endParaRPr>
          </a:p>
        </p:txBody>
      </p:sp>
      <p:sp>
        <p:nvSpPr>
          <p:cNvPr id="15363" name="Rectangle 1"/>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5364" name="Rectangle 2"/>
          <p:cNvSpPr>
            <a:spLocks noGrp="1"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19287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E17855B6-8135-4250-8F21-CE796DFED60D}" type="slidenum">
              <a:rPr lang="en-US" altLang="en-US"/>
              <a:pPr>
                <a:defRPr/>
              </a:pPr>
              <a:t>‹#›</a:t>
            </a:fld>
            <a:endParaRPr lang="en-US" altLang="en-US"/>
          </a:p>
        </p:txBody>
      </p:sp>
    </p:spTree>
    <p:extLst>
      <p:ext uri="{BB962C8B-B14F-4D97-AF65-F5344CB8AC3E}">
        <p14:creationId xmlns:p14="http://schemas.microsoft.com/office/powerpoint/2010/main" val="1926404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AC8A8ED6-675F-43FF-A198-E9627657052B}" type="slidenum">
              <a:rPr lang="en-US" altLang="en-US"/>
              <a:pPr>
                <a:defRPr/>
              </a:pPr>
              <a:t>‹#›</a:t>
            </a:fld>
            <a:endParaRPr lang="en-US" altLang="en-US"/>
          </a:p>
        </p:txBody>
      </p:sp>
    </p:spTree>
    <p:extLst>
      <p:ext uri="{BB962C8B-B14F-4D97-AF65-F5344CB8AC3E}">
        <p14:creationId xmlns:p14="http://schemas.microsoft.com/office/powerpoint/2010/main" val="2526643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4418AC60-A072-48B0-A054-47B3FCBFBA01}" type="slidenum">
              <a:rPr lang="en-US" altLang="en-US"/>
              <a:pPr>
                <a:defRPr/>
              </a:pPr>
              <a:t>‹#›</a:t>
            </a:fld>
            <a:endParaRPr lang="en-US" altLang="en-US"/>
          </a:p>
        </p:txBody>
      </p:sp>
    </p:spTree>
    <p:extLst>
      <p:ext uri="{BB962C8B-B14F-4D97-AF65-F5344CB8AC3E}">
        <p14:creationId xmlns:p14="http://schemas.microsoft.com/office/powerpoint/2010/main" val="142100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2165350"/>
            <a:ext cx="4457700" cy="4276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338" y="2165350"/>
            <a:ext cx="4459287" cy="4276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pPr>
              <a:defRPr/>
            </a:pPr>
            <a:endParaRPr lang="en-US" altLang="en-US"/>
          </a:p>
        </p:txBody>
      </p:sp>
      <p:sp>
        <p:nvSpPr>
          <p:cNvPr id="6" name="Rectangle 4"/>
          <p:cNvSpPr>
            <a:spLocks noGrp="1" noChangeArrowheads="1"/>
          </p:cNvSpPr>
          <p:nvPr>
            <p:ph type="ftr" idx="11"/>
          </p:nvPr>
        </p:nvSpPr>
        <p:spPr>
          <a:ln/>
        </p:spPr>
        <p:txBody>
          <a:bodyPr/>
          <a:lstStyle>
            <a:lvl1pPr>
              <a:defRPr/>
            </a:lvl1pPr>
          </a:lstStyle>
          <a:p>
            <a:pPr>
              <a:defRPr/>
            </a:pPr>
            <a:endParaRPr lang="en-US" altLang="en-US"/>
          </a:p>
        </p:txBody>
      </p:sp>
      <p:sp>
        <p:nvSpPr>
          <p:cNvPr id="7" name="Rectangle 5"/>
          <p:cNvSpPr>
            <a:spLocks noGrp="1" noChangeArrowheads="1"/>
          </p:cNvSpPr>
          <p:nvPr>
            <p:ph type="sldNum" idx="12"/>
          </p:nvPr>
        </p:nvSpPr>
        <p:spPr>
          <a:ln/>
        </p:spPr>
        <p:txBody>
          <a:bodyPr/>
          <a:lstStyle>
            <a:lvl1pPr>
              <a:defRPr/>
            </a:lvl1pPr>
          </a:lstStyle>
          <a:p>
            <a:pPr>
              <a:defRPr/>
            </a:pPr>
            <a:fld id="{308DC7E5-C34E-44B7-A373-BD4263F22522}" type="slidenum">
              <a:rPr lang="en-US" altLang="en-US"/>
              <a:pPr>
                <a:defRPr/>
              </a:pPr>
              <a:t>‹#›</a:t>
            </a:fld>
            <a:endParaRPr lang="en-US" altLang="en-US"/>
          </a:p>
        </p:txBody>
      </p:sp>
    </p:spTree>
    <p:extLst>
      <p:ext uri="{BB962C8B-B14F-4D97-AF65-F5344CB8AC3E}">
        <p14:creationId xmlns:p14="http://schemas.microsoft.com/office/powerpoint/2010/main" val="2085754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dt" idx="10"/>
          </p:nvPr>
        </p:nvSpPr>
        <p:spPr>
          <a:ln/>
        </p:spPr>
        <p:txBody>
          <a:bodyPr/>
          <a:lstStyle>
            <a:lvl1pPr>
              <a:defRPr/>
            </a:lvl1pPr>
          </a:lstStyle>
          <a:p>
            <a:pPr>
              <a:defRPr/>
            </a:pPr>
            <a:endParaRPr lang="en-US" altLang="en-US"/>
          </a:p>
        </p:txBody>
      </p:sp>
      <p:sp>
        <p:nvSpPr>
          <p:cNvPr id="8" name="Rectangle 4"/>
          <p:cNvSpPr>
            <a:spLocks noGrp="1" noChangeArrowheads="1"/>
          </p:cNvSpPr>
          <p:nvPr>
            <p:ph type="ftr" idx="11"/>
          </p:nvPr>
        </p:nvSpPr>
        <p:spPr>
          <a:ln/>
        </p:spPr>
        <p:txBody>
          <a:bodyPr/>
          <a:lstStyle>
            <a:lvl1pPr>
              <a:defRPr/>
            </a:lvl1pPr>
          </a:lstStyle>
          <a:p>
            <a:pPr>
              <a:defRPr/>
            </a:pPr>
            <a:endParaRPr lang="en-US" altLang="en-US"/>
          </a:p>
        </p:txBody>
      </p:sp>
      <p:sp>
        <p:nvSpPr>
          <p:cNvPr id="9" name="Rectangle 5"/>
          <p:cNvSpPr>
            <a:spLocks noGrp="1" noChangeArrowheads="1"/>
          </p:cNvSpPr>
          <p:nvPr>
            <p:ph type="sldNum" idx="12"/>
          </p:nvPr>
        </p:nvSpPr>
        <p:spPr>
          <a:ln/>
        </p:spPr>
        <p:txBody>
          <a:bodyPr/>
          <a:lstStyle>
            <a:lvl1pPr>
              <a:defRPr/>
            </a:lvl1pPr>
          </a:lstStyle>
          <a:p>
            <a:pPr>
              <a:defRPr/>
            </a:pPr>
            <a:fld id="{48D97BD9-0C6C-4434-B295-7867AC5E7195}" type="slidenum">
              <a:rPr lang="en-US" altLang="en-US"/>
              <a:pPr>
                <a:defRPr/>
              </a:pPr>
              <a:t>‹#›</a:t>
            </a:fld>
            <a:endParaRPr lang="en-US" altLang="en-US"/>
          </a:p>
        </p:txBody>
      </p:sp>
    </p:spTree>
    <p:extLst>
      <p:ext uri="{BB962C8B-B14F-4D97-AF65-F5344CB8AC3E}">
        <p14:creationId xmlns:p14="http://schemas.microsoft.com/office/powerpoint/2010/main" val="2396744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endParaRPr lang="en-US" altLang="en-US"/>
          </a:p>
        </p:txBody>
      </p:sp>
      <p:sp>
        <p:nvSpPr>
          <p:cNvPr id="4" name="Rectangle 4"/>
          <p:cNvSpPr>
            <a:spLocks noGrp="1" noChangeArrowheads="1"/>
          </p:cNvSpPr>
          <p:nvPr>
            <p:ph type="ftr" idx="11"/>
          </p:nvPr>
        </p:nvSpPr>
        <p:spPr>
          <a:ln/>
        </p:spPr>
        <p:txBody>
          <a:bodyPr/>
          <a:lstStyle>
            <a:lvl1pPr>
              <a:defRPr/>
            </a:lvl1pPr>
          </a:lstStyle>
          <a:p>
            <a:pPr>
              <a:defRPr/>
            </a:pPr>
            <a:endParaRPr lang="en-US" altLang="en-US"/>
          </a:p>
        </p:txBody>
      </p:sp>
      <p:sp>
        <p:nvSpPr>
          <p:cNvPr id="5" name="Rectangle 5"/>
          <p:cNvSpPr>
            <a:spLocks noGrp="1" noChangeArrowheads="1"/>
          </p:cNvSpPr>
          <p:nvPr>
            <p:ph type="sldNum" idx="12"/>
          </p:nvPr>
        </p:nvSpPr>
        <p:spPr>
          <a:ln/>
        </p:spPr>
        <p:txBody>
          <a:bodyPr/>
          <a:lstStyle>
            <a:lvl1pPr>
              <a:defRPr/>
            </a:lvl1pPr>
          </a:lstStyle>
          <a:p>
            <a:pPr>
              <a:defRPr/>
            </a:pPr>
            <a:fld id="{6C909C43-5706-49BE-892D-6A2BF1B0A083}" type="slidenum">
              <a:rPr lang="en-US" altLang="en-US"/>
              <a:pPr>
                <a:defRPr/>
              </a:pPr>
              <a:t>‹#›</a:t>
            </a:fld>
            <a:endParaRPr lang="en-US" altLang="en-US"/>
          </a:p>
        </p:txBody>
      </p:sp>
    </p:spTree>
    <p:extLst>
      <p:ext uri="{BB962C8B-B14F-4D97-AF65-F5344CB8AC3E}">
        <p14:creationId xmlns:p14="http://schemas.microsoft.com/office/powerpoint/2010/main" val="874636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en-US" altLang="en-US"/>
          </a:p>
        </p:txBody>
      </p:sp>
      <p:sp>
        <p:nvSpPr>
          <p:cNvPr id="3" name="Rectangle 4"/>
          <p:cNvSpPr>
            <a:spLocks noGrp="1" noChangeArrowheads="1"/>
          </p:cNvSpPr>
          <p:nvPr>
            <p:ph type="ftr" idx="11"/>
          </p:nvPr>
        </p:nvSpPr>
        <p:spPr>
          <a:ln/>
        </p:spPr>
        <p:txBody>
          <a:bodyPr/>
          <a:lstStyle>
            <a:lvl1pPr>
              <a:defRPr/>
            </a:lvl1pPr>
          </a:lstStyle>
          <a:p>
            <a:pPr>
              <a:defRPr/>
            </a:pPr>
            <a:endParaRPr lang="en-US" altLang="en-US"/>
          </a:p>
        </p:txBody>
      </p:sp>
      <p:sp>
        <p:nvSpPr>
          <p:cNvPr id="4" name="Rectangle 5"/>
          <p:cNvSpPr>
            <a:spLocks noGrp="1" noChangeArrowheads="1"/>
          </p:cNvSpPr>
          <p:nvPr>
            <p:ph type="sldNum" idx="12"/>
          </p:nvPr>
        </p:nvSpPr>
        <p:spPr>
          <a:ln/>
        </p:spPr>
        <p:txBody>
          <a:bodyPr/>
          <a:lstStyle>
            <a:lvl1pPr>
              <a:defRPr/>
            </a:lvl1pPr>
          </a:lstStyle>
          <a:p>
            <a:pPr>
              <a:defRPr/>
            </a:pPr>
            <a:fld id="{C6A8A196-0003-4F6C-9C69-567ECCD513EE}" type="slidenum">
              <a:rPr lang="en-US" altLang="en-US"/>
              <a:pPr>
                <a:defRPr/>
              </a:pPr>
              <a:t>‹#›</a:t>
            </a:fld>
            <a:endParaRPr lang="en-US" altLang="en-US"/>
          </a:p>
        </p:txBody>
      </p:sp>
    </p:spTree>
    <p:extLst>
      <p:ext uri="{BB962C8B-B14F-4D97-AF65-F5344CB8AC3E}">
        <p14:creationId xmlns:p14="http://schemas.microsoft.com/office/powerpoint/2010/main" val="38994521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ltLang="en-US"/>
          </a:p>
        </p:txBody>
      </p:sp>
      <p:sp>
        <p:nvSpPr>
          <p:cNvPr id="6" name="Rectangle 4"/>
          <p:cNvSpPr>
            <a:spLocks noGrp="1" noChangeArrowheads="1"/>
          </p:cNvSpPr>
          <p:nvPr>
            <p:ph type="ftr" idx="11"/>
          </p:nvPr>
        </p:nvSpPr>
        <p:spPr>
          <a:ln/>
        </p:spPr>
        <p:txBody>
          <a:bodyPr/>
          <a:lstStyle>
            <a:lvl1pPr>
              <a:defRPr/>
            </a:lvl1pPr>
          </a:lstStyle>
          <a:p>
            <a:pPr>
              <a:defRPr/>
            </a:pPr>
            <a:endParaRPr lang="en-US" altLang="en-US"/>
          </a:p>
        </p:txBody>
      </p:sp>
      <p:sp>
        <p:nvSpPr>
          <p:cNvPr id="7" name="Rectangle 5"/>
          <p:cNvSpPr>
            <a:spLocks noGrp="1" noChangeArrowheads="1"/>
          </p:cNvSpPr>
          <p:nvPr>
            <p:ph type="sldNum" idx="12"/>
          </p:nvPr>
        </p:nvSpPr>
        <p:spPr>
          <a:ln/>
        </p:spPr>
        <p:txBody>
          <a:bodyPr/>
          <a:lstStyle>
            <a:lvl1pPr>
              <a:defRPr/>
            </a:lvl1pPr>
          </a:lstStyle>
          <a:p>
            <a:pPr>
              <a:defRPr/>
            </a:pPr>
            <a:fld id="{92C26057-802D-4F7F-A91E-7ED0531FB37B}" type="slidenum">
              <a:rPr lang="en-US" altLang="en-US"/>
              <a:pPr>
                <a:defRPr/>
              </a:pPr>
              <a:t>‹#›</a:t>
            </a:fld>
            <a:endParaRPr lang="en-US" altLang="en-US"/>
          </a:p>
        </p:txBody>
      </p:sp>
    </p:spTree>
    <p:extLst>
      <p:ext uri="{BB962C8B-B14F-4D97-AF65-F5344CB8AC3E}">
        <p14:creationId xmlns:p14="http://schemas.microsoft.com/office/powerpoint/2010/main" val="2015699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ltLang="en-US"/>
          </a:p>
        </p:txBody>
      </p:sp>
      <p:sp>
        <p:nvSpPr>
          <p:cNvPr id="6" name="Rectangle 4"/>
          <p:cNvSpPr>
            <a:spLocks noGrp="1" noChangeArrowheads="1"/>
          </p:cNvSpPr>
          <p:nvPr>
            <p:ph type="ftr" idx="11"/>
          </p:nvPr>
        </p:nvSpPr>
        <p:spPr>
          <a:ln/>
        </p:spPr>
        <p:txBody>
          <a:bodyPr/>
          <a:lstStyle>
            <a:lvl1pPr>
              <a:defRPr/>
            </a:lvl1pPr>
          </a:lstStyle>
          <a:p>
            <a:pPr>
              <a:defRPr/>
            </a:pPr>
            <a:endParaRPr lang="en-US" altLang="en-US"/>
          </a:p>
        </p:txBody>
      </p:sp>
      <p:sp>
        <p:nvSpPr>
          <p:cNvPr id="7" name="Rectangle 5"/>
          <p:cNvSpPr>
            <a:spLocks noGrp="1" noChangeArrowheads="1"/>
          </p:cNvSpPr>
          <p:nvPr>
            <p:ph type="sldNum" idx="12"/>
          </p:nvPr>
        </p:nvSpPr>
        <p:spPr>
          <a:ln/>
        </p:spPr>
        <p:txBody>
          <a:bodyPr/>
          <a:lstStyle>
            <a:lvl1pPr>
              <a:defRPr/>
            </a:lvl1pPr>
          </a:lstStyle>
          <a:p>
            <a:pPr>
              <a:defRPr/>
            </a:pPr>
            <a:fld id="{EFDFAB32-1406-4669-B5FA-D7FB62ECE7B9}" type="slidenum">
              <a:rPr lang="en-US" altLang="en-US"/>
              <a:pPr>
                <a:defRPr/>
              </a:pPr>
              <a:t>‹#›</a:t>
            </a:fld>
            <a:endParaRPr lang="en-US" altLang="en-US"/>
          </a:p>
        </p:txBody>
      </p:sp>
    </p:spTree>
    <p:extLst>
      <p:ext uri="{BB962C8B-B14F-4D97-AF65-F5344CB8AC3E}">
        <p14:creationId xmlns:p14="http://schemas.microsoft.com/office/powerpoint/2010/main" val="2066158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F4965841-2F26-4019-A821-03EBDC1E5123}" type="slidenum">
              <a:rPr lang="en-US" altLang="en-US"/>
              <a:pPr>
                <a:defRPr/>
              </a:pPr>
              <a:t>‹#›</a:t>
            </a:fld>
            <a:endParaRPr lang="en-US" altLang="en-US"/>
          </a:p>
        </p:txBody>
      </p:sp>
    </p:spTree>
    <p:extLst>
      <p:ext uri="{BB962C8B-B14F-4D97-AF65-F5344CB8AC3E}">
        <p14:creationId xmlns:p14="http://schemas.microsoft.com/office/powerpoint/2010/main" val="63896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5675" y="301625"/>
            <a:ext cx="2266950" cy="61404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301625"/>
            <a:ext cx="6650037" cy="6140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473BEF9B-6408-4B0C-916B-F53DDEF5FA08}" type="slidenum">
              <a:rPr lang="en-US" altLang="en-US"/>
              <a:pPr>
                <a:defRPr/>
              </a:pPr>
              <a:t>‹#›</a:t>
            </a:fld>
            <a:endParaRPr lang="en-US" altLang="en-US"/>
          </a:p>
        </p:txBody>
      </p:sp>
    </p:spTree>
    <p:extLst>
      <p:ext uri="{BB962C8B-B14F-4D97-AF65-F5344CB8AC3E}">
        <p14:creationId xmlns:p14="http://schemas.microsoft.com/office/powerpoint/2010/main" val="85125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503238" y="301625"/>
            <a:ext cx="9069387"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smtClean="0"/>
              <a:t>Click to edit the title text format</a:t>
            </a:r>
          </a:p>
        </p:txBody>
      </p:sp>
      <p:sp>
        <p:nvSpPr>
          <p:cNvPr id="1027" name="Rectangle 2"/>
          <p:cNvSpPr>
            <a:spLocks noGrp="1" noChangeArrowheads="1"/>
          </p:cNvSpPr>
          <p:nvPr>
            <p:ph type="body" idx="1"/>
          </p:nvPr>
        </p:nvSpPr>
        <p:spPr bwMode="auto">
          <a:xfrm>
            <a:off x="503238" y="2165350"/>
            <a:ext cx="9069387" cy="4276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
        <p:nvSpPr>
          <p:cNvPr id="2" name="Rectangle 3"/>
          <p:cNvSpPr>
            <a:spLocks noGrp="1" noChangeArrowheads="1"/>
          </p:cNvSpPr>
          <p:nvPr>
            <p:ph type="dt"/>
          </p:nvPr>
        </p:nvSpPr>
        <p:spPr bwMode="auto">
          <a:xfrm>
            <a:off x="503238" y="699452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723900" algn="l"/>
                <a:tab pos="1447800" algn="l"/>
                <a:tab pos="2171700" algn="l"/>
              </a:tabLst>
              <a:defRPr sz="1400">
                <a:solidFill>
                  <a:srgbClr val="FFFFFF"/>
                </a:solidFill>
                <a:latin typeface="Times New Roman" panose="02020603050405020304" pitchFamily="18" charset="0"/>
                <a:cs typeface="+mn-cs"/>
              </a:defRPr>
            </a:lvl1pPr>
          </a:lstStyle>
          <a:p>
            <a:pPr>
              <a:defRPr/>
            </a:pPr>
            <a:endParaRPr lang="en-US" altLang="en-US"/>
          </a:p>
        </p:txBody>
      </p:sp>
      <p:sp>
        <p:nvSpPr>
          <p:cNvPr id="1028" name="Rectangle 4"/>
          <p:cNvSpPr>
            <a:spLocks noGrp="1" noChangeArrowheads="1"/>
          </p:cNvSpPr>
          <p:nvPr>
            <p:ph type="ftr"/>
          </p:nvPr>
        </p:nvSpPr>
        <p:spPr bwMode="auto">
          <a:xfrm>
            <a:off x="3448050" y="6994525"/>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FFFFFF"/>
                </a:solidFill>
                <a:latin typeface="Times New Roman" panose="02020603050405020304" pitchFamily="18" charset="0"/>
                <a:cs typeface="+mn-cs"/>
              </a:defRPr>
            </a:lvl1pPr>
          </a:lstStyle>
          <a:p>
            <a:pPr>
              <a:defRPr/>
            </a:pPr>
            <a:endParaRPr lang="en-US" altLang="en-US"/>
          </a:p>
        </p:txBody>
      </p:sp>
      <p:sp>
        <p:nvSpPr>
          <p:cNvPr id="1029" name="Rectangle 5"/>
          <p:cNvSpPr>
            <a:spLocks noGrp="1" noChangeArrowheads="1"/>
          </p:cNvSpPr>
          <p:nvPr>
            <p:ph type="sldNum"/>
          </p:nvPr>
        </p:nvSpPr>
        <p:spPr bwMode="auto">
          <a:xfrm>
            <a:off x="7227888" y="699452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Lst>
              <a:defRPr sz="1400">
                <a:solidFill>
                  <a:srgbClr val="FFFFFF"/>
                </a:solidFill>
                <a:latin typeface="Times New Roman" panose="02020603050405020304" pitchFamily="18" charset="0"/>
                <a:cs typeface="+mn-cs"/>
              </a:defRPr>
            </a:lvl1pPr>
          </a:lstStyle>
          <a:p>
            <a:pPr>
              <a:defRPr/>
            </a:pPr>
            <a:fld id="{8A27EC43-3325-4238-8210-32C9FDD3CFA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kern="1200">
          <a:solidFill>
            <a:srgbClr val="FFFFFF"/>
          </a:solidFill>
          <a:latin typeface="+mj-lt"/>
          <a:ea typeface="Arial Unicode MS" panose="020B0604020202020204" pitchFamily="34" charset="-128"/>
          <a:cs typeface="+mj-cs"/>
        </a:defRPr>
      </a:lvl1pPr>
      <a:lvl2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FFFFFF"/>
          </a:solidFill>
          <a:latin typeface="Arial" panose="020B0604020202020204" pitchFamily="34" charset="0"/>
          <a:cs typeface="Arial Unicode MS" panose="020B0604020202020204" pitchFamily="34" charset="-128"/>
        </a:defRPr>
      </a:lvl6pPr>
      <a:lvl7pPr marL="29718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FFFFFF"/>
          </a:solidFill>
          <a:latin typeface="Arial" panose="020B0604020202020204" pitchFamily="34" charset="0"/>
          <a:cs typeface="Arial Unicode MS" panose="020B0604020202020204" pitchFamily="34" charset="-128"/>
        </a:defRPr>
      </a:lvl7pPr>
      <a:lvl8pPr marL="34290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FFFFFF"/>
          </a:solidFill>
          <a:latin typeface="Arial" panose="020B0604020202020204" pitchFamily="34" charset="0"/>
          <a:cs typeface="Arial Unicode MS" panose="020B0604020202020204" pitchFamily="34" charset="-128"/>
        </a:defRPr>
      </a:lvl8pPr>
      <a:lvl9pPr marL="38862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FFFFFF"/>
          </a:solidFill>
          <a:latin typeface="Arial" panose="020B0604020202020204" pitchFamily="34" charset="0"/>
          <a:cs typeface="Arial Unicode MS" panose="020B0604020202020204" pitchFamily="34" charset="-128"/>
        </a:defRPr>
      </a:lvl9pPr>
    </p:titleStyle>
    <p:bodyStyle>
      <a:lvl1pPr marL="342900" indent="-342900" algn="l" defTabSz="449263" rtl="0" eaLnBrk="0" fontAlgn="base" hangingPunct="0">
        <a:lnSpc>
          <a:spcPct val="93000"/>
        </a:lnSpc>
        <a:spcBef>
          <a:spcPct val="0"/>
        </a:spcBef>
        <a:spcAft>
          <a:spcPts val="1425"/>
        </a:spcAft>
        <a:buClr>
          <a:srgbClr val="000000"/>
        </a:buClr>
        <a:buSzPct val="100000"/>
        <a:buFont typeface="Times New Roman" panose="02020603050405020304" pitchFamily="18" charset="0"/>
        <a:defRPr sz="3200" kern="1200">
          <a:solidFill>
            <a:srgbClr val="FFFFFF"/>
          </a:solidFill>
          <a:latin typeface="+mn-lt"/>
          <a:ea typeface="Arial Unicode MS" panose="020B0604020202020204" pitchFamily="34" charset="-128"/>
          <a:cs typeface="+mn-cs"/>
        </a:defRPr>
      </a:lvl1pPr>
      <a:lvl2pPr marL="742950" indent="-285750" algn="l" defTabSz="449263" rtl="0" eaLnBrk="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FFFFFF"/>
          </a:solidFill>
          <a:latin typeface="+mn-lt"/>
          <a:ea typeface="Arial Unicode MS" panose="020B0604020202020204" pitchFamily="34" charset="-128"/>
          <a:cs typeface="+mn-cs"/>
        </a:defRPr>
      </a:lvl2pPr>
      <a:lvl3pPr marL="1143000" indent="-228600" algn="l" defTabSz="449263" rtl="0" eaLnBrk="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FFFFFF"/>
          </a:solidFill>
          <a:latin typeface="+mn-lt"/>
          <a:ea typeface="Arial Unicode MS" panose="020B0604020202020204" pitchFamily="34" charset="-128"/>
          <a:cs typeface="+mn-cs"/>
        </a:defRPr>
      </a:lvl3pPr>
      <a:lvl4pPr marL="1600200" indent="-228600" algn="l" defTabSz="449263" rtl="0" eaLnBrk="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FFFFFF"/>
          </a:solidFill>
          <a:latin typeface="+mn-lt"/>
          <a:ea typeface="Arial Unicode MS" panose="020B0604020202020204" pitchFamily="34" charset="-128"/>
          <a:cs typeface="+mn-cs"/>
        </a:defRPr>
      </a:lvl4pPr>
      <a:lvl5pPr marL="2057400" indent="-228600" algn="l" defTabSz="449263" rtl="0" eaLnBrk="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FFFFFF"/>
          </a:solidFill>
          <a:latin typeface="+mn-lt"/>
          <a:ea typeface="Arial Unicode MS" panose="020B060402020202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p:txBody>
          <a:bodyPr/>
          <a:lstStyle/>
          <a:p>
            <a:pPr eaLnBrk="1"/>
            <a:r>
              <a:rPr lang="en-US" altLang="en-US" dirty="0" smtClean="0"/>
              <a:t>Mixed-method design</a:t>
            </a:r>
          </a:p>
        </p:txBody>
      </p:sp>
      <p:sp>
        <p:nvSpPr>
          <p:cNvPr id="3075" name="Subtitle 2"/>
          <p:cNvSpPr>
            <a:spLocks noGrp="1"/>
          </p:cNvSpPr>
          <p:nvPr>
            <p:ph type="subTitle" idx="1"/>
          </p:nvPr>
        </p:nvSpPr>
        <p:spPr>
          <a:xfrm>
            <a:off x="1260475" y="4389438"/>
            <a:ext cx="7559675" cy="1406525"/>
          </a:xfrm>
        </p:spPr>
        <p:txBody>
          <a:bodyPr/>
          <a:lstStyle/>
          <a:p>
            <a:pPr eaLnBrk="1"/>
            <a:r>
              <a:rPr lang="en-US" altLang="en-US" smtClean="0"/>
              <a:t>Chong Ho Yu</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smtClean="0"/>
              <a:t>Paradigm war</a:t>
            </a:r>
          </a:p>
        </p:txBody>
      </p:sp>
      <p:sp>
        <p:nvSpPr>
          <p:cNvPr id="3" name="Content Placeholder 2"/>
          <p:cNvSpPr>
            <a:spLocks noGrp="1"/>
          </p:cNvSpPr>
          <p:nvPr>
            <p:ph idx="1"/>
          </p:nvPr>
        </p:nvSpPr>
        <p:spPr>
          <a:xfrm>
            <a:off x="503238" y="2165350"/>
            <a:ext cx="9069387" cy="4586287"/>
          </a:xfrm>
        </p:spPr>
        <p:txBody>
          <a:bodyPr/>
          <a:lstStyle/>
          <a:p>
            <a:pPr marL="457200" indent="-457200">
              <a:buFont typeface="Arial" panose="020B0604020202020204" pitchFamily="34" charset="0"/>
              <a:buChar char="•"/>
              <a:defRPr/>
            </a:pPr>
            <a:r>
              <a:rPr lang="en-US" dirty="0" smtClean="0">
                <a:ea typeface="+mn-ea"/>
              </a:rPr>
              <a:t>In the past qualitative and quantitative researchers could not get along.</a:t>
            </a:r>
          </a:p>
          <a:p>
            <a:pPr marL="457200" indent="-457200">
              <a:buFont typeface="Arial" panose="020B0604020202020204" pitchFamily="34" charset="0"/>
              <a:buChar char="•"/>
              <a:defRPr/>
            </a:pPr>
            <a:r>
              <a:rPr lang="en-US" dirty="0" smtClean="0">
                <a:ea typeface="+mn-ea"/>
              </a:rPr>
              <a:t>Qualitative researchers criticized quantitative research:</a:t>
            </a:r>
          </a:p>
          <a:p>
            <a:pPr marL="857250" lvl="1" indent="-457200">
              <a:buFont typeface="Arial" panose="020B0604020202020204" pitchFamily="34" charset="0"/>
              <a:buChar char="•"/>
              <a:defRPr/>
            </a:pPr>
            <a:r>
              <a:rPr lang="en-US" dirty="0" smtClean="0">
                <a:ea typeface="+mn-ea"/>
              </a:rPr>
              <a:t>Based on narrow-minded philosophy: positivism (If it cannot be verified, it is meaningful) </a:t>
            </a:r>
          </a:p>
          <a:p>
            <a:pPr marL="857250" lvl="1" indent="-457200">
              <a:buFont typeface="Arial" panose="020B0604020202020204" pitchFamily="34" charset="0"/>
              <a:buChar char="•"/>
              <a:defRPr/>
            </a:pPr>
            <a:r>
              <a:rPr lang="en-US" dirty="0" smtClean="0">
                <a:ea typeface="+mn-ea"/>
              </a:rPr>
              <a:t>Reductionism: reduce vibrant and rich human phenomena to objects (numbers)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
          <p:cNvSpPr>
            <a:spLocks noGrp="1" noChangeArrowheads="1"/>
          </p:cNvSpPr>
          <p:nvPr>
            <p:ph type="title"/>
          </p:nvPr>
        </p:nvSpPr>
        <p:spPr>
          <a:xfrm>
            <a:off x="503238" y="301625"/>
            <a:ext cx="9070975" cy="1262063"/>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Verification</a:t>
            </a:r>
          </a:p>
        </p:txBody>
      </p:sp>
      <p:sp>
        <p:nvSpPr>
          <p:cNvPr id="14339" name="Rectangle 2"/>
          <p:cNvSpPr>
            <a:spLocks noGrp="1" noChangeArrowheads="1"/>
          </p:cNvSpPr>
          <p:nvPr>
            <p:ph type="body" idx="1"/>
          </p:nvPr>
        </p:nvSpPr>
        <p:spPr>
          <a:xfrm>
            <a:off x="503238" y="2165350"/>
            <a:ext cx="9070975" cy="4278313"/>
          </a:xfrm>
        </p:spPr>
        <p:txBody>
          <a:bodyPr/>
          <a:lstStyle/>
          <a:p>
            <a:pPr marL="431800" indent="-323850" eaLnBrk="1">
              <a:buClr>
                <a:srgbClr val="FFFF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smtClean="0"/>
              <a:t>A statement is meaningless if verification is not possible or the criteria for verification are not clear</a:t>
            </a:r>
            <a:r>
              <a:rPr lang="en-US" altLang="en-US" dirty="0"/>
              <a:t> </a:t>
            </a:r>
            <a:r>
              <a:rPr lang="en-US" altLang="en-US" dirty="0" smtClean="0"/>
              <a:t>e.g. </a:t>
            </a:r>
          </a:p>
          <a:p>
            <a:pPr marL="831850" lvl="1" indent="-323850" eaLnBrk="1">
              <a:buClr>
                <a:srgbClr val="FFFF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smtClean="0"/>
              <a:t>God is love.</a:t>
            </a:r>
          </a:p>
          <a:p>
            <a:pPr marL="831850" lvl="1" indent="-323850" eaLnBrk="1">
              <a:buClr>
                <a:srgbClr val="FFFF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smtClean="0"/>
              <a:t>Incest is wrong.</a:t>
            </a:r>
          </a:p>
        </p:txBody>
      </p:sp>
    </p:spTree>
    <p:extLst>
      <p:ext uri="{BB962C8B-B14F-4D97-AF65-F5344CB8AC3E}">
        <p14:creationId xmlns:p14="http://schemas.microsoft.com/office/powerpoint/2010/main" val="4696874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Paradigm war is unnecessary!</a:t>
            </a:r>
            <a:endParaRPr lang="en-US" dirty="0"/>
          </a:p>
        </p:txBody>
      </p:sp>
      <p:sp>
        <p:nvSpPr>
          <p:cNvPr id="3" name="Content Placeholder 2"/>
          <p:cNvSpPr>
            <a:spLocks noGrp="1"/>
          </p:cNvSpPr>
          <p:nvPr>
            <p:ph idx="1"/>
          </p:nvPr>
        </p:nvSpPr>
        <p:spPr/>
        <p:txBody>
          <a:bodyPr/>
          <a:lstStyle/>
          <a:p>
            <a:pPr marL="457200" indent="-457200">
              <a:buClr>
                <a:schemeClr val="bg1"/>
              </a:buClr>
              <a:buFont typeface="Arial" panose="020B0604020202020204" pitchFamily="34" charset="0"/>
              <a:buChar char="•"/>
            </a:pPr>
            <a:r>
              <a:rPr lang="en-US" dirty="0" smtClean="0"/>
              <a:t>Positivism is outdated.</a:t>
            </a:r>
          </a:p>
          <a:p>
            <a:pPr marL="457200" indent="-457200">
              <a:buClr>
                <a:schemeClr val="bg1"/>
              </a:buClr>
              <a:buFont typeface="Arial" panose="020B0604020202020204" pitchFamily="34" charset="0"/>
              <a:buChar char="•"/>
            </a:pPr>
            <a:r>
              <a:rPr lang="en-US" dirty="0" smtClean="0"/>
              <a:t>Example: </a:t>
            </a:r>
            <a:r>
              <a:rPr lang="en-US" dirty="0"/>
              <a:t>P</a:t>
            </a:r>
            <a:r>
              <a:rPr lang="en-US" dirty="0" smtClean="0"/>
              <a:t>ositivism accepts only testable, empirical knowledge (knowledge with reference to concrete data in this world).</a:t>
            </a:r>
          </a:p>
          <a:p>
            <a:pPr marL="457200" indent="-457200">
              <a:buClr>
                <a:schemeClr val="bg1"/>
              </a:buClr>
              <a:buFont typeface="Arial" panose="020B0604020202020204" pitchFamily="34" charset="0"/>
              <a:buChar char="•"/>
            </a:pPr>
            <a:r>
              <a:rPr lang="en-US" dirty="0" smtClean="0"/>
              <a:t>Statistics is mathematical. And </a:t>
            </a:r>
            <a:r>
              <a:rPr lang="en-US" dirty="0" smtClean="0">
                <a:solidFill>
                  <a:srgbClr val="FFC000"/>
                </a:solidFill>
              </a:rPr>
              <a:t>mathematics is NOT empirical</a:t>
            </a:r>
            <a:r>
              <a:rPr lang="en-US" dirty="0" smtClean="0"/>
              <a:t>. </a:t>
            </a:r>
          </a:p>
          <a:p>
            <a:pPr marL="457200" indent="-457200">
              <a:buClr>
                <a:schemeClr val="bg1"/>
              </a:buClr>
              <a:buFont typeface="Arial" panose="020B0604020202020204" pitchFamily="34" charset="0"/>
              <a:buChar char="•"/>
            </a:pPr>
            <a:r>
              <a:rPr lang="en-US" dirty="0" smtClean="0"/>
              <a:t>Try to prove 2 + 2 = 4</a:t>
            </a:r>
          </a:p>
          <a:p>
            <a:endParaRPr lang="en-US" dirty="0"/>
          </a:p>
        </p:txBody>
      </p:sp>
    </p:spTree>
    <p:extLst>
      <p:ext uri="{BB962C8B-B14F-4D97-AF65-F5344CB8AC3E}">
        <p14:creationId xmlns:p14="http://schemas.microsoft.com/office/powerpoint/2010/main" val="1651305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86641" y="6065837"/>
            <a:ext cx="9069387" cy="604838"/>
          </a:xfrm>
        </p:spPr>
        <p:txBody>
          <a:bodyPr/>
          <a:lstStyle/>
          <a:p>
            <a:pPr marL="0" indent="0"/>
            <a:r>
              <a:rPr lang="en-US" sz="2000" dirty="0" smtClean="0"/>
              <a:t>Source</a:t>
            </a:r>
            <a:r>
              <a:rPr lang="en-US" sz="2000" dirty="0"/>
              <a:t>: Advancing Methodologies: A Conversation with </a:t>
            </a:r>
            <a:r>
              <a:rPr lang="en-US" sz="2000" dirty="0" smtClean="0"/>
              <a:t>John Creswell </a:t>
            </a:r>
            <a:endParaRPr lang="en-US" sz="2000" dirty="0"/>
          </a:p>
        </p:txBody>
      </p:sp>
      <p:pic>
        <p:nvPicPr>
          <p:cNvPr id="7" name="Picture 6"/>
          <p:cNvPicPr/>
          <p:nvPr/>
        </p:nvPicPr>
        <p:blipFill>
          <a:blip r:embed="rId2">
            <a:extLst>
              <a:ext uri="{28A0092B-C50C-407E-A947-70E740481C1C}">
                <a14:useLocalDpi xmlns:a14="http://schemas.microsoft.com/office/drawing/2010/main" val="0"/>
              </a:ext>
            </a:extLst>
          </a:blip>
          <a:stretch>
            <a:fillRect/>
          </a:stretch>
        </p:blipFill>
        <p:spPr>
          <a:xfrm>
            <a:off x="486640" y="301625"/>
            <a:ext cx="9225509" cy="5459412"/>
          </a:xfrm>
          <a:prstGeom prst="rect">
            <a:avLst/>
          </a:prstGeom>
        </p:spPr>
      </p:pic>
    </p:spTree>
    <p:extLst>
      <p:ext uri="{BB962C8B-B14F-4D97-AF65-F5344CB8AC3E}">
        <p14:creationId xmlns:p14="http://schemas.microsoft.com/office/powerpoint/2010/main" val="2017021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86641" y="6065837"/>
            <a:ext cx="9069387" cy="604838"/>
          </a:xfrm>
        </p:spPr>
        <p:txBody>
          <a:bodyPr/>
          <a:lstStyle/>
          <a:p>
            <a:pPr marL="0" indent="0"/>
            <a:r>
              <a:rPr lang="en-US" sz="2000" dirty="0" smtClean="0"/>
              <a:t>Source</a:t>
            </a:r>
            <a:r>
              <a:rPr lang="en-US" sz="2000" dirty="0"/>
              <a:t>: Advancing Methodologies: A Conversation with </a:t>
            </a:r>
            <a:r>
              <a:rPr lang="en-US" sz="2000" dirty="0" smtClean="0"/>
              <a:t>John Creswell </a:t>
            </a:r>
            <a:endParaRPr lang="en-US" sz="2000"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493794" y="350837"/>
            <a:ext cx="8508917" cy="5578068"/>
          </a:xfrm>
          <a:prstGeom prst="rect">
            <a:avLst/>
          </a:prstGeom>
        </p:spPr>
      </p:pic>
    </p:spTree>
    <p:extLst>
      <p:ext uri="{BB962C8B-B14F-4D97-AF65-F5344CB8AC3E}">
        <p14:creationId xmlns:p14="http://schemas.microsoft.com/office/powerpoint/2010/main" val="236772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there was a battle</a:t>
            </a:r>
            <a:r>
              <a:rPr lang="mr-IN" dirty="0" smtClean="0"/>
              <a:t>…</a:t>
            </a:r>
            <a:endParaRPr lang="en-US" dirty="0"/>
          </a:p>
        </p:txBody>
      </p:sp>
      <p:sp>
        <p:nvSpPr>
          <p:cNvPr id="3" name="Content Placeholder 2"/>
          <p:cNvSpPr>
            <a:spLocks noGrp="1"/>
          </p:cNvSpPr>
          <p:nvPr>
            <p:ph idx="1"/>
          </p:nvPr>
        </p:nvSpPr>
        <p:spPr/>
        <p:txBody>
          <a:bodyPr/>
          <a:lstStyle/>
          <a:p>
            <a:r>
              <a:rPr lang="en-US" dirty="0" smtClean="0"/>
              <a:t>2004 National Research Council (NRC) released a report to suggest directions of research methodology:</a:t>
            </a:r>
          </a:p>
          <a:p>
            <a:pPr marL="914400" lvl="1" indent="-457200">
              <a:buClr>
                <a:schemeClr val="bg1"/>
              </a:buClr>
              <a:buFont typeface="Arial" panose="020B0604020202020204" pitchFamily="34" charset="0"/>
              <a:buChar char="•"/>
            </a:pPr>
            <a:r>
              <a:rPr lang="en-US" sz="3200" dirty="0"/>
              <a:t>Research should </a:t>
            </a:r>
            <a:r>
              <a:rPr lang="en-US" sz="3200" dirty="0">
                <a:solidFill>
                  <a:srgbClr val="FFC000"/>
                </a:solidFill>
              </a:rPr>
              <a:t>inform policy and practice</a:t>
            </a:r>
          </a:p>
          <a:p>
            <a:pPr marL="914400" lvl="1" indent="-457200">
              <a:buClr>
                <a:schemeClr val="bg1"/>
              </a:buClr>
              <a:buFont typeface="Arial" panose="020B0604020202020204" pitchFamily="34" charset="0"/>
              <a:buChar char="•"/>
            </a:pPr>
            <a:r>
              <a:rPr lang="en-US" sz="3200" dirty="0"/>
              <a:t>Research should be </a:t>
            </a:r>
            <a:r>
              <a:rPr lang="en-US" sz="3200" dirty="0">
                <a:solidFill>
                  <a:srgbClr val="FFC000"/>
                </a:solidFill>
              </a:rPr>
              <a:t>scientifically based</a:t>
            </a:r>
          </a:p>
          <a:p>
            <a:pPr marL="914400" lvl="1" indent="-457200">
              <a:buClr>
                <a:schemeClr val="bg1"/>
              </a:buClr>
              <a:buFont typeface="Arial" panose="020B0604020202020204" pitchFamily="34" charset="0"/>
              <a:buChar char="•"/>
            </a:pPr>
            <a:r>
              <a:rPr lang="en-US" sz="3200" dirty="0"/>
              <a:t>Research should be </a:t>
            </a:r>
            <a:r>
              <a:rPr lang="en-US" sz="3200" dirty="0">
                <a:solidFill>
                  <a:srgbClr val="FFC000"/>
                </a:solidFill>
              </a:rPr>
              <a:t>supported by </a:t>
            </a:r>
            <a:r>
              <a:rPr lang="en-US" sz="3200" dirty="0" smtClean="0">
                <a:solidFill>
                  <a:srgbClr val="FFC000"/>
                </a:solidFill>
              </a:rPr>
              <a:t>evidence</a:t>
            </a:r>
            <a:endParaRPr lang="en-US" sz="3200" dirty="0">
              <a:solidFill>
                <a:srgbClr val="FFC000"/>
              </a:solidFill>
            </a:endParaRPr>
          </a:p>
        </p:txBody>
      </p:sp>
    </p:spTree>
    <p:extLst>
      <p:ext uri="{BB962C8B-B14F-4D97-AF65-F5344CB8AC3E}">
        <p14:creationId xmlns:p14="http://schemas.microsoft.com/office/powerpoint/2010/main" val="1947361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paradigm war continues…</a:t>
            </a:r>
            <a:endParaRPr lang="en-US" dirty="0"/>
          </a:p>
        </p:txBody>
      </p:sp>
      <p:sp>
        <p:nvSpPr>
          <p:cNvPr id="3" name="Content Placeholder 2"/>
          <p:cNvSpPr>
            <a:spLocks noGrp="1"/>
          </p:cNvSpPr>
          <p:nvPr>
            <p:ph idx="1"/>
          </p:nvPr>
        </p:nvSpPr>
        <p:spPr>
          <a:xfrm>
            <a:off x="503238" y="2179637"/>
            <a:ext cx="9069387" cy="4276725"/>
          </a:xfrm>
        </p:spPr>
        <p:txBody>
          <a:bodyPr/>
          <a:lstStyle/>
          <a:p>
            <a:r>
              <a:rPr lang="en-US"/>
              <a:t>Some </a:t>
            </a:r>
            <a:r>
              <a:rPr lang="en-US" smtClean="0"/>
              <a:t>critics </a:t>
            </a:r>
            <a:r>
              <a:rPr lang="en-US" dirty="0"/>
              <a:t>said that </a:t>
            </a:r>
            <a:endParaRPr lang="en-US" dirty="0" smtClean="0"/>
          </a:p>
          <a:p>
            <a:pPr marL="457200" indent="-457200">
              <a:buFont typeface="Arial" panose="020B0604020202020204" pitchFamily="34" charset="0"/>
              <a:buChar char="•"/>
            </a:pPr>
            <a:r>
              <a:rPr lang="en-US" dirty="0" smtClean="0"/>
              <a:t>the </a:t>
            </a:r>
            <a:r>
              <a:rPr lang="en-US" dirty="0"/>
              <a:t>NRC committee does not include </a:t>
            </a:r>
            <a:r>
              <a:rPr lang="en-US" dirty="0">
                <a:solidFill>
                  <a:srgbClr val="FFC000"/>
                </a:solidFill>
              </a:rPr>
              <a:t>under-represented groups</a:t>
            </a:r>
            <a:r>
              <a:rPr lang="en-US" dirty="0"/>
              <a:t> in the decision </a:t>
            </a:r>
            <a:r>
              <a:rPr lang="en-US" dirty="0" smtClean="0"/>
              <a:t>process.</a:t>
            </a:r>
          </a:p>
          <a:p>
            <a:pPr marL="457200" lvl="0" indent="-457200">
              <a:buFont typeface="Arial" panose="020B0604020202020204" pitchFamily="34" charset="0"/>
              <a:buChar char="•"/>
            </a:pPr>
            <a:r>
              <a:rPr lang="en-US" dirty="0"/>
              <a:t>The NRC committee has a </a:t>
            </a:r>
            <a:r>
              <a:rPr lang="en-US" dirty="0">
                <a:solidFill>
                  <a:srgbClr val="FFC000"/>
                </a:solidFill>
              </a:rPr>
              <a:t>narrow view of science</a:t>
            </a:r>
          </a:p>
          <a:p>
            <a:pPr marL="457200" lvl="0" indent="-457200">
              <a:buFont typeface="Arial" panose="020B0604020202020204" pitchFamily="34" charset="0"/>
              <a:buChar char="•"/>
            </a:pPr>
            <a:r>
              <a:rPr lang="en-US" dirty="0">
                <a:solidFill>
                  <a:srgbClr val="FFC000"/>
                </a:solidFill>
              </a:rPr>
              <a:t>Qualitative methods </a:t>
            </a:r>
            <a:r>
              <a:rPr lang="en-US" dirty="0"/>
              <a:t>are not highly regarded.</a:t>
            </a:r>
          </a:p>
          <a:p>
            <a:pPr marL="457200" lvl="0" indent="-457200">
              <a:buFont typeface="Arial" panose="020B0604020202020204" pitchFamily="34" charset="0"/>
              <a:buChar char="•"/>
            </a:pPr>
            <a:r>
              <a:rPr lang="en-US" dirty="0"/>
              <a:t>It is a continuation of </a:t>
            </a:r>
            <a:r>
              <a:rPr lang="en-US" dirty="0">
                <a:solidFill>
                  <a:srgbClr val="FFC000"/>
                </a:solidFill>
              </a:rPr>
              <a:t>No Child Left behind Act</a:t>
            </a:r>
            <a:r>
              <a:rPr lang="en-US" dirty="0"/>
              <a:t>; the government wants to take more control of the citizens by setting the agenda.</a:t>
            </a:r>
          </a:p>
          <a:p>
            <a:endParaRPr lang="en-US" dirty="0"/>
          </a:p>
        </p:txBody>
      </p:sp>
    </p:spTree>
    <p:extLst>
      <p:ext uri="{BB962C8B-B14F-4D97-AF65-F5344CB8AC3E}">
        <p14:creationId xmlns:p14="http://schemas.microsoft.com/office/powerpoint/2010/main" val="31578117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In-class activity</a:t>
            </a:r>
            <a:endParaRPr lang="en-US" dirty="0"/>
          </a:p>
        </p:txBody>
      </p:sp>
      <p:sp>
        <p:nvSpPr>
          <p:cNvPr id="3" name="Content Placeholder 2"/>
          <p:cNvSpPr>
            <a:spLocks noGrp="1"/>
          </p:cNvSpPr>
          <p:nvPr>
            <p:ph idx="1"/>
          </p:nvPr>
        </p:nvSpPr>
        <p:spPr>
          <a:xfrm>
            <a:off x="351631" y="2103437"/>
            <a:ext cx="9372600" cy="4276725"/>
          </a:xfrm>
        </p:spPr>
        <p:txBody>
          <a:bodyPr/>
          <a:lstStyle/>
          <a:p>
            <a:pPr marL="457200" indent="-457200">
              <a:buClr>
                <a:schemeClr val="bg1"/>
              </a:buClr>
              <a:buFont typeface="Arial" panose="020B0604020202020204" pitchFamily="34" charset="0"/>
              <a:buChar char="•"/>
            </a:pPr>
            <a:r>
              <a:rPr lang="en-US" sz="2800" dirty="0"/>
              <a:t>According to the 2004 NRC report, it is advisable that research should inform policy and decision-making; research should be scientific; and research should be data-driven (empirical). Some researchers reject these criteria</a:t>
            </a:r>
            <a:r>
              <a:rPr lang="en-US" sz="2800" dirty="0" smtClean="0"/>
              <a:t>.</a:t>
            </a:r>
          </a:p>
          <a:p>
            <a:pPr marL="457200" indent="-457200">
              <a:buClr>
                <a:schemeClr val="bg1"/>
              </a:buClr>
              <a:buFont typeface="Arial" panose="020B0604020202020204" pitchFamily="34" charset="0"/>
              <a:buChar char="•"/>
            </a:pPr>
            <a:r>
              <a:rPr lang="en-US" sz="2800" dirty="0" smtClean="0"/>
              <a:t>The </a:t>
            </a:r>
            <a:r>
              <a:rPr lang="en-US" sz="2800" dirty="0"/>
              <a:t>President appointed you to be the head of National Research Council. To resolve the dispute in the 2004 NRC report, you will revise the research guidelines. What would you change to make it better? (Hints: Consider mixed-method</a:t>
            </a:r>
            <a:r>
              <a:rPr lang="en-US" sz="2800" dirty="0" smtClean="0"/>
              <a:t>).</a:t>
            </a:r>
          </a:p>
          <a:p>
            <a:pPr marL="457200" indent="-457200">
              <a:buClr>
                <a:schemeClr val="bg1"/>
              </a:buClr>
              <a:buFont typeface="Arial" panose="020B0604020202020204" pitchFamily="34" charset="0"/>
              <a:buChar char="•"/>
            </a:pPr>
            <a:r>
              <a:rPr lang="en-US" sz="2800" dirty="0" smtClean="0"/>
              <a:t>Post the answer on Sakai.</a:t>
            </a:r>
            <a:endParaRPr lang="en-US" sz="2800" dirty="0"/>
          </a:p>
        </p:txBody>
      </p:sp>
    </p:spTree>
    <p:extLst>
      <p:ext uri="{BB962C8B-B14F-4D97-AF65-F5344CB8AC3E}">
        <p14:creationId xmlns:p14="http://schemas.microsoft.com/office/powerpoint/2010/main" val="1366172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Mixed-method</a:t>
            </a:r>
            <a:endParaRPr lang="en-US" dirty="0"/>
          </a:p>
        </p:txBody>
      </p:sp>
      <p:sp>
        <p:nvSpPr>
          <p:cNvPr id="3" name="Content Placeholder 2"/>
          <p:cNvSpPr>
            <a:spLocks noGrp="1"/>
          </p:cNvSpPr>
          <p:nvPr>
            <p:ph idx="1"/>
          </p:nvPr>
        </p:nvSpPr>
        <p:spPr/>
        <p:txBody>
          <a:bodyPr/>
          <a:lstStyle/>
          <a:p>
            <a:r>
              <a:rPr lang="en-US" dirty="0" smtClean="0"/>
              <a:t>Why either-or? Why not both?</a:t>
            </a:r>
          </a:p>
          <a:p>
            <a:r>
              <a:rPr lang="en-US" dirty="0"/>
              <a:t>Cronbach, the famous statistician who introduced “Cronbach coefficient Alpha” and “construct </a:t>
            </a:r>
            <a:r>
              <a:rPr lang="en-US" dirty="0" smtClean="0"/>
              <a:t>validity.”</a:t>
            </a:r>
          </a:p>
          <a:p>
            <a:r>
              <a:rPr lang="en-US" dirty="0" smtClean="0"/>
              <a:t>When he studied causal inference, he </a:t>
            </a:r>
            <a:r>
              <a:rPr lang="en-US" dirty="0"/>
              <a:t>looked </a:t>
            </a:r>
            <a:r>
              <a:rPr lang="en-US" dirty="0" smtClean="0"/>
              <a:t>into </a:t>
            </a:r>
            <a:r>
              <a:rPr lang="en-US" dirty="0"/>
              <a:t>the more qualitative methods of the ethnographer, historian, and journalist.</a:t>
            </a:r>
          </a:p>
          <a:p>
            <a:endParaRPr lang="en-US" dirty="0" smtClean="0"/>
          </a:p>
          <a:p>
            <a:endParaRPr lang="en-US" dirty="0"/>
          </a:p>
        </p:txBody>
      </p:sp>
    </p:spTree>
    <p:extLst>
      <p:ext uri="{BB962C8B-B14F-4D97-AF65-F5344CB8AC3E}">
        <p14:creationId xmlns:p14="http://schemas.microsoft.com/office/powerpoint/2010/main" val="60303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Mixed-method </a:t>
            </a:r>
            <a:r>
              <a:rPr lang="en-US" dirty="0" smtClean="0"/>
              <a:t>Taxonomy (Creswell </a:t>
            </a:r>
            <a:r>
              <a:rPr lang="en-US" dirty="0"/>
              <a:t>and Plano </a:t>
            </a:r>
            <a:r>
              <a:rPr lang="en-US" dirty="0" smtClean="0"/>
              <a:t>Clark’s) </a:t>
            </a:r>
            <a:endParaRPr lang="en-US"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a:solidFill>
                  <a:srgbClr val="FFC000"/>
                </a:solidFill>
              </a:rPr>
              <a:t>The third methodological movement</a:t>
            </a:r>
          </a:p>
          <a:p>
            <a:pPr marL="457200" indent="-457200">
              <a:buFont typeface="Arial" panose="020B0604020202020204" pitchFamily="34" charset="0"/>
              <a:buChar char="•"/>
            </a:pPr>
            <a:r>
              <a:rPr lang="en-US" smtClean="0">
                <a:solidFill>
                  <a:srgbClr val="FFC000"/>
                </a:solidFill>
              </a:rPr>
              <a:t>Triangulation </a:t>
            </a:r>
            <a:r>
              <a:rPr lang="en-US" dirty="0" smtClean="0">
                <a:solidFill>
                  <a:srgbClr val="FFC000"/>
                </a:solidFill>
              </a:rPr>
              <a:t>design (concurrent)</a:t>
            </a:r>
          </a:p>
          <a:p>
            <a:pPr marL="857250" lvl="1" indent="-457200">
              <a:buFont typeface="Arial" panose="020B0604020202020204" pitchFamily="34" charset="0"/>
              <a:buChar char="•"/>
            </a:pPr>
            <a:r>
              <a:rPr lang="en-US" dirty="0" smtClean="0"/>
              <a:t>quantitative </a:t>
            </a:r>
            <a:r>
              <a:rPr lang="en-US" dirty="0"/>
              <a:t>and qualitative methods are concurrently </a:t>
            </a:r>
            <a:r>
              <a:rPr lang="en-US" dirty="0" smtClean="0"/>
              <a:t>employed</a:t>
            </a:r>
          </a:p>
          <a:p>
            <a:pPr marL="857250" lvl="1" indent="-457200">
              <a:buFont typeface="Arial" panose="020B0604020202020204" pitchFamily="34" charset="0"/>
              <a:buChar char="•"/>
            </a:pPr>
            <a:r>
              <a:rPr lang="en-US" dirty="0" smtClean="0"/>
              <a:t>to </a:t>
            </a:r>
            <a:r>
              <a:rPr lang="en-US" dirty="0"/>
              <a:t>bring together different but complementary perspectives by placing emphasis on convergence, data transformation, validation, or multi-level models. </a:t>
            </a:r>
          </a:p>
        </p:txBody>
      </p:sp>
    </p:spTree>
    <p:extLst>
      <p:ext uri="{BB962C8B-B14F-4D97-AF65-F5344CB8AC3E}">
        <p14:creationId xmlns:p14="http://schemas.microsoft.com/office/powerpoint/2010/main" val="4251539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Mixed-method Taxonomy </a:t>
            </a:r>
            <a:r>
              <a:rPr lang="en-US" dirty="0" smtClean="0"/>
              <a:t>(Creswell </a:t>
            </a:r>
            <a:r>
              <a:rPr lang="en-US" dirty="0"/>
              <a:t>and Plano </a:t>
            </a:r>
            <a:r>
              <a:rPr lang="en-US" dirty="0" smtClean="0"/>
              <a:t>Clark’s) </a:t>
            </a:r>
            <a:endParaRPr lang="en-US" dirty="0"/>
          </a:p>
        </p:txBody>
      </p:sp>
      <p:sp>
        <p:nvSpPr>
          <p:cNvPr id="3" name="Content Placeholder 2"/>
          <p:cNvSpPr>
            <a:spLocks noGrp="1"/>
          </p:cNvSpPr>
          <p:nvPr>
            <p:ph idx="1"/>
          </p:nvPr>
        </p:nvSpPr>
        <p:spPr/>
        <p:txBody>
          <a:bodyPr/>
          <a:lstStyle/>
          <a:p>
            <a:pPr marL="457200" indent="-457200">
              <a:buClr>
                <a:schemeClr val="bg1"/>
              </a:buClr>
              <a:buFont typeface="Arial" panose="020B0604020202020204" pitchFamily="34" charset="0"/>
              <a:buChar char="•"/>
            </a:pPr>
            <a:r>
              <a:rPr lang="en-US" dirty="0">
                <a:solidFill>
                  <a:srgbClr val="FFC000"/>
                </a:solidFill>
              </a:rPr>
              <a:t>E</a:t>
            </a:r>
            <a:r>
              <a:rPr lang="en-US" dirty="0" smtClean="0">
                <a:solidFill>
                  <a:srgbClr val="FFC000"/>
                </a:solidFill>
              </a:rPr>
              <a:t>mbedded design</a:t>
            </a:r>
            <a:r>
              <a:rPr lang="en-US" dirty="0">
                <a:solidFill>
                  <a:srgbClr val="FFC000"/>
                </a:solidFill>
              </a:rPr>
              <a:t> </a:t>
            </a:r>
            <a:r>
              <a:rPr lang="en-US" dirty="0" smtClean="0">
                <a:solidFill>
                  <a:srgbClr val="FFC000"/>
                </a:solidFill>
              </a:rPr>
              <a:t>(Concurrent)</a:t>
            </a:r>
          </a:p>
          <a:p>
            <a:pPr marL="857250" lvl="1" indent="-457200">
              <a:buClr>
                <a:schemeClr val="bg1"/>
              </a:buClr>
              <a:buFont typeface="Arial" panose="020B0604020202020204" pitchFamily="34" charset="0"/>
              <a:buChar char="•"/>
            </a:pPr>
            <a:r>
              <a:rPr lang="en-US" dirty="0" smtClean="0"/>
              <a:t>one </a:t>
            </a:r>
            <a:r>
              <a:rPr lang="en-US" dirty="0"/>
              <a:t>data set provides a supportive role in a study based primarily on the other data type. </a:t>
            </a:r>
            <a:endParaRPr lang="en-US" dirty="0" smtClean="0"/>
          </a:p>
          <a:p>
            <a:pPr marL="857250" lvl="1" indent="-457200">
              <a:buClr>
                <a:schemeClr val="bg1"/>
              </a:buClr>
              <a:buFont typeface="Arial" panose="020B0604020202020204" pitchFamily="34" charset="0"/>
              <a:buChar char="•"/>
            </a:pPr>
            <a:r>
              <a:rPr lang="en-US" dirty="0" smtClean="0"/>
              <a:t>Example: In a survey most questions are force-option items, but there are some open-ended questions (e.g. Other, please specify _____; Is there anything you want to add?)</a:t>
            </a:r>
          </a:p>
          <a:p>
            <a:pPr marL="857250" lvl="1" indent="-457200">
              <a:buClr>
                <a:schemeClr val="bg1"/>
              </a:buClr>
              <a:buFont typeface="Arial" panose="020B0604020202020204" pitchFamily="34" charset="0"/>
              <a:buChar char="•"/>
            </a:pPr>
            <a:r>
              <a:rPr lang="en-US" dirty="0" smtClean="0"/>
              <a:t>Quant </a:t>
            </a:r>
            <a:r>
              <a:rPr lang="en-US" dirty="0" smtClean="0">
                <a:sym typeface="Wingdings" panose="05000000000000000000" pitchFamily="2" charset="2"/>
              </a:rPr>
              <a:t> primary; Qual.  supportive</a:t>
            </a:r>
            <a:endParaRPr lang="en-US" dirty="0" smtClean="0"/>
          </a:p>
        </p:txBody>
      </p:sp>
    </p:spTree>
    <p:extLst>
      <p:ext uri="{BB962C8B-B14F-4D97-AF65-F5344CB8AC3E}">
        <p14:creationId xmlns:p14="http://schemas.microsoft.com/office/powerpoint/2010/main" val="13861059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Mixed-method Taxonomy </a:t>
            </a:r>
            <a:r>
              <a:rPr lang="en-US" dirty="0" smtClean="0"/>
              <a:t>(Creswell </a:t>
            </a:r>
            <a:r>
              <a:rPr lang="en-US" dirty="0"/>
              <a:t>and Plano </a:t>
            </a:r>
            <a:r>
              <a:rPr lang="en-US" dirty="0" smtClean="0"/>
              <a:t>Clark’s) </a:t>
            </a:r>
            <a:endParaRPr lang="en-US" dirty="0"/>
          </a:p>
        </p:txBody>
      </p:sp>
      <p:sp>
        <p:nvSpPr>
          <p:cNvPr id="3" name="Content Placeholder 2"/>
          <p:cNvSpPr>
            <a:spLocks noGrp="1"/>
          </p:cNvSpPr>
          <p:nvPr>
            <p:ph idx="1"/>
          </p:nvPr>
        </p:nvSpPr>
        <p:spPr>
          <a:xfrm>
            <a:off x="503238" y="2255837"/>
            <a:ext cx="9069387" cy="4495800"/>
          </a:xfrm>
        </p:spPr>
        <p:txBody>
          <a:bodyPr/>
          <a:lstStyle/>
          <a:p>
            <a:pPr marL="457200" indent="-457200">
              <a:buClr>
                <a:schemeClr val="bg1"/>
              </a:buClr>
              <a:buFont typeface="Arial" panose="020B0604020202020204" pitchFamily="34" charset="0"/>
              <a:buChar char="•"/>
            </a:pPr>
            <a:r>
              <a:rPr lang="en-US" dirty="0" smtClean="0">
                <a:solidFill>
                  <a:srgbClr val="FFC000"/>
                </a:solidFill>
              </a:rPr>
              <a:t>Explanatory design (sequential): </a:t>
            </a:r>
          </a:p>
          <a:p>
            <a:pPr marL="857250" lvl="1" indent="-457200">
              <a:buClr>
                <a:schemeClr val="bg1"/>
              </a:buClr>
              <a:buFont typeface="Arial" panose="020B0604020202020204" pitchFamily="34" charset="0"/>
              <a:buChar char="•"/>
            </a:pPr>
            <a:r>
              <a:rPr lang="en-US" sz="3200" dirty="0"/>
              <a:t>U</a:t>
            </a:r>
            <a:r>
              <a:rPr lang="en-US" sz="3200" dirty="0" smtClean="0"/>
              <a:t>tilizing </a:t>
            </a:r>
            <a:r>
              <a:rPr lang="en-US" sz="3200" dirty="0"/>
              <a:t>the insight gained from qualitative data to explain significant (or non-significant) results, outliers, or surprising findings yielded from quantitative data. </a:t>
            </a:r>
            <a:endParaRPr lang="en-US" sz="3200" dirty="0" smtClean="0"/>
          </a:p>
          <a:p>
            <a:pPr marL="857250" lvl="1" indent="-457200">
              <a:buClr>
                <a:schemeClr val="bg1"/>
              </a:buClr>
              <a:buFont typeface="Arial" panose="020B0604020202020204" pitchFamily="34" charset="0"/>
              <a:buChar char="•"/>
            </a:pPr>
            <a:r>
              <a:rPr lang="en-US" sz="3200" dirty="0" smtClean="0"/>
              <a:t>Example: Why some students can outperform others? Why the treatment is ineffective?</a:t>
            </a:r>
            <a:endParaRPr lang="en-US" sz="3200" dirty="0"/>
          </a:p>
        </p:txBody>
      </p:sp>
    </p:spTree>
    <p:extLst>
      <p:ext uri="{BB962C8B-B14F-4D97-AF65-F5344CB8AC3E}">
        <p14:creationId xmlns:p14="http://schemas.microsoft.com/office/powerpoint/2010/main" val="10905208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Mixed-method Taxonomy </a:t>
            </a:r>
            <a:r>
              <a:rPr lang="en-US" dirty="0" smtClean="0"/>
              <a:t>(Creswell </a:t>
            </a:r>
            <a:r>
              <a:rPr lang="en-US" dirty="0"/>
              <a:t>and Plano </a:t>
            </a:r>
            <a:r>
              <a:rPr lang="en-US" dirty="0" smtClean="0"/>
              <a:t>Clark’s) </a:t>
            </a:r>
            <a:endParaRPr lang="en-US" dirty="0"/>
          </a:p>
        </p:txBody>
      </p:sp>
      <p:sp>
        <p:nvSpPr>
          <p:cNvPr id="3" name="Content Placeholder 2"/>
          <p:cNvSpPr>
            <a:spLocks noGrp="1"/>
          </p:cNvSpPr>
          <p:nvPr>
            <p:ph idx="1"/>
          </p:nvPr>
        </p:nvSpPr>
        <p:spPr>
          <a:xfrm>
            <a:off x="503238" y="2255837"/>
            <a:ext cx="5222873" cy="4495800"/>
          </a:xfrm>
        </p:spPr>
        <p:txBody>
          <a:bodyPr/>
          <a:lstStyle/>
          <a:p>
            <a:pPr marL="457200" indent="-457200">
              <a:buClr>
                <a:schemeClr val="bg1"/>
              </a:buClr>
              <a:buFont typeface="Arial" panose="020B0604020202020204" pitchFamily="34" charset="0"/>
              <a:buChar char="•"/>
            </a:pPr>
            <a:r>
              <a:rPr lang="en-US" dirty="0" smtClean="0">
                <a:solidFill>
                  <a:srgbClr val="FFC000"/>
                </a:solidFill>
              </a:rPr>
              <a:t>Explanatory design (sequential): </a:t>
            </a:r>
          </a:p>
          <a:p>
            <a:pPr marL="857250" lvl="1" indent="-457200">
              <a:buClr>
                <a:schemeClr val="bg1"/>
              </a:buClr>
              <a:buFont typeface="Arial" panose="020B0604020202020204" pitchFamily="34" charset="0"/>
              <a:buChar char="•"/>
            </a:pPr>
            <a:r>
              <a:rPr lang="en-US" sz="3200" dirty="0" smtClean="0"/>
              <a:t>What should we do with outliers?</a:t>
            </a:r>
          </a:p>
          <a:p>
            <a:pPr marL="857250" lvl="1" indent="-457200">
              <a:buClr>
                <a:schemeClr val="bg1"/>
              </a:buClr>
              <a:buFont typeface="Arial" panose="020B0604020202020204" pitchFamily="34" charset="0"/>
              <a:buChar char="•"/>
            </a:pPr>
            <a:r>
              <a:rPr lang="en-US" sz="3200" dirty="0" smtClean="0"/>
              <a:t>Quant research: remove them! They mess up everything (</a:t>
            </a:r>
            <a:r>
              <a:rPr lang="en-US" sz="3200" i="1" dirty="0" smtClean="0"/>
              <a:t>p</a:t>
            </a:r>
            <a:r>
              <a:rPr lang="en-US" sz="3200" dirty="0" smtClean="0"/>
              <a:t> = 0.1486, Not significant!)</a:t>
            </a:r>
            <a:endParaRPr lang="en-US" sz="3200" dirty="0"/>
          </a:p>
        </p:txBody>
      </p:sp>
      <p:pic>
        <p:nvPicPr>
          <p:cNvPr id="4" name="Picture 3"/>
          <p:cNvPicPr>
            <a:picLocks noChangeAspect="1"/>
          </p:cNvPicPr>
          <p:nvPr/>
        </p:nvPicPr>
        <p:blipFill>
          <a:blip r:embed="rId2"/>
          <a:stretch>
            <a:fillRect/>
          </a:stretch>
        </p:blipFill>
        <p:spPr>
          <a:xfrm>
            <a:off x="6030912" y="2255837"/>
            <a:ext cx="3753374" cy="2857899"/>
          </a:xfrm>
          <a:prstGeom prst="rect">
            <a:avLst/>
          </a:prstGeom>
        </p:spPr>
      </p:pic>
    </p:spTree>
    <p:extLst>
      <p:ext uri="{BB962C8B-B14F-4D97-AF65-F5344CB8AC3E}">
        <p14:creationId xmlns:p14="http://schemas.microsoft.com/office/powerpoint/2010/main" val="3663015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Mixed-method Taxonomy </a:t>
            </a:r>
            <a:r>
              <a:rPr lang="en-US" dirty="0" smtClean="0"/>
              <a:t>(Creswell </a:t>
            </a:r>
            <a:r>
              <a:rPr lang="en-US" dirty="0"/>
              <a:t>and Plano </a:t>
            </a:r>
            <a:r>
              <a:rPr lang="en-US" dirty="0" smtClean="0"/>
              <a:t>Clark’s) </a:t>
            </a:r>
            <a:endParaRPr lang="en-US" dirty="0"/>
          </a:p>
        </p:txBody>
      </p:sp>
      <p:sp>
        <p:nvSpPr>
          <p:cNvPr id="3" name="Content Placeholder 2"/>
          <p:cNvSpPr>
            <a:spLocks noGrp="1"/>
          </p:cNvSpPr>
          <p:nvPr>
            <p:ph idx="1"/>
          </p:nvPr>
        </p:nvSpPr>
        <p:spPr>
          <a:xfrm>
            <a:off x="315912" y="2251074"/>
            <a:ext cx="5638800" cy="4495800"/>
          </a:xfrm>
        </p:spPr>
        <p:txBody>
          <a:bodyPr/>
          <a:lstStyle/>
          <a:p>
            <a:pPr marL="457200" indent="-457200">
              <a:buClr>
                <a:schemeClr val="bg1"/>
              </a:buClr>
              <a:buFont typeface="Arial" panose="020B0604020202020204" pitchFamily="34" charset="0"/>
              <a:buChar char="•"/>
            </a:pPr>
            <a:r>
              <a:rPr lang="en-US" dirty="0" smtClean="0">
                <a:solidFill>
                  <a:srgbClr val="FFC000"/>
                </a:solidFill>
              </a:rPr>
              <a:t>Explanatory design (sequential): </a:t>
            </a:r>
          </a:p>
          <a:p>
            <a:pPr marL="857250" lvl="1" indent="-457200">
              <a:buClr>
                <a:schemeClr val="bg1"/>
              </a:buClr>
              <a:buFont typeface="Arial" panose="020B0604020202020204" pitchFamily="34" charset="0"/>
              <a:buChar char="•"/>
            </a:pPr>
            <a:r>
              <a:rPr lang="en-US" dirty="0" smtClean="0"/>
              <a:t>Without outliers </a:t>
            </a:r>
            <a:r>
              <a:rPr lang="en-US" i="1" dirty="0" smtClean="0"/>
              <a:t>p</a:t>
            </a:r>
            <a:r>
              <a:rPr lang="en-US" dirty="0" smtClean="0"/>
              <a:t> &lt; .0001</a:t>
            </a:r>
          </a:p>
          <a:p>
            <a:pPr marL="857250" lvl="1" indent="-457200">
              <a:buClr>
                <a:schemeClr val="bg1"/>
              </a:buClr>
              <a:buFont typeface="Arial" panose="020B0604020202020204" pitchFamily="34" charset="0"/>
              <a:buChar char="•"/>
            </a:pPr>
            <a:r>
              <a:rPr lang="en-US" dirty="0" smtClean="0"/>
              <a:t>In a sequential explanatory design they could be your focal interests. </a:t>
            </a:r>
          </a:p>
        </p:txBody>
      </p:sp>
      <p:pic>
        <p:nvPicPr>
          <p:cNvPr id="5" name="Picture 4"/>
          <p:cNvPicPr>
            <a:picLocks noChangeAspect="1"/>
          </p:cNvPicPr>
          <p:nvPr/>
        </p:nvPicPr>
        <p:blipFill>
          <a:blip r:embed="rId2"/>
          <a:stretch>
            <a:fillRect/>
          </a:stretch>
        </p:blipFill>
        <p:spPr>
          <a:xfrm>
            <a:off x="6107112" y="2246311"/>
            <a:ext cx="3753374" cy="2857899"/>
          </a:xfrm>
          <a:prstGeom prst="rect">
            <a:avLst/>
          </a:prstGeom>
        </p:spPr>
      </p:pic>
      <p:sp>
        <p:nvSpPr>
          <p:cNvPr id="6" name="Content Placeholder 2"/>
          <p:cNvSpPr txBox="1">
            <a:spLocks/>
          </p:cNvSpPr>
          <p:nvPr/>
        </p:nvSpPr>
        <p:spPr bwMode="auto">
          <a:xfrm>
            <a:off x="352424" y="5104211"/>
            <a:ext cx="9508062" cy="16426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lvl1pPr marL="342900" indent="-342900" algn="l" defTabSz="449263" rtl="0" eaLnBrk="0" fontAlgn="base" hangingPunct="0">
              <a:lnSpc>
                <a:spcPct val="93000"/>
              </a:lnSpc>
              <a:spcBef>
                <a:spcPct val="0"/>
              </a:spcBef>
              <a:spcAft>
                <a:spcPts val="1425"/>
              </a:spcAft>
              <a:buClr>
                <a:srgbClr val="000000"/>
              </a:buClr>
              <a:buSzPct val="100000"/>
              <a:buFont typeface="Times New Roman" panose="02020603050405020304" pitchFamily="18" charset="0"/>
              <a:defRPr sz="3200" kern="1200">
                <a:solidFill>
                  <a:srgbClr val="FFFFFF"/>
                </a:solidFill>
                <a:latin typeface="+mn-lt"/>
                <a:ea typeface="Arial Unicode MS" panose="020B0604020202020204" pitchFamily="34" charset="-128"/>
                <a:cs typeface="+mn-cs"/>
              </a:defRPr>
            </a:lvl1pPr>
            <a:lvl2pPr marL="742950" indent="-285750" algn="l" defTabSz="449263" rtl="0" eaLnBrk="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FFFFFF"/>
                </a:solidFill>
                <a:latin typeface="+mn-lt"/>
                <a:ea typeface="Arial Unicode MS" panose="020B0604020202020204" pitchFamily="34" charset="-128"/>
                <a:cs typeface="+mn-cs"/>
              </a:defRPr>
            </a:lvl2pPr>
            <a:lvl3pPr marL="1143000" indent="-228600" algn="l" defTabSz="449263" rtl="0" eaLnBrk="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FFFFFF"/>
                </a:solidFill>
                <a:latin typeface="+mn-lt"/>
                <a:ea typeface="Arial Unicode MS" panose="020B0604020202020204" pitchFamily="34" charset="-128"/>
                <a:cs typeface="+mn-cs"/>
              </a:defRPr>
            </a:lvl3pPr>
            <a:lvl4pPr marL="1600200" indent="-228600" algn="l" defTabSz="449263" rtl="0" eaLnBrk="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FFFFFF"/>
                </a:solidFill>
                <a:latin typeface="+mn-lt"/>
                <a:ea typeface="Arial Unicode MS" panose="020B0604020202020204" pitchFamily="34" charset="-128"/>
                <a:cs typeface="+mn-cs"/>
              </a:defRPr>
            </a:lvl4pPr>
            <a:lvl5pPr marL="2057400" indent="-228600" algn="l" defTabSz="449263" rtl="0" eaLnBrk="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FFFFFF"/>
                </a:solidFill>
                <a:latin typeface="+mn-lt"/>
                <a:ea typeface="Arial Unicode MS" panose="020B060402020202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57250" lvl="1" indent="-457200">
              <a:buClr>
                <a:schemeClr val="bg1"/>
              </a:buClr>
              <a:buFont typeface="Arial" panose="020B0604020202020204" pitchFamily="34" charset="0"/>
              <a:buChar char="•"/>
            </a:pPr>
            <a:r>
              <a:rPr lang="en-US" dirty="0" smtClean="0"/>
              <a:t>You can interview them to find out why someone spent a long time in studying but the score is very low, whereas someone spent a short time but the score is very high.</a:t>
            </a:r>
          </a:p>
        </p:txBody>
      </p:sp>
    </p:spTree>
    <p:extLst>
      <p:ext uri="{BB962C8B-B14F-4D97-AF65-F5344CB8AC3E}">
        <p14:creationId xmlns:p14="http://schemas.microsoft.com/office/powerpoint/2010/main" val="12275407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Mixed-method Taxonomy </a:t>
            </a:r>
            <a:r>
              <a:rPr lang="en-US" dirty="0" smtClean="0"/>
              <a:t>(Creswell </a:t>
            </a:r>
            <a:r>
              <a:rPr lang="en-US" dirty="0"/>
              <a:t>and Plano </a:t>
            </a:r>
            <a:r>
              <a:rPr lang="en-US" dirty="0" smtClean="0"/>
              <a:t>Clark’s) </a:t>
            </a:r>
            <a:endParaRPr lang="en-US" dirty="0"/>
          </a:p>
        </p:txBody>
      </p:sp>
      <p:sp>
        <p:nvSpPr>
          <p:cNvPr id="3" name="Content Placeholder 2"/>
          <p:cNvSpPr>
            <a:spLocks noGrp="1"/>
          </p:cNvSpPr>
          <p:nvPr>
            <p:ph idx="1"/>
          </p:nvPr>
        </p:nvSpPr>
        <p:spPr/>
        <p:txBody>
          <a:bodyPr/>
          <a:lstStyle/>
          <a:p>
            <a:pPr marL="457200" indent="-457200">
              <a:buClr>
                <a:schemeClr val="bg1"/>
              </a:buClr>
              <a:buFont typeface="Arial" panose="020B0604020202020204" pitchFamily="34" charset="0"/>
              <a:buChar char="•"/>
            </a:pPr>
            <a:r>
              <a:rPr lang="en-US" dirty="0">
                <a:solidFill>
                  <a:srgbClr val="FFC000"/>
                </a:solidFill>
              </a:rPr>
              <a:t>E</a:t>
            </a:r>
            <a:r>
              <a:rPr lang="en-US" dirty="0" smtClean="0">
                <a:solidFill>
                  <a:srgbClr val="FFC000"/>
                </a:solidFill>
              </a:rPr>
              <a:t>xploratory design</a:t>
            </a:r>
            <a:r>
              <a:rPr lang="en-US" dirty="0" smtClean="0"/>
              <a:t>: </a:t>
            </a:r>
          </a:p>
          <a:p>
            <a:pPr marL="914400" lvl="1" indent="-457200">
              <a:buClr>
                <a:schemeClr val="bg1"/>
              </a:buClr>
              <a:buFont typeface="Arial" panose="020B0604020202020204" pitchFamily="34" charset="0"/>
              <a:buChar char="•"/>
            </a:pPr>
            <a:r>
              <a:rPr lang="en-US" sz="3200" dirty="0" smtClean="0"/>
              <a:t>A </a:t>
            </a:r>
            <a:r>
              <a:rPr lang="en-US" sz="3200" dirty="0"/>
              <a:t>sequential </a:t>
            </a:r>
            <a:r>
              <a:rPr lang="en-US" sz="3200" dirty="0" smtClean="0"/>
              <a:t>approach. Unlike </a:t>
            </a:r>
            <a:r>
              <a:rPr lang="en-US" sz="3200" dirty="0"/>
              <a:t>its explanatory counterpart, the order of employing qualitative and quantitative procedures is </a:t>
            </a:r>
            <a:r>
              <a:rPr lang="en-US" sz="3200" dirty="0" smtClean="0"/>
              <a:t>reversed</a:t>
            </a:r>
          </a:p>
          <a:p>
            <a:pPr marL="914400" lvl="1" indent="-457200">
              <a:buClr>
                <a:schemeClr val="bg1"/>
              </a:buClr>
              <a:buFont typeface="Arial" panose="020B0604020202020204" pitchFamily="34" charset="0"/>
              <a:buChar char="•"/>
            </a:pPr>
            <a:r>
              <a:rPr lang="en-US" sz="3200" dirty="0"/>
              <a:t>W</a:t>
            </a:r>
            <a:r>
              <a:rPr lang="en-US" sz="3200" dirty="0" smtClean="0"/>
              <a:t>hen </a:t>
            </a:r>
            <a:r>
              <a:rPr lang="en-US" sz="3200" dirty="0"/>
              <a:t>the problem is ill-defined and the variables are unknown, </a:t>
            </a:r>
            <a:r>
              <a:rPr lang="en-US" sz="3200" dirty="0" smtClean="0"/>
              <a:t>employ </a:t>
            </a:r>
            <a:r>
              <a:rPr lang="en-US" sz="3200" dirty="0"/>
              <a:t>qualitative methods to understand the problem rather than imposing a theory on the phenomenon. </a:t>
            </a:r>
            <a:endParaRPr lang="en-US" sz="3200" dirty="0" smtClean="0"/>
          </a:p>
        </p:txBody>
      </p:sp>
    </p:spTree>
    <p:extLst>
      <p:ext uri="{BB962C8B-B14F-4D97-AF65-F5344CB8AC3E}">
        <p14:creationId xmlns:p14="http://schemas.microsoft.com/office/powerpoint/2010/main" val="30912016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Mixed-method Taxonomy </a:t>
            </a:r>
            <a:r>
              <a:rPr lang="en-US" dirty="0" smtClean="0"/>
              <a:t>(Creswell </a:t>
            </a:r>
            <a:r>
              <a:rPr lang="en-US" dirty="0"/>
              <a:t>and Plano </a:t>
            </a:r>
            <a:r>
              <a:rPr lang="en-US" dirty="0" smtClean="0"/>
              <a:t>Clark’s) </a:t>
            </a:r>
            <a:endParaRPr lang="en-US" dirty="0"/>
          </a:p>
        </p:txBody>
      </p:sp>
      <p:sp>
        <p:nvSpPr>
          <p:cNvPr id="3" name="Content Placeholder 2"/>
          <p:cNvSpPr>
            <a:spLocks noGrp="1"/>
          </p:cNvSpPr>
          <p:nvPr>
            <p:ph idx="1"/>
          </p:nvPr>
        </p:nvSpPr>
        <p:spPr/>
        <p:txBody>
          <a:bodyPr/>
          <a:lstStyle/>
          <a:p>
            <a:pPr marL="457200" indent="-457200">
              <a:buClr>
                <a:schemeClr val="bg1"/>
              </a:buClr>
              <a:buFont typeface="Arial" panose="020B0604020202020204" pitchFamily="34" charset="0"/>
              <a:buChar char="•"/>
            </a:pPr>
            <a:r>
              <a:rPr lang="en-US" dirty="0">
                <a:solidFill>
                  <a:srgbClr val="FFC000"/>
                </a:solidFill>
              </a:rPr>
              <a:t>E</a:t>
            </a:r>
            <a:r>
              <a:rPr lang="en-US" dirty="0" smtClean="0">
                <a:solidFill>
                  <a:srgbClr val="FFC000"/>
                </a:solidFill>
              </a:rPr>
              <a:t>xploratory design</a:t>
            </a:r>
            <a:r>
              <a:rPr lang="en-US" dirty="0" smtClean="0"/>
              <a:t>: </a:t>
            </a:r>
          </a:p>
          <a:p>
            <a:pPr marL="914400" lvl="1" indent="-457200">
              <a:buClr>
                <a:schemeClr val="bg1"/>
              </a:buClr>
              <a:buFont typeface="Arial" panose="020B0604020202020204" pitchFamily="34" charset="0"/>
              <a:buChar char="•"/>
            </a:pPr>
            <a:r>
              <a:rPr lang="en-US" sz="3200" dirty="0" smtClean="0"/>
              <a:t>This </a:t>
            </a:r>
            <a:r>
              <a:rPr lang="en-US" sz="3200" dirty="0"/>
              <a:t>design is particularly useful when the researcher needs to develop an instrument to collect data, but is not sure about what constructs should be measured and what questions should be </a:t>
            </a:r>
            <a:r>
              <a:rPr lang="en-US" sz="3200" dirty="0" smtClean="0"/>
              <a:t>asked (grounded theory)</a:t>
            </a:r>
            <a:endParaRPr lang="en-US" sz="3200" dirty="0"/>
          </a:p>
        </p:txBody>
      </p:sp>
    </p:spTree>
    <p:extLst>
      <p:ext uri="{BB962C8B-B14F-4D97-AF65-F5344CB8AC3E}">
        <p14:creationId xmlns:p14="http://schemas.microsoft.com/office/powerpoint/2010/main" val="20973575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a:t>
            </a:r>
            <a:endParaRPr lang="en-US" dirty="0"/>
          </a:p>
        </p:txBody>
      </p:sp>
      <p:sp>
        <p:nvSpPr>
          <p:cNvPr id="3" name="Content Placeholder 2"/>
          <p:cNvSpPr>
            <a:spLocks noGrp="1"/>
          </p:cNvSpPr>
          <p:nvPr>
            <p:ph idx="1"/>
          </p:nvPr>
        </p:nvSpPr>
        <p:spPr/>
        <p:txBody>
          <a:bodyPr/>
          <a:lstStyle/>
          <a:p>
            <a:r>
              <a:rPr lang="en-US" dirty="0" smtClean="0">
                <a:solidFill>
                  <a:srgbClr val="FFC000"/>
                </a:solidFill>
              </a:rPr>
              <a:t>Enhance validity or credibility</a:t>
            </a:r>
            <a:r>
              <a:rPr lang="en-US" dirty="0" smtClean="0"/>
              <a:t>: Results from different sources can be converged. The conclusion can be confirmed by triangulation.</a:t>
            </a:r>
          </a:p>
          <a:p>
            <a:r>
              <a:rPr lang="en-US" dirty="0" smtClean="0">
                <a:solidFill>
                  <a:srgbClr val="FFC000"/>
                </a:solidFill>
              </a:rPr>
              <a:t>Holistic picture</a:t>
            </a:r>
            <a:r>
              <a:rPr lang="en-US" dirty="0" smtClean="0"/>
              <a:t>: Even if the results cannot converge, it shows diverse aspects of the phenomenon.    </a:t>
            </a:r>
          </a:p>
          <a:p>
            <a:r>
              <a:rPr lang="en-US" dirty="0" smtClean="0">
                <a:solidFill>
                  <a:srgbClr val="FFC000"/>
                </a:solidFill>
              </a:rPr>
              <a:t>Enhance understanding</a:t>
            </a:r>
            <a:r>
              <a:rPr lang="en-US" dirty="0" smtClean="0"/>
              <a:t>: A person is more than a number (e.g. IQ, GPA); provides rich description of the context</a:t>
            </a:r>
            <a:endParaRPr lang="en-US" dirty="0"/>
          </a:p>
        </p:txBody>
      </p:sp>
    </p:spTree>
    <p:extLst>
      <p:ext uri="{BB962C8B-B14F-4D97-AF65-F5344CB8AC3E}">
        <p14:creationId xmlns:p14="http://schemas.microsoft.com/office/powerpoint/2010/main" val="8094629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a:t>
            </a:r>
            <a:endParaRPr lang="en-US" dirty="0"/>
          </a:p>
        </p:txBody>
      </p:sp>
      <p:sp>
        <p:nvSpPr>
          <p:cNvPr id="3" name="Content Placeholder 2"/>
          <p:cNvSpPr>
            <a:spLocks noGrp="1"/>
          </p:cNvSpPr>
          <p:nvPr>
            <p:ph idx="1"/>
          </p:nvPr>
        </p:nvSpPr>
        <p:spPr/>
        <p:txBody>
          <a:bodyPr/>
          <a:lstStyle/>
          <a:p>
            <a:r>
              <a:rPr lang="en-US" dirty="0" smtClean="0">
                <a:solidFill>
                  <a:srgbClr val="FFC000"/>
                </a:solidFill>
              </a:rPr>
              <a:t>Provide causal inferences</a:t>
            </a:r>
            <a:r>
              <a:rPr lang="en-US" dirty="0" smtClean="0"/>
              <a:t>: Statistical figures can tell you what and how much (e.g. Is there a difference? How effective is the treatment?), but contextual stories can provide exploration of causal mechanisms.</a:t>
            </a:r>
          </a:p>
          <a:p>
            <a:r>
              <a:rPr lang="en-US" dirty="0" smtClean="0">
                <a:solidFill>
                  <a:srgbClr val="FFC000"/>
                </a:solidFill>
              </a:rPr>
              <a:t>Reach out vulnerable or marginalized groups</a:t>
            </a:r>
            <a:r>
              <a:rPr lang="en-US" dirty="0" smtClean="0"/>
              <a:t>: Sometime general survey questions may not be able to capture accurate data from vulnerable or marginalized groups. Mixed-method research can develop culturally appropriate instruments. </a:t>
            </a:r>
            <a:endParaRPr lang="en-US" dirty="0"/>
          </a:p>
        </p:txBody>
      </p:sp>
    </p:spTree>
    <p:extLst>
      <p:ext uri="{BB962C8B-B14F-4D97-AF65-F5344CB8AC3E}">
        <p14:creationId xmlns:p14="http://schemas.microsoft.com/office/powerpoint/2010/main" val="1583574748"/>
      </p:ext>
    </p:extLst>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Arial Unicode MS"/>
      </a:majorFont>
      <a:minorFont>
        <a:latin typeface="Arial"/>
        <a:ea typeface=""/>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Blue Lines and Gradients</Template>
  <TotalTime>427</TotalTime>
  <Words>907</Words>
  <Application>Microsoft Office PowerPoint</Application>
  <PresentationFormat>Custom</PresentationFormat>
  <Paragraphs>75</Paragraphs>
  <Slides>19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 Unicode MS</vt:lpstr>
      <vt:lpstr>Microsoft YaHei</vt:lpstr>
      <vt:lpstr>Arial</vt:lpstr>
      <vt:lpstr>Times New Roman</vt:lpstr>
      <vt:lpstr>Wingdings</vt:lpstr>
      <vt:lpstr>Office Theme</vt:lpstr>
      <vt:lpstr>Mixed-method design</vt:lpstr>
      <vt:lpstr>Paradigm war</vt:lpstr>
      <vt:lpstr>Verification</vt:lpstr>
      <vt:lpstr>Paradigm war is unnecessary!</vt:lpstr>
      <vt:lpstr>PowerPoint Presentation</vt:lpstr>
      <vt:lpstr>PowerPoint Presentation</vt:lpstr>
      <vt:lpstr>But there was a battle…</vt:lpstr>
      <vt:lpstr>But paradigm war continues…</vt:lpstr>
      <vt:lpstr>In-class activity</vt:lpstr>
      <vt:lpstr>Mixed-method</vt:lpstr>
      <vt:lpstr>Mixed-method Taxonomy (Creswell and Plano Clark’s) </vt:lpstr>
      <vt:lpstr>Mixed-method Taxonomy (Creswell and Plano Clark’s) </vt:lpstr>
      <vt:lpstr>Mixed-method Taxonomy (Creswell and Plano Clark’s) </vt:lpstr>
      <vt:lpstr>Mixed-method Taxonomy (Creswell and Plano Clark’s) </vt:lpstr>
      <vt:lpstr>Mixed-method Taxonomy (Creswell and Plano Clark’s) </vt:lpstr>
      <vt:lpstr>Mixed-method Taxonomy (Creswell and Plano Clark’s) </vt:lpstr>
      <vt:lpstr>Mixed-method Taxonomy (Creswell and Plano Clark’s) </vt:lpstr>
      <vt:lpstr>Benefits</vt:lpstr>
      <vt:lpstr>Benefits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Lines and Gradients</dc:title>
  <dc:creator>.</dc:creator>
  <dc:description>Presentation Layout Template</dc:description>
  <cp:lastModifiedBy>Chong Ho Yu</cp:lastModifiedBy>
  <cp:revision>116</cp:revision>
  <cp:lastPrinted>1601-01-01T00:00:00Z</cp:lastPrinted>
  <dcterms:created xsi:type="dcterms:W3CDTF">2013-09-12T08:49:02Z</dcterms:created>
  <dcterms:modified xsi:type="dcterms:W3CDTF">2019-10-30T15:50:54Z</dcterms:modified>
</cp:coreProperties>
</file>