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6"/>
  </p:notesMasterIdLst>
  <p:sldIdLst>
    <p:sldId id="257" r:id="rId2"/>
    <p:sldId id="260" r:id="rId3"/>
    <p:sldId id="306" r:id="rId4"/>
    <p:sldId id="307" r:id="rId5"/>
    <p:sldId id="308" r:id="rId6"/>
    <p:sldId id="259" r:id="rId7"/>
    <p:sldId id="258" r:id="rId8"/>
    <p:sldId id="301" r:id="rId9"/>
    <p:sldId id="302" r:id="rId10"/>
    <p:sldId id="261" r:id="rId11"/>
    <p:sldId id="262" r:id="rId12"/>
    <p:sldId id="303" r:id="rId13"/>
    <p:sldId id="305" r:id="rId14"/>
    <p:sldId id="263" r:id="rId15"/>
    <p:sldId id="264" r:id="rId16"/>
    <p:sldId id="265" r:id="rId17"/>
    <p:sldId id="267" r:id="rId18"/>
    <p:sldId id="271" r:id="rId19"/>
    <p:sldId id="279" r:id="rId20"/>
    <p:sldId id="285" r:id="rId21"/>
    <p:sldId id="286" r:id="rId22"/>
    <p:sldId id="287" r:id="rId23"/>
    <p:sldId id="291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77" autoAdjust="0"/>
    <p:restoredTop sz="94130"/>
  </p:normalViewPr>
  <p:slideViewPr>
    <p:cSldViewPr>
      <p:cViewPr varScale="1">
        <p:scale>
          <a:sx n="72" d="100"/>
          <a:sy n="72" d="100"/>
        </p:scale>
        <p:origin x="183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66B7D-CDCB-4ADE-934B-939DD664ADA5}" type="datetimeFigureOut">
              <a:rPr lang="en-US" smtClean="0"/>
              <a:t>1/6/20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43733-7D31-4405-97C7-1EDE8401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4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3733-7D31-4405-97C7-1EDE840133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8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21DC80-C0B9-45F2-92D2-7E0CFDB014A2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● </a:t>
            </a:r>
            <a:r>
              <a:rPr lang="en-US" altLang="en-US" b="1">
                <a:ea typeface="ＭＳ Ｐゴシック" charset="-128"/>
              </a:rPr>
              <a:t>FIGURE 1.2 A modern version of Donders’ (1868) reaction time experiment: (a) the</a:t>
            </a:r>
          </a:p>
          <a:p>
            <a:pPr eaLnBrk="1" hangingPunct="1"/>
            <a:r>
              <a:rPr lang="en-US" altLang="en-US">
                <a:ea typeface="ＭＳ Ｐゴシック" charset="-128"/>
              </a:rPr>
              <a:t>simple reaction time task; and (b) the choice reaction time task. In the simple reaction time</a:t>
            </a:r>
          </a:p>
          <a:p>
            <a:pPr eaLnBrk="1" hangingPunct="1"/>
            <a:r>
              <a:rPr lang="en-US" altLang="en-US">
                <a:ea typeface="ＭＳ Ｐゴシック" charset="-128"/>
              </a:rPr>
              <a:t>task, the participant pushes the J key when the light goes on. In the choice reaction time</a:t>
            </a:r>
          </a:p>
          <a:p>
            <a:pPr eaLnBrk="1" hangingPunct="1"/>
            <a:r>
              <a:rPr lang="en-US" altLang="en-US">
                <a:ea typeface="ＭＳ Ｐゴシック" charset="-128"/>
              </a:rPr>
              <a:t>task, the participant pushes the J key if the left light goes on and the K key if the right light</a:t>
            </a:r>
          </a:p>
          <a:p>
            <a:pPr eaLnBrk="1" hangingPunct="1"/>
            <a:r>
              <a:rPr lang="en-US" altLang="en-US">
                <a:ea typeface="ＭＳ Ｐゴシック" charset="-128"/>
              </a:rPr>
              <a:t>goes on. The purpose of Donders’ experiment was to determine</a:t>
            </a:r>
          </a:p>
        </p:txBody>
      </p:sp>
    </p:spTree>
    <p:extLst>
      <p:ext uri="{BB962C8B-B14F-4D97-AF65-F5344CB8AC3E}">
        <p14:creationId xmlns:p14="http://schemas.microsoft.com/office/powerpoint/2010/main" val="83433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D0C57A5-410A-49C1-9073-47E2A4DFED29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99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3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3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9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2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29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6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4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0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8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1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BADFE-7DFE-4763-94AB-105F190BF257}" type="datetimeFigureOut">
              <a:rPr lang="en-US" smtClean="0"/>
              <a:t>1/6/20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7405-78C0-43DB-8091-85C1528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76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xT8Ucdgb0Q" TargetMode="External"/><Relationship Id="rId2" Type="http://schemas.openxmlformats.org/officeDocument/2006/relationships/hyperlink" Target="https://www.youtube.com/watch?v=OdxMkQhq58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SsuwZvom3g" TargetMode="External"/><Relationship Id="rId2" Type="http://schemas.openxmlformats.org/officeDocument/2006/relationships/hyperlink" Target="https://www.youtube.com/watch?v=EMCn7mrDd0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v3iPrBrGSJ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umanbenchmark.com/tests/reactiontim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psych.msstate.edu/deliberate/SimpleRT/index.html?4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63982"/>
            <a:ext cx="7772400" cy="1470025"/>
          </a:xfrm>
        </p:spPr>
        <p:txBody>
          <a:bodyPr/>
          <a:lstStyle/>
          <a:p>
            <a:r>
              <a:rPr lang="en-US" dirty="0"/>
              <a:t>Introduction to Cognitive Psychology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770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“… it is apparent that cognition is involved in everything a human being might possibly do; that every psychological phenomenon is a cognitive phenomenon.”</a:t>
            </a:r>
          </a:p>
          <a:p>
            <a:r>
              <a:rPr lang="en-US" dirty="0"/>
              <a:t>- Ulric </a:t>
            </a:r>
            <a:r>
              <a:rPr lang="en-US" dirty="0" err="1"/>
              <a:t>Neisser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52400"/>
            <a:ext cx="3962399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charset="2"/>
              <a:buNone/>
              <a:defRPr/>
            </a:pPr>
            <a:r>
              <a:rPr lang="en-US" sz="2800" dirty="0">
                <a:ea typeface="ＭＳ Ｐゴシック" charset="-128"/>
              </a:rPr>
              <a:t>Cognition means </a:t>
            </a:r>
            <a:r>
              <a:rPr lang="en-US" sz="2800" b="1" dirty="0">
                <a:solidFill>
                  <a:srgbClr val="00B0F0"/>
                </a:solidFill>
                <a:ea typeface="ＭＳ Ｐゴシック" charset="-128"/>
              </a:rPr>
              <a:t>knowing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10243" y="2237509"/>
            <a:ext cx="1752599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charset="2"/>
              <a:buNone/>
              <a:defRPr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charset="-128"/>
              </a:rPr>
              <a:t>Cognizable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57299" y="879764"/>
            <a:ext cx="1752599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charset="2"/>
              <a:buNone/>
              <a:defRPr/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</a:rPr>
              <a:t>Cognizant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791200" y="2237509"/>
            <a:ext cx="1752599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charset="2"/>
              <a:buNone/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Incognito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038601" y="1447800"/>
            <a:ext cx="1752599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charset="2"/>
              <a:buNone/>
              <a:defRPr/>
            </a:pPr>
            <a:r>
              <a:rPr lang="en-US" sz="2800" dirty="0">
                <a:solidFill>
                  <a:schemeClr val="tx1"/>
                </a:solidFill>
                <a:ea typeface="ＭＳ Ｐゴシック" charset="-128"/>
              </a:rPr>
              <a:t>Cognize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900546"/>
            <a:ext cx="1829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Cognizance</a:t>
            </a:r>
          </a:p>
        </p:txBody>
      </p:sp>
    </p:spTree>
    <p:extLst>
      <p:ext uri="{BB962C8B-B14F-4D97-AF65-F5344CB8AC3E}">
        <p14:creationId xmlns:p14="http://schemas.microsoft.com/office/powerpoint/2010/main" val="488090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Questions to Consider</a:t>
            </a:r>
            <a:endParaRPr lang="en-US" alt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is cognitive psychology?</a:t>
            </a:r>
          </a:p>
          <a:p>
            <a:r>
              <a:rPr lang="en-US" altLang="en-US" dirty="0"/>
              <a:t>How is cognitive psychology relevant to everyday experience?</a:t>
            </a:r>
          </a:p>
          <a:p>
            <a:r>
              <a:rPr lang="en-US" altLang="en-US" dirty="0"/>
              <a:t>Are there practical applications of cognitive psychology?</a:t>
            </a:r>
          </a:p>
          <a:p>
            <a:r>
              <a:rPr lang="en-US" altLang="en-US" dirty="0"/>
              <a:t>How is it possible to study the inner workings of the mind </a:t>
            </a:r>
            <a:r>
              <a:rPr lang="en-US" altLang="en-US" dirty="0">
                <a:solidFill>
                  <a:srgbClr val="FFC000"/>
                </a:solidFill>
              </a:rPr>
              <a:t>when we can’t really see the mind directly</a:t>
            </a:r>
            <a:r>
              <a:rPr lang="en-US" alt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564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876B-05E9-184E-AF77-756CB22E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</a:t>
            </a:r>
            <a:r>
              <a:rPr lang="en-US"/>
              <a:t>: Neutrino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D6CDD-9EC7-BB42-95CE-5DB8370CC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FBB6D-177B-D840-8EC6-D2E37C331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417638"/>
            <a:ext cx="7696200" cy="51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6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929C0-7698-2D4C-9426-7FA5747E6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Physics: 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0F20-A92A-AB43-A373-7F3B1659C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289274"/>
            <a:ext cx="8229600" cy="836889"/>
          </a:xfrm>
        </p:spPr>
        <p:txBody>
          <a:bodyPr/>
          <a:lstStyle/>
          <a:p>
            <a:r>
              <a:rPr lang="en-US" dirty="0"/>
              <a:t>Indirect measurement and inference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2DFE5-2B9C-774A-A638-B123D14C0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752600"/>
            <a:ext cx="5334000" cy="353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01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096FF-43F6-6947-AAC7-6945ADE9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Physics: Black hole?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900CE-013A-0446-844E-2AE4377B9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7921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No, this is not a back hole. This is the light bent around the event horizon.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7B8D9-8B13-6345-9969-64E32E14B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06500"/>
            <a:ext cx="8128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49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Complexity of Cognition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Cognitive Psychology</a:t>
            </a:r>
          </a:p>
          <a:p>
            <a:pPr lvl="1"/>
            <a:r>
              <a:rPr lang="en-US" dirty="0"/>
              <a:t>The branch of psychology concerned with the scientific study of the mind.</a:t>
            </a:r>
          </a:p>
          <a:p>
            <a:pPr lvl="1"/>
            <a:r>
              <a:rPr lang="en-US" dirty="0"/>
              <a:t>The study of the mental process of acquiring knowledge and understanding through thought, experience. </a:t>
            </a:r>
          </a:p>
          <a:p>
            <a:pPr lvl="1"/>
            <a:r>
              <a:rPr lang="en-US" dirty="0"/>
              <a:t>Cognition refers to the mental processes, such as perception, attention, and memory, that are what the mind does.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If we know how it works, we can know what can go wrong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Complexity of Cognition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Cognition involves</a:t>
            </a:r>
          </a:p>
          <a:p>
            <a:pPr lvl="1"/>
            <a:r>
              <a:rPr lang="en-US" altLang="en-US" dirty="0"/>
              <a:t>Perception</a:t>
            </a:r>
          </a:p>
          <a:p>
            <a:pPr lvl="1"/>
            <a:r>
              <a:rPr lang="en-US" altLang="en-US" dirty="0"/>
              <a:t>Attention</a:t>
            </a:r>
          </a:p>
          <a:p>
            <a:pPr lvl="1"/>
            <a:r>
              <a:rPr lang="en-US" altLang="en-US" dirty="0"/>
              <a:t>Remembering</a:t>
            </a:r>
          </a:p>
          <a:p>
            <a:pPr lvl="1"/>
            <a:r>
              <a:rPr lang="en-US" altLang="en-US" dirty="0"/>
              <a:t>Distinguishing items in a category</a:t>
            </a:r>
          </a:p>
          <a:p>
            <a:pPr lvl="1"/>
            <a:r>
              <a:rPr lang="en-US" altLang="en-US" dirty="0"/>
              <a:t>Visualizing</a:t>
            </a:r>
          </a:p>
          <a:p>
            <a:pPr lvl="1"/>
            <a:r>
              <a:rPr lang="en-US" altLang="en-US" dirty="0"/>
              <a:t>Understanding and production of language</a:t>
            </a:r>
          </a:p>
          <a:p>
            <a:pPr lvl="1"/>
            <a:r>
              <a:rPr lang="en-US" altLang="en-US" dirty="0"/>
              <a:t>Problem solving</a:t>
            </a:r>
          </a:p>
          <a:p>
            <a:pPr lvl="1"/>
            <a:r>
              <a:rPr lang="en-US" altLang="en-US" dirty="0"/>
              <a:t>Reasoning and decision-making</a:t>
            </a:r>
          </a:p>
          <a:p>
            <a:pPr lvl="2"/>
            <a:r>
              <a:rPr lang="en-US" altLang="en-US" dirty="0"/>
              <a:t>And all the </a:t>
            </a:r>
            <a:r>
              <a:rPr lang="en-US" altLang="en-US" dirty="0">
                <a:solidFill>
                  <a:srgbClr val="FFC000"/>
                </a:solidFill>
              </a:rPr>
              <a:t>errors</a:t>
            </a:r>
            <a:r>
              <a:rPr lang="en-US" altLang="en-US" dirty="0"/>
              <a:t> about these processes. </a:t>
            </a:r>
          </a:p>
          <a:p>
            <a:pPr lvl="2"/>
            <a:r>
              <a:rPr lang="en-US" altLang="en-US" dirty="0"/>
              <a:t>All include “hidden” processes of which </a:t>
            </a:r>
            <a:r>
              <a:rPr lang="en-US" altLang="en-US" dirty="0">
                <a:solidFill>
                  <a:srgbClr val="FFC000"/>
                </a:solidFill>
              </a:rPr>
              <a:t>we may not be aware</a:t>
            </a:r>
          </a:p>
          <a:p>
            <a:pPr lvl="2"/>
            <a:r>
              <a:rPr lang="en-US" altLang="en-US" dirty="0"/>
              <a:t>Sometime even if we are aware of the error, </a:t>
            </a:r>
            <a:r>
              <a:rPr lang="en-US" altLang="en-US" dirty="0">
                <a:solidFill>
                  <a:srgbClr val="FFC000"/>
                </a:solidFill>
              </a:rPr>
              <a:t>we don’t want to admit it</a:t>
            </a:r>
            <a:r>
              <a:rPr lang="en-US" altLang="en-US" dirty="0"/>
              <a:t>.</a:t>
            </a:r>
          </a:p>
        </p:txBody>
      </p:sp>
      <p:pic>
        <p:nvPicPr>
          <p:cNvPr id="2050" name="Picture 2" descr="Image result for i am always righ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80" y="1752600"/>
            <a:ext cx="207482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15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alike?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400" dirty="0"/>
              <a:t>My experience: Many people confuse me with other Asians.</a:t>
            </a:r>
          </a:p>
          <a:p>
            <a:r>
              <a:rPr lang="en-US" sz="2400" dirty="0">
                <a:hlinkClick r:id="rId2"/>
              </a:rPr>
              <a:t>https://www.youtube.com/watch?v=OdxMkQhq58g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https://www.youtube.com/watch?v=9xT8Ucdgb0Q</a:t>
            </a:r>
            <a:endParaRPr lang="en-US" sz="2400" dirty="0"/>
          </a:p>
          <a:p>
            <a:r>
              <a:rPr lang="en-US" sz="2400" dirty="0"/>
              <a:t>How could it happen? Do you have similar experience?</a:t>
            </a:r>
          </a:p>
        </p:txBody>
      </p:sp>
      <p:pic>
        <p:nvPicPr>
          <p:cNvPr id="1026" name="Picture 2" descr="Image result for laurence fishbur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3520408"/>
            <a:ext cx="2489536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amuel jacks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89325"/>
            <a:ext cx="225457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be so blind?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https://www.youtube.com/watch?v=EMCn7mrDd0k</a:t>
            </a:r>
            <a:endParaRPr lang="en-US" sz="2400" dirty="0"/>
          </a:p>
          <a:p>
            <a:r>
              <a:rPr lang="en-US" sz="2400" dirty="0"/>
              <a:t>How could the driver fail to see the pedestrian in crosswalk</a:t>
            </a:r>
          </a:p>
          <a:p>
            <a:r>
              <a:rPr lang="en-US" sz="2400" dirty="0">
                <a:hlinkClick r:id="rId3"/>
              </a:rPr>
              <a:t>https://www.youtube.com/watch?v=TSsuwZvom3g</a:t>
            </a:r>
            <a:r>
              <a:rPr lang="en-US" sz="2400" dirty="0"/>
              <a:t> </a:t>
            </a:r>
          </a:p>
          <a:p>
            <a:r>
              <a:rPr lang="en-US" sz="2400" dirty="0"/>
              <a:t>Inattentional blindness</a:t>
            </a:r>
          </a:p>
          <a:p>
            <a:r>
              <a:rPr lang="en-US" sz="2400" dirty="0">
                <a:hlinkClick r:id="rId4"/>
              </a:rPr>
              <a:t>https://www.youtube.com/watch?v=v3iPrBrGSJM</a:t>
            </a:r>
            <a:endParaRPr lang="en-US" sz="2400" dirty="0"/>
          </a:p>
          <a:p>
            <a:r>
              <a:rPr lang="en-US" sz="2400" dirty="0"/>
              <a:t>Sleight of hand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sleight of mind</a:t>
            </a:r>
          </a:p>
          <a:p>
            <a:r>
              <a:rPr lang="en-US" sz="2400" dirty="0"/>
              <a:t>Do you have similar experience?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mage result for driver hits pedestria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958736"/>
            <a:ext cx="3200400" cy="217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6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Flash superhe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4753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Donders</a:t>
            </a:r>
            <a:r>
              <a:rPr lang="en-US" sz="2400" dirty="0"/>
              <a:t> (1868)</a:t>
            </a:r>
          </a:p>
          <a:p>
            <a:pPr lvl="1"/>
            <a:r>
              <a:rPr lang="en-US" sz="2400" dirty="0"/>
              <a:t>Measuring how long it takes a person to make a decision?</a:t>
            </a:r>
          </a:p>
          <a:p>
            <a:pPr lvl="1"/>
            <a:r>
              <a:rPr lang="en-US" sz="2400" dirty="0"/>
              <a:t>Reaction-time (RT) experiment</a:t>
            </a:r>
          </a:p>
          <a:p>
            <a:pPr lvl="2"/>
            <a:r>
              <a:rPr lang="en-US" dirty="0"/>
              <a:t>Measures interval between stimulus presentation and person’s response to stimulus</a:t>
            </a:r>
          </a:p>
        </p:txBody>
      </p:sp>
      <p:sp>
        <p:nvSpPr>
          <p:cNvPr id="3" name="Rectangular Callout 2"/>
          <p:cNvSpPr/>
          <p:nvPr/>
        </p:nvSpPr>
        <p:spPr>
          <a:xfrm>
            <a:off x="3253344" y="3927078"/>
            <a:ext cx="2209800" cy="1161553"/>
          </a:xfrm>
          <a:prstGeom prst="wedgeRectCallout">
            <a:avLst>
              <a:gd name="adj1" fmla="val -110330"/>
              <a:gd name="adj2" fmla="val 7024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80128" y="4055803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will be an outlier in his reaction time experiment! </a:t>
            </a:r>
          </a:p>
        </p:txBody>
      </p:sp>
      <p:pic>
        <p:nvPicPr>
          <p:cNvPr id="4102" name="Picture 6" descr="Image result for superm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0"/>
            <a:ext cx="2406343" cy="240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3733800" y="5334000"/>
            <a:ext cx="2055558" cy="1151930"/>
          </a:xfrm>
          <a:prstGeom prst="wedgeRectCallout">
            <a:avLst>
              <a:gd name="adj1" fmla="val 92002"/>
              <a:gd name="adj2" fmla="val -8646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6200" y="5486400"/>
            <a:ext cx="1741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Never recruit subjects from Marvel or DC!</a:t>
            </a:r>
          </a:p>
        </p:txBody>
      </p:sp>
    </p:spTree>
    <p:extLst>
      <p:ext uri="{BB962C8B-B14F-4D97-AF65-F5344CB8AC3E}">
        <p14:creationId xmlns:p14="http://schemas.microsoft.com/office/powerpoint/2010/main" val="504411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err="1"/>
              <a:t>Donders</a:t>
            </a:r>
            <a:r>
              <a:rPr lang="en-US" altLang="en-US" dirty="0"/>
              <a:t> (1868)</a:t>
            </a:r>
          </a:p>
          <a:p>
            <a:pPr lvl="1"/>
            <a:r>
              <a:rPr lang="en-US" altLang="en-US" dirty="0"/>
              <a:t>Simple RT task: participant pushes a button quickly after a light appears</a:t>
            </a:r>
          </a:p>
          <a:p>
            <a:pPr lvl="2"/>
            <a:r>
              <a:rPr lang="en-US" altLang="en-US" dirty="0">
                <a:hlinkClick r:id="rId2"/>
              </a:rPr>
              <a:t>http://www.humanbenchmark.com/tests/reactiontime</a:t>
            </a:r>
            <a:endParaRPr lang="en-US" altLang="en-US" dirty="0"/>
          </a:p>
          <a:p>
            <a:pPr lvl="1"/>
            <a:r>
              <a:rPr lang="en-US" altLang="en-US" dirty="0"/>
              <a:t>In-class activity (Ungraded)</a:t>
            </a:r>
          </a:p>
          <a:p>
            <a:pPr lvl="1"/>
            <a:r>
              <a:rPr lang="en-US" altLang="en-US" dirty="0"/>
              <a:t>Who are faster? Males or females?</a:t>
            </a:r>
          </a:p>
          <a:p>
            <a:pPr lvl="1"/>
            <a:r>
              <a:rPr lang="en-US" altLang="en-US" dirty="0"/>
              <a:t>Every one tries it 5 times and then write down the RT score.</a:t>
            </a:r>
          </a:p>
          <a:p>
            <a:pPr lvl="1"/>
            <a:r>
              <a:rPr lang="en-US" altLang="en-US" dirty="0"/>
              <a:t>I will enter your scores in a statistics software app (JMP) by gender.</a:t>
            </a:r>
          </a:p>
        </p:txBody>
      </p:sp>
    </p:spTree>
    <p:extLst>
      <p:ext uri="{BB962C8B-B14F-4D97-AF65-F5344CB8AC3E}">
        <p14:creationId xmlns:p14="http://schemas.microsoft.com/office/powerpoint/2010/main" val="117575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Donders</a:t>
            </a:r>
            <a:r>
              <a:rPr lang="en-US" altLang="en-US" dirty="0"/>
              <a:t> (1868)</a:t>
            </a:r>
          </a:p>
          <a:p>
            <a:pPr lvl="1"/>
            <a:r>
              <a:rPr lang="en-US" altLang="en-US" dirty="0"/>
              <a:t>Choice RT task: participant pushes one button if light is on right side, another if light is on left side</a:t>
            </a:r>
          </a:p>
          <a:p>
            <a:pPr lvl="2"/>
            <a:r>
              <a:rPr lang="en-US" altLang="en-US" dirty="0">
                <a:hlinkClick r:id="rId2"/>
              </a:rPr>
              <a:t>http://epsych.msstate.edu/deliberate/SimpleRT/index.html?4.html</a:t>
            </a:r>
            <a:endParaRPr lang="en-US" altLang="en-US" dirty="0"/>
          </a:p>
          <a:p>
            <a:pPr lvl="1"/>
            <a:r>
              <a:rPr lang="en-US" altLang="en-US" dirty="0"/>
              <a:t>Implication: RT means the difference between life and death for some professions. What professions?</a:t>
            </a:r>
          </a:p>
        </p:txBody>
      </p:sp>
    </p:spTree>
    <p:extLst>
      <p:ext uri="{BB962C8B-B14F-4D97-AF65-F5344CB8AC3E}">
        <p14:creationId xmlns:p14="http://schemas.microsoft.com/office/powerpoint/2010/main" val="306594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Split-second decision!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8955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Can you share an example of a time when you had to make a split second decision?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86200"/>
            <a:ext cx="4800600" cy="13616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2057400"/>
            <a:ext cx="3048000" cy="2598728"/>
          </a:xfrm>
          <a:prstGeom prst="rect">
            <a:avLst/>
          </a:prstGeom>
        </p:spPr>
      </p:pic>
      <p:pic>
        <p:nvPicPr>
          <p:cNvPr id="5128" name="Picture 8" descr="Image result for police split second rea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4168"/>
            <a:ext cx="30480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051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C:\Users\jalderman\Desktop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1600200"/>
            <a:ext cx="7675562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C:\Users\jalderman\Desktop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1524000"/>
            <a:ext cx="6594475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58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Donders (1868)</a:t>
            </a:r>
          </a:p>
          <a:p>
            <a:pPr lvl="1"/>
            <a:r>
              <a:rPr lang="en-US" altLang="en-US"/>
              <a:t>Choice RT – Simple RT = Time to make a decision </a:t>
            </a:r>
          </a:p>
          <a:p>
            <a:pPr lvl="2"/>
            <a:r>
              <a:rPr lang="en-US" altLang="en-US"/>
              <a:t>Choice RT = 1/10th sec longer than Simple RT</a:t>
            </a:r>
          </a:p>
          <a:p>
            <a:pPr lvl="2"/>
            <a:r>
              <a:rPr lang="en-US" altLang="en-US"/>
              <a:t>1/10th sec to make decision (100ms)</a:t>
            </a:r>
          </a:p>
          <a:p>
            <a:pPr lvl="1"/>
            <a:r>
              <a:rPr lang="en-US" altLang="en-US"/>
              <a:t>Mental responses cannot be measured directly but can be inferred from the participant’s behavior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2745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First Cognitive Psychologists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Wundt (1897)</a:t>
            </a:r>
          </a:p>
          <a:p>
            <a:pPr lvl="1"/>
            <a:r>
              <a:rPr lang="en-US" altLang="en-US" dirty="0"/>
              <a:t>First psychology laboratory  at the University of Leipzig, Germany</a:t>
            </a:r>
          </a:p>
          <a:p>
            <a:pPr lvl="1"/>
            <a:r>
              <a:rPr lang="en-US" altLang="en-US" dirty="0"/>
              <a:t>Approach</a:t>
            </a:r>
            <a:br>
              <a:rPr lang="en-US" altLang="en-US" dirty="0"/>
            </a:br>
            <a:r>
              <a:rPr lang="en-US" altLang="en-US" dirty="0"/>
              <a:t>Structuralism: experience is determined by combining elements of experience called sensations</a:t>
            </a:r>
          </a:p>
          <a:p>
            <a:pPr lvl="1"/>
            <a:r>
              <a:rPr lang="en-US" altLang="en-US" dirty="0"/>
              <a:t>Method</a:t>
            </a:r>
            <a:br>
              <a:rPr lang="en-US" altLang="en-US" dirty="0"/>
            </a:br>
            <a:r>
              <a:rPr lang="en-US" altLang="en-US" dirty="0"/>
              <a:t>Analytic introspection: participants trained to describe experiences and thought processes in response to stimuli</a:t>
            </a:r>
          </a:p>
          <a:p>
            <a:pPr lvl="1"/>
            <a:r>
              <a:rPr lang="en-US" altLang="en-US" dirty="0">
                <a:solidFill>
                  <a:srgbClr val="FFC000"/>
                </a:solidFill>
              </a:rPr>
              <a:t>What is the problem?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7570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Rise of Behaviorism</a:t>
            </a:r>
            <a:endParaRPr lang="en-US" alt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John Watson noted two problems with Introspection:</a:t>
            </a:r>
          </a:p>
          <a:p>
            <a:pPr lvl="1"/>
            <a:r>
              <a:rPr lang="en-US" altLang="en-US"/>
              <a:t>Extremely variable results from person to person</a:t>
            </a:r>
          </a:p>
          <a:p>
            <a:pPr lvl="1"/>
            <a:r>
              <a:rPr lang="en-US" altLang="en-US"/>
              <a:t>Results difficult to verify</a:t>
            </a:r>
          </a:p>
          <a:p>
            <a:pPr lvl="2"/>
            <a:r>
              <a:rPr lang="en-US" altLang="en-US"/>
              <a:t>Invisible inner mental processes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18310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2209800"/>
            <a:ext cx="89503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Rise of Behaviorism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04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Studying the Mind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To understand complex cognitive behaviors:</a:t>
            </a:r>
          </a:p>
          <a:p>
            <a:pPr lvl="1"/>
            <a:r>
              <a:rPr lang="en-US" altLang="en-US"/>
              <a:t>Measure observable behavior</a:t>
            </a:r>
          </a:p>
          <a:p>
            <a:pPr lvl="1"/>
            <a:r>
              <a:rPr lang="en-US" altLang="en-US"/>
              <a:t>Make inferences about underlying cognitive activity</a:t>
            </a:r>
          </a:p>
          <a:p>
            <a:pPr lvl="1"/>
            <a:r>
              <a:rPr lang="en-US" altLang="en-US"/>
              <a:t>Consider what this behavior says about how the mind works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188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Cognitive Revolution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1950s-1970s: Shift from behaviorist’s stimulus-response relationships to an approach that attempts to explain behavior in terms of the mind</a:t>
            </a:r>
          </a:p>
          <a:p>
            <a:r>
              <a:rPr lang="en-US" sz="2400" dirty="0"/>
              <a:t>Information-processing approach</a:t>
            </a:r>
          </a:p>
          <a:p>
            <a:pPr lvl="1"/>
            <a:r>
              <a:rPr lang="en-US" sz="2400" dirty="0"/>
              <a:t>A way to study the mind created from insights associated with the digital computer</a:t>
            </a:r>
          </a:p>
          <a:p>
            <a:endParaRPr lang="en-US" dirty="0"/>
          </a:p>
        </p:txBody>
      </p:sp>
      <p:pic>
        <p:nvPicPr>
          <p:cNvPr id="614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27499"/>
            <a:ext cx="20955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27499"/>
            <a:ext cx="20955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85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Cognitive Revolution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8530"/>
            <a:ext cx="8229600" cy="4525963"/>
          </a:xfrm>
        </p:spPr>
        <p:txBody>
          <a:bodyPr/>
          <a:lstStyle/>
          <a:p>
            <a:r>
              <a:rPr lang="en-US" altLang="en-US" dirty="0"/>
              <a:t>Early computers (1950s)</a:t>
            </a:r>
          </a:p>
          <a:p>
            <a:pPr lvl="1"/>
            <a:r>
              <a:rPr lang="en-US" altLang="en-US" dirty="0"/>
              <a:t>Processed information in stages</a:t>
            </a:r>
          </a:p>
          <a:p>
            <a:pPr lvl="2"/>
            <a:r>
              <a:rPr lang="en-US" altLang="en-US" dirty="0"/>
              <a:t>How much information can the mind absorb? (magic number 7 + -)</a:t>
            </a:r>
          </a:p>
          <a:p>
            <a:pPr lvl="2"/>
            <a:r>
              <a:rPr lang="en-US" altLang="en-US" dirty="0"/>
              <a:t>Attend to just some of the incoming information?</a:t>
            </a:r>
          </a:p>
          <a:p>
            <a:pPr lvl="2"/>
            <a:r>
              <a:rPr lang="en-US" altLang="en-US" dirty="0"/>
              <a:t>RAM: Short-term memory</a:t>
            </a:r>
          </a:p>
          <a:p>
            <a:pPr lvl="2"/>
            <a:r>
              <a:rPr lang="en-US" altLang="en-US" dirty="0"/>
              <a:t>Hard drive: Long-term memory</a:t>
            </a:r>
          </a:p>
        </p:txBody>
      </p:sp>
      <p:pic>
        <p:nvPicPr>
          <p:cNvPr id="7170" name="Picture 2" descr="Image result for remember phone num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4916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credit card numb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76800"/>
            <a:ext cx="3810000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920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81213"/>
            <a:ext cx="8807450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Cognitive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44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Modern Research in Cognitive Psychology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How research progresses from question to question</a:t>
            </a:r>
          </a:p>
          <a:p>
            <a:pPr lvl="1"/>
            <a:r>
              <a:rPr lang="en-US" altLang="en-US"/>
              <a:t>Start with what is known</a:t>
            </a:r>
          </a:p>
          <a:p>
            <a:pPr lvl="1"/>
            <a:r>
              <a:rPr lang="en-US" altLang="en-US"/>
              <a:t>Ask questions</a:t>
            </a:r>
          </a:p>
          <a:p>
            <a:pPr lvl="1"/>
            <a:r>
              <a:rPr lang="en-US" altLang="en-US"/>
              <a:t>Design experiments</a:t>
            </a:r>
          </a:p>
          <a:p>
            <a:pPr lvl="1"/>
            <a:r>
              <a:rPr lang="en-US" altLang="en-US"/>
              <a:t>Obtain and interpret results</a:t>
            </a:r>
          </a:p>
          <a:p>
            <a:pPr lvl="1"/>
            <a:r>
              <a:rPr lang="en-US" altLang="en-US"/>
              <a:t>Use results as the bases for new research questions and experiments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7993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</TotalTime>
  <Words>986</Words>
  <Application>Microsoft Macintosh PowerPoint</Application>
  <PresentationFormat>On-screen Show (4:3)</PresentationFormat>
  <Paragraphs>125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ＭＳ Ｐゴシック</vt:lpstr>
      <vt:lpstr>Arial</vt:lpstr>
      <vt:lpstr>Calibri</vt:lpstr>
      <vt:lpstr>Wingdings</vt:lpstr>
      <vt:lpstr>Wingdings 2</vt:lpstr>
      <vt:lpstr>Office Theme</vt:lpstr>
      <vt:lpstr>Introduction to Cognitive Psychology</vt:lpstr>
      <vt:lpstr>Some Questions to Consider</vt:lpstr>
      <vt:lpstr>Physics: Neutrino</vt:lpstr>
      <vt:lpstr>Physics: Atom</vt:lpstr>
      <vt:lpstr>Physics: Black hole?</vt:lpstr>
      <vt:lpstr>The Complexity of Cognition</vt:lpstr>
      <vt:lpstr>The Complexity of Cognition</vt:lpstr>
      <vt:lpstr>Look alike?</vt:lpstr>
      <vt:lpstr>How can we be so blind?</vt:lpstr>
      <vt:lpstr>The First Cognitive Psychologists</vt:lpstr>
      <vt:lpstr>The First Cognitive Psychologists</vt:lpstr>
      <vt:lpstr>The First Cognitive Psychologists</vt:lpstr>
      <vt:lpstr>Split-second decision!</vt:lpstr>
      <vt:lpstr>The First Cognitive Psychologists</vt:lpstr>
      <vt:lpstr>The First Cognitive Psychologists</vt:lpstr>
      <vt:lpstr>The First Cognitive Psychologists</vt:lpstr>
      <vt:lpstr>The First Cognitive Psychologists</vt:lpstr>
      <vt:lpstr>The Rise of Behaviorism</vt:lpstr>
      <vt:lpstr>The Rise of Behaviorism</vt:lpstr>
      <vt:lpstr>Studying the Mind</vt:lpstr>
      <vt:lpstr>The Cognitive Revolution</vt:lpstr>
      <vt:lpstr>The Cognitive Revolution</vt:lpstr>
      <vt:lpstr>The Cognitive Revolution</vt:lpstr>
      <vt:lpstr>Modern Research in Cognitive Psychology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setup</dc:creator>
  <cp:lastModifiedBy>Chong Ho (Alex) Yu</cp:lastModifiedBy>
  <cp:revision>72</cp:revision>
  <dcterms:created xsi:type="dcterms:W3CDTF">2015-01-14T05:13:52Z</dcterms:created>
  <dcterms:modified xsi:type="dcterms:W3CDTF">2020-01-06T22:33:24Z</dcterms:modified>
</cp:coreProperties>
</file>