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</p:sldMasterIdLst>
  <p:notesMasterIdLst>
    <p:notesMasterId r:id="rId4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98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008" y="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38238" y="763588"/>
            <a:ext cx="5494337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fld id="{37414CFE-C304-4664-89AC-2F0AFC9125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37337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EE9902B-1F1D-4B2A-B661-D8797A37F75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869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25A3CF2-D0C3-404B-84DE-E67B947AE48E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020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91AB82-A738-499C-8B3A-BE8A69238D3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693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FFCA2D9-78C3-4C0E-A7D4-97FAB638900F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033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9BE8097-2203-40A4-A542-5669FD635AA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586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82027F-E7D7-4734-8744-6B677449D306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1072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E8B88A-CC5B-4167-8062-FAAD301252DC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556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E8B88A-CC5B-4167-8062-FAAD301252D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005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14788A-A14E-4759-AE5A-5D98A9B902B7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989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7943AA-2ADB-404B-B645-FC409A964073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6128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2E8F42D-FA40-48D7-9AA5-0404973FEF4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3339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15E5BA1-A01F-4375-BD0B-E25C9123BB87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5776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30177D6-ADB1-4BB2-8C8E-BA97011C8C2B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66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FA9AFF-3F3A-4129-B00A-52D7D69DA4F8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3209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475C79-4EEB-4985-8E3B-BB5A02DC4AF7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700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A86E88-E586-4C28-85A9-7F2AE02EA6DF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538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578076-6DC6-477E-929B-B5640144C0D4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0466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A030DC-5B20-412F-9C72-87FA3E2A8750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8581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1277D54-2A5A-495B-939D-24C5D9D9572F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85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AFD3472-49E7-420A-A664-60FD16E57D7D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9625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9CB7875-7FC0-48B9-BD47-AEE85F8C9686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1827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E9A01C-AE9D-4639-A1DD-E647321B2105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69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36735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DD87A8-22BE-4205-A574-70D96E7D4C48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70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5945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B21124-FBA2-411F-84DD-6B69FB40ECBE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71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75232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6A6775-57A6-4E87-96E5-3E0DC8C3DA5A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72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76924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421DAB-2709-43BE-BB0F-9A82D86E6025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73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6707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75679D-9B96-4325-B9B2-3D168E342303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74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182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5257A66-63B2-48F5-82F0-80A6132A5FCD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75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581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B4E87C-B5CB-476A-BD6F-643900A59F7C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76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78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625401-E974-41EB-BF4B-F2B44A1CFA2F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77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99380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805B6C-FCE9-4B28-8FAF-45E6772E05FA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78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00954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F7388D-725B-432B-9BF0-C0756F1A34FC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79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5748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CDE4B8-3343-4F00-BCC9-3A44A1E51534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46002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9F59BE-C943-4259-BAB3-7E66324D50CE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81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65786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E123FF-230E-41F6-9691-146CFE32D2A5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82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9769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FE211E-0006-4A1B-9E1C-4A46C82ABB27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83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16405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44E9EF-A4C1-4F41-9312-D3E86FD2E53F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84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09354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054520-3BDB-44D5-8700-378EEF48F4BA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86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29276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470773-ABA2-4C6F-8D27-98B6045EC3F8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87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38110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5A4AE5-D144-491D-90B3-7BF67F8C2DB0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88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8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42044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DF164A-715E-4314-9500-823688082CD6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890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90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2819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4958636-B270-4478-B1D9-F5F8937BFCA7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90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932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64564AE-3086-4F6D-B149-848AF98619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369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7AC5E03-2F7C-42FA-A6C0-B58AD11CD2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701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330B90F-567D-4421-900F-E61EE0456C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8124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A11E8A5-AF13-466D-8708-0DB4DA0735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596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2A017B5-F84B-47B3-9263-DFE69B7F96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678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9FEF453-87B8-4870-BBDC-D0D655A719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42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A96CAA7-E2FC-4155-9D9B-920CD8DCE2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0674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EFECE6E-FBFB-44F4-95F7-55DC55EAF8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027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041BBDF-EA80-4881-9E5D-C556EB037B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62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69B92C0-E33F-4F56-9D8F-8B8DECA63E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678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17D72F0-21AA-4DCE-AC1E-F7BEDA425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5440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DA3329F-E465-4145-A31D-E9BCB47684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872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AC4948B-1188-4112-871F-45FC59D28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2321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22644C4-DAB5-4FB2-A0C6-3BE65888F4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28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0" y="2339975"/>
            <a:ext cx="3883025" cy="4318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2339975"/>
            <a:ext cx="3883025" cy="4318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1FD9130-90B3-47D5-A34D-43099CB8F7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688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B9D4F88-AF47-4E82-9DF1-B3EB73CBB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46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4374BE0-1F19-45D7-9ABB-1DEC1ECAE4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3860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ADF2DA7-CA67-48A9-A381-294D2EA6DA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7720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9F2979D-D41D-4101-8B6E-6EB53B529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413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A108E2F-DA0E-4389-9266-020C50CF2C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1045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CD1E9F4-31AB-4A23-9B3F-6F1FC0539F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8127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4375" y="717550"/>
            <a:ext cx="2114550" cy="5940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725" y="717550"/>
            <a:ext cx="6191250" cy="5940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6FFE2B0-9810-4A2C-BEF8-7D2348A03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877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8AE4D0D-B8AE-4EF5-8B23-336865FDFC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4921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6BDD8A8-BE50-48DF-9618-3205B89AB2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39215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1292DDE-A338-4C17-B8C4-419A250378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83527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3" y="1984375"/>
            <a:ext cx="4062412" cy="416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984375"/>
            <a:ext cx="4064000" cy="416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9FBC178-0D03-41A1-948B-FB2B2E2F8B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04657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6F280D4-B8A8-42DC-94F7-4BD2CA2847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929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2C5DACA-29E8-4521-B721-823F8F9AAF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29454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CECEFC8-F723-4708-B2E2-C73404D1BF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63625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383C76-9547-4DBA-9DC2-BA549CB2EC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3940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A83810C-3726-4243-A6EE-160B9E44FE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35869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F2B6ADC-3EEC-41E7-9545-5F41BEEDE2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85946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554038"/>
            <a:ext cx="2159000" cy="5599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725" y="554038"/>
            <a:ext cx="6327775" cy="5599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65C03A4-8DDA-4AED-87A9-BAF14B1F20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28990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25" y="554038"/>
            <a:ext cx="8639175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12775" y="64547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454775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083425" y="64547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AEC187ED-66E8-4FE8-AA55-18542B23FF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97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fld id="{70FAE57B-A227-4FBA-9ED8-CB299E60140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717550"/>
            <a:ext cx="8458200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2339975"/>
            <a:ext cx="7918450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3C8EB4EB-8A76-4BD1-8D1F-D8565BEC9A6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554038"/>
            <a:ext cx="863917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984375"/>
            <a:ext cx="8278812" cy="416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12775" y="64547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4547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83425" y="64547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601A0A10-D2A6-4F27-9E3E-6DF56957E84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kern="1200">
          <a:solidFill>
            <a:srgbClr val="280099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841375"/>
            <a:ext cx="8640763" cy="1262063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Exploratory data analysis (EDA)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096963" y="2560638"/>
            <a:ext cx="5592762" cy="29559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8224" rIns="0" bIns="0" anchor="ctr"/>
          <a:lstStyle/>
          <a:p>
            <a:pPr marL="0" indent="0"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Detective Alex Yu</a:t>
            </a:r>
          </a:p>
          <a:p>
            <a:pPr marL="0" indent="0"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cyu@apu.edu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2560638"/>
            <a:ext cx="2378075" cy="359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What isn't EDA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63600" y="1793875"/>
            <a:ext cx="8280400" cy="4972050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EDA does not mean </a:t>
            </a:r>
            <a:r>
              <a:rPr lang="en-US" altLang="en-US">
                <a:solidFill>
                  <a:srgbClr val="FF0000"/>
                </a:solidFill>
              </a:rPr>
              <a:t>lack of planning or messy planning</a:t>
            </a:r>
            <a:r>
              <a:rPr lang="en-US" altLang="en-US"/>
              <a:t>. 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“I don't know what I am doing; just ask as many questions as possible in the survey; I don't need a well-conceptualized research question or a well-planned research design. Just explore.”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EDA is not opposed to confirmatory data factor (CDA) e.g. check assumptions, residual analysis, model diagnosis.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What is EDA?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816100"/>
            <a:ext cx="5040313" cy="5130800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Pattern-seeking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Skepticism (detective spirit)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Abductive reasoning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John Tukey (not Turkey): Explore the data in as many ways as possible until a </a:t>
            </a:r>
            <a:r>
              <a:rPr lang="en-US" altLang="en-US">
                <a:solidFill>
                  <a:srgbClr val="FF0000"/>
                </a:solidFill>
              </a:rPr>
              <a:t>plausible story</a:t>
            </a:r>
            <a:r>
              <a:rPr lang="en-US" altLang="en-US"/>
              <a:t> of the data emerges.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1920875"/>
            <a:ext cx="3535362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Elements of EDA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1911350"/>
            <a:ext cx="5299075" cy="4651375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Velleman &amp; Hoaglin (1981):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Residual analysis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Re-expression (data transformation)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Resistant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Display (revelation, data visualization)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US" alt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20875"/>
            <a:ext cx="2925763" cy="2925763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4675188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Residual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5500687" cy="4689475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Data = fit + residual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Data = model + error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Residual is a modern concept. In the past many scientists ignored it. They reported the “fit” only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Johannanes Kepler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Gregor Mendel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925" y="3827463"/>
            <a:ext cx="2193925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925" y="914400"/>
            <a:ext cx="2193925" cy="267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Random residual plot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1703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No systematic </a:t>
            </a:r>
            <a:r>
              <a:rPr lang="en-US" altLang="en-US" dirty="0" smtClean="0"/>
              <a:t>pattern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 smtClean="0"/>
              <a:t>Normal distribution</a:t>
            </a:r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3" y="3322637"/>
            <a:ext cx="4639322" cy="17718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6512" y="4846637"/>
            <a:ext cx="3829584" cy="192431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Strange residual patterns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1703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 smtClean="0"/>
              <a:t>Fitness data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 smtClean="0"/>
              <a:t>Residuals are not normally distributed.</a:t>
            </a:r>
            <a:endParaRPr lang="en-US" altLang="en-US" dirty="0"/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 smtClean="0"/>
              <a:t>Explore another model!</a:t>
            </a:r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465" y="4551116"/>
            <a:ext cx="4639322" cy="17718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2058" y="3407956"/>
            <a:ext cx="3772426" cy="291505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Strange residual patterns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1703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Non-random, systematic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Check the data!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112" y="3246437"/>
            <a:ext cx="4737060" cy="3581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438141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Robust residual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39763" y="2009775"/>
            <a:ext cx="3840162" cy="4689475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 dirty="0"/>
              <a:t>Robust regression in SAS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 dirty="0"/>
              <a:t>The residual plot tags the influential points (less </a:t>
            </a:r>
            <a:r>
              <a:rPr lang="en-US" altLang="en-US" dirty="0"/>
              <a:t>severe) </a:t>
            </a:r>
            <a:r>
              <a:rPr lang="en-US" altLang="en-US" dirty="0"/>
              <a:t>and outliers (more severe). 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1993900"/>
            <a:ext cx="4730750" cy="3035300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Re-expression or transformation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2325" y="2011363"/>
            <a:ext cx="5394325" cy="4281487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Parametric tests require certain assumptions e.g. normality, homogeneity of variances, linearity...etc.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When your data structure cannot meet the requirements, you need a transformer (ask Autobots, not Deceptions)!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103438"/>
            <a:ext cx="3108325" cy="369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Transformers!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1703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>
                <a:solidFill>
                  <a:srgbClr val="FF0000"/>
                </a:solidFill>
              </a:rPr>
              <a:t>Normalize</a:t>
            </a:r>
            <a:r>
              <a:rPr lang="en-US" altLang="en-US"/>
              <a:t> the distribution: log transformation or inverse probability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>
                <a:solidFill>
                  <a:srgbClr val="FF0000"/>
                </a:solidFill>
              </a:rPr>
              <a:t>Stabilize</a:t>
            </a:r>
            <a:r>
              <a:rPr lang="en-US" altLang="en-US"/>
              <a:t> the variance: square root transformation: y* = sqrt(y) 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>
                <a:solidFill>
                  <a:srgbClr val="FF0000"/>
                </a:solidFill>
              </a:rPr>
              <a:t>Linearize</a:t>
            </a:r>
            <a:r>
              <a:rPr lang="en-US" altLang="en-US"/>
              <a:t> the trend = log transformation (but sometime it is better to leave it alone and do a nonlinear fit, will be discussed next)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Skewed distribution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1703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The distributions of publication of scientific studies and patents are skewed. A few countries (e.g. US, Japan) have the most.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Log transformation can normalize them.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4297363"/>
            <a:ext cx="9898063" cy="304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36575"/>
            <a:ext cx="4859338" cy="1262063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JMP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4221162" cy="41703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Create the transformed variable while doing analysis.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Faster, but will not store the new variable.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You cannot preview the distribution.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275" y="982663"/>
            <a:ext cx="2697163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JMP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816100"/>
            <a:ext cx="3854450" cy="4584700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Create a permanent new variable for re-analysis later.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1862138"/>
            <a:ext cx="4237038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Before and after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1703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Regression with transformed variables makes much more sense!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85" y="3287306"/>
            <a:ext cx="4077269" cy="29150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954" y="3287204"/>
            <a:ext cx="4077269" cy="291505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Example from JMP 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89038" y="2103438"/>
            <a:ext cx="7604125" cy="3775075"/>
          </a:xfrm>
          <a:ln/>
        </p:spPr>
        <p:txBody>
          <a:bodyPr tIns="31752"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altLang="en-US" sz="3600"/>
              <a:t>Corn.jmp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altLang="en-US" sz="3600"/>
              <a:t>DV: yield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altLang="en-US" sz="3600"/>
              <a:t>IV: nitrate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1920875"/>
            <a:ext cx="3490912" cy="231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4479925"/>
            <a:ext cx="3443287" cy="226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Skewed distributions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1703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Both DV and IV distributions are skewed. What regression result would you expect?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3148013"/>
            <a:ext cx="5654675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Remove outliers?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736725"/>
            <a:ext cx="8280400" cy="4170363"/>
          </a:xfrm>
          <a:ln/>
        </p:spPr>
        <p:txBody>
          <a:bodyPr/>
          <a:lstStyle/>
          <a:p>
            <a:pPr marL="565150" indent="-457200">
              <a:buClr>
                <a:srgbClr val="FF3366"/>
              </a:buClr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 dirty="0" smtClean="0"/>
              <a:t>Three observations are located outside the boundary of the 99</a:t>
            </a:r>
            <a:r>
              <a:rPr lang="en-US" altLang="en-US" sz="2800" dirty="0"/>
              <a:t>% density ellipse </a:t>
            </a:r>
            <a:r>
              <a:rPr lang="en-US" altLang="en-US" sz="2800" dirty="0" smtClean="0"/>
              <a:t>(the </a:t>
            </a:r>
            <a:r>
              <a:rPr lang="en-US" altLang="en-US" sz="2800" dirty="0"/>
              <a:t>majority of the </a:t>
            </a:r>
            <a:r>
              <a:rPr lang="en-US" altLang="en-US" sz="2800" dirty="0" smtClean="0"/>
              <a:t>data)</a:t>
            </a:r>
          </a:p>
          <a:p>
            <a:pPr marL="565150" indent="-457200">
              <a:buClr>
                <a:srgbClr val="FF3366"/>
              </a:buClr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 dirty="0" smtClean="0"/>
              <a:t>Only one is considered an outlier.</a:t>
            </a:r>
            <a:endParaRPr lang="en-US" alt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712" y="3821906"/>
            <a:ext cx="4020111" cy="29436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Remove outliers?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589088"/>
            <a:ext cx="8280400" cy="4170362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Removing the two observations at the lower left will not make things better.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They fall along the nonlinear path.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912" y="3627437"/>
            <a:ext cx="4020111" cy="29436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Transform yield only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9163" y="1762125"/>
            <a:ext cx="8280400" cy="41703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Remove the outlier at the far right.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It didn't look any better.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38" y="3167063"/>
            <a:ext cx="4948237" cy="378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912" y="3148784"/>
            <a:ext cx="4020111" cy="29150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Transform nitrate only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646238"/>
            <a:ext cx="8280400" cy="4170362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The regression model looks linear. 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 smtClean="0"/>
              <a:t>It is acceptable, but </a:t>
            </a:r>
            <a:r>
              <a:rPr lang="en-US" altLang="en-US" dirty="0"/>
              <a:t>the underlying pattern is really nonlinear.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112" y="3627437"/>
            <a:ext cx="4020111" cy="29150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Interactive nonlinear fit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170363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13" y="1816100"/>
            <a:ext cx="5942012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Linear model is </a:t>
            </a:r>
            <a:br>
              <a:rPr lang="en-US" altLang="en-US"/>
            </a:br>
            <a:r>
              <a:rPr lang="en-US" altLang="en-US"/>
              <a:t>too simplistic and underfit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311" y="1951037"/>
            <a:ext cx="6246345" cy="4648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Overfit and complicated model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170363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912" y="1816100"/>
            <a:ext cx="5486400" cy="484786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 smtClean="0"/>
              <a:t>Smooth things out: Almost </a:t>
            </a:r>
            <a:r>
              <a:rPr lang="en-US" altLang="en-US" dirty="0"/>
              <a:t>right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773238"/>
            <a:ext cx="8280400" cy="4170362"/>
          </a:xfrm>
          <a:ln/>
        </p:spPr>
        <p:txBody>
          <a:bodyPr tIns="21168"/>
          <a:lstStyle/>
          <a:p>
            <a:pP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 dirty="0" smtClean="0">
                <a:solidFill>
                  <a:schemeClr val="tx1"/>
                </a:solidFill>
              </a:rPr>
              <a:t>Lambda: Smoothing parameter</a:t>
            </a:r>
          </a:p>
          <a:p>
            <a:pP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 dirty="0" smtClean="0">
                <a:solidFill>
                  <a:schemeClr val="tx1"/>
                </a:solidFill>
              </a:rPr>
              <a:t>Not </a:t>
            </a:r>
            <a:r>
              <a:rPr lang="en-US" altLang="en-US" sz="2400" dirty="0">
                <a:solidFill>
                  <a:schemeClr val="tx1"/>
                </a:solidFill>
              </a:rPr>
              <a:t>a bad model, but the data points at the lower left are neglected.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511" y="2789237"/>
            <a:ext cx="6158713" cy="40386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General Ambrose says: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763" y="1782763"/>
            <a:ext cx="7315200" cy="507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Polynominal (nonlinear) fit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3946525" cy="4186238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>
                <a:solidFill>
                  <a:srgbClr val="FF0000"/>
                </a:solidFill>
              </a:rPr>
              <a:t>Quadratic</a:t>
            </a:r>
            <a:r>
              <a:rPr lang="en-US" altLang="en-US"/>
              <a:t> = 2 turns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>
                <a:solidFill>
                  <a:srgbClr val="FF0000"/>
                </a:solidFill>
              </a:rPr>
              <a:t>Cubic</a:t>
            </a:r>
            <a:r>
              <a:rPr lang="en-US" altLang="en-US"/>
              <a:t> = 3 turns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>
                <a:solidFill>
                  <a:srgbClr val="FF0000"/>
                </a:solidFill>
              </a:rPr>
              <a:t>Quartic</a:t>
            </a:r>
            <a:r>
              <a:rPr lang="en-US" altLang="en-US"/>
              <a:t> = 4 turns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>
                <a:solidFill>
                  <a:srgbClr val="FF0000"/>
                </a:solidFill>
              </a:rPr>
              <a:t>Quintic</a:t>
            </a:r>
            <a:r>
              <a:rPr lang="en-US" altLang="en-US"/>
              <a:t> = 5 turns, take the lower left into account, but too complicated (too many turns) 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011363"/>
            <a:ext cx="4114800" cy="393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Fit spline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893888"/>
            <a:ext cx="4221162" cy="4918075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Like Graph Builder, in Fit Spline you can control the curve interactively. 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It shows you the R-square (variance explained), too.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It still does not take the lower left data into account.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63" y="1901825"/>
            <a:ext cx="4068762" cy="454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811213" y="658813"/>
            <a:ext cx="4035425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Kernel Smoother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63600" y="1958975"/>
            <a:ext cx="3708400" cy="4533900"/>
          </a:xfrm>
          <a:ln/>
        </p:spPr>
        <p:txBody>
          <a:bodyPr tIns="24695"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 sz="2800"/>
              <a:t>Local smoother: take localized variations and patterns into account.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 sz="2800"/>
              <a:t>Interactive, too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 sz="2800"/>
              <a:t>But the line still does not go towards the data points at the lower left.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952500"/>
            <a:ext cx="4251325" cy="569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Fit nonlinear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63600" y="1628775"/>
            <a:ext cx="4256088" cy="50466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MM has the lowest AICc and it takes the data points at the lower left into account. Should we take it?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MM is a specific model of enzyme kinetics in biochemistry.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63" y="1654175"/>
            <a:ext cx="4052887" cy="465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676275" y="1920875"/>
            <a:ext cx="3749675" cy="2835275"/>
          </a:xfrm>
          <a:ln/>
        </p:spPr>
        <p:txBody>
          <a:bodyPr tIns="3528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 sz="4000"/>
              <a:t>Custom formula for data transformation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5" y="1554163"/>
            <a:ext cx="495776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Custom transformation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3397250" cy="4598988"/>
          </a:xfrm>
          <a:ln/>
        </p:spPr>
        <p:txBody>
          <a:bodyPr tIns="24695"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altLang="en-US" sz="2800"/>
              <a:t>You need prior research to support it. You cannot makeup a transformation or an equation.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altLang="en-US" sz="2800"/>
              <a:t>It is a linear model, it might distort the real pattern (non-linear).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912" y="2103437"/>
            <a:ext cx="4020111" cy="29150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Fit special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773238"/>
            <a:ext cx="8280400" cy="4170362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It works! Now the line passes through all data points! Yeah!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3" y="2963863"/>
            <a:ext cx="3976687" cy="3709987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25763"/>
            <a:ext cx="4122738" cy="2633662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I am the best transformer!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170363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816100"/>
            <a:ext cx="73152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Resistance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670050"/>
            <a:ext cx="5394325" cy="4884738"/>
          </a:xfrm>
          <a:ln/>
        </p:spPr>
        <p:txBody>
          <a:bodyPr tIns="24695"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 sz="2800"/>
              <a:t>Resistance is not the same as robustness.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 sz="2800"/>
              <a:t>Resistance: Immune to outliers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 sz="2800"/>
              <a:t>Robustness: immune to parametric assumption violations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 sz="2800"/>
              <a:t>Use median, trimean, winsorized mean, trimmed mean to countermeasure outliers, but it is less important today (will be explained next).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5" y="1755775"/>
            <a:ext cx="2695575" cy="245110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0"/>
            <a:ext cx="2786063" cy="182880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Data visualization: Revelation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3113" y="1736725"/>
            <a:ext cx="8555037" cy="5138738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Data visualization is the primary tool of EDA. Without “seeing” the data pattern,... 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how can you know whether the residuals are random or not.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how can you spot the skewed distribution, nonlinear relationship, and decide whether transformation is needed? 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how can you detect outliers and decide whether you need resistance or robust procedures?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DV will be explained in detail in the next unit.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Data visualization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88963" y="1878013"/>
            <a:ext cx="6084887" cy="4627562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One of the great inventions of graphical techniques by John Tukey is the boxplot.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It is resistant against extreme cases (use the median)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It can easily spot outliers.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It can check distributional assumption using a quick 5-point summary. 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438" y="1749425"/>
            <a:ext cx="2286000" cy="482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Classical EDA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2325" y="1736725"/>
            <a:ext cx="8504238" cy="4994275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Some classical EDA techniques are less important because today many new procedures...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do not require parametric assumptions or are robust against the violations (e.g. decision tree, generalized regression).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Are immune against outliers (e.g. decision tree, two-step clustering).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Can handle strange data structure or perform transformation during the process (e.g. artificial neural networks).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EDA and data mining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611688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Same: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Data mining is an extension of EDA: it inherits the exploratory spirit; don't start with a preconceived hypothesis.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Both heavily rely on data visualization.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Difference: 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DM: Machine learning and resampling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DM: More robust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DM: can get the conclusion with CDA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Assignment 6.1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984375"/>
            <a:ext cx="8280400" cy="4641850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Download the World Bank data set from the Unit 6 folder.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Use 2005 patents by residents to predict 2007 GNP per person employed.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Make a regression model using log transformation and another one using log10 transformation. Which one is better? 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Copy and paste the graphs into a Word document, and explain your answer.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xfrm>
            <a:off x="687388" y="457200"/>
            <a:ext cx="8640762" cy="1262063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Assignment 6.2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75" y="1560513"/>
            <a:ext cx="8628063" cy="5064125"/>
          </a:xfrm>
          <a:ln/>
        </p:spPr>
        <p:txBody>
          <a:bodyPr tIns="24695"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Open the sample data set “US demographics” from JMP.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Use college degrees to predict alcohol consumption.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Use Fit Y by X or Fit nonlinear to find the relationship between the two variables. You can try different transformation methods, too.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What is the underlying relationship between college degrees and alcohol consumption? </a:t>
            </a:r>
          </a:p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Copy an paste the graphs into the same document. Explain you answer and upload the file to Sakai.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54038"/>
            <a:ext cx="8640763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Assignment 6.3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882775"/>
            <a:ext cx="8280400" cy="4170363"/>
          </a:xfrm>
          <a:ln/>
        </p:spPr>
        <p:txBody>
          <a:bodyPr/>
          <a:lstStyle/>
          <a:p>
            <a:pPr marL="431800" indent="-323850">
              <a:buClr>
                <a:srgbClr val="FF3366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Transform yourself into </a:t>
            </a:r>
            <a:r>
              <a:rPr lang="en-US" altLang="en-US"/>
              <a:t>a </a:t>
            </a:r>
            <a:r>
              <a:rPr lang="en-US" altLang="en-US" smtClean="0"/>
              <a:t>Pink Volkswagen </a:t>
            </a:r>
            <a:r>
              <a:rPr lang="en-US" altLang="en-US" dirty="0"/>
              <a:t>or a GMC truck.</a:t>
            </a: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3040063"/>
            <a:ext cx="6034087" cy="372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1255</Words>
  <Application>Microsoft Office PowerPoint</Application>
  <PresentationFormat>Custom</PresentationFormat>
  <Paragraphs>187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 Unicode MS</vt:lpstr>
      <vt:lpstr>Microsoft YaHei</vt:lpstr>
      <vt:lpstr>Arial</vt:lpstr>
      <vt:lpstr>Symbol</vt:lpstr>
      <vt:lpstr>Times New Roman</vt:lpstr>
      <vt:lpstr>Wingdings</vt:lpstr>
      <vt:lpstr>Office Theme</vt:lpstr>
      <vt:lpstr>Office Theme</vt:lpstr>
      <vt:lpstr>Office Theme</vt:lpstr>
      <vt:lpstr>Exploratory data analysis (EDA)</vt:lpstr>
      <vt:lpstr>What isn't EDA</vt:lpstr>
      <vt:lpstr>What is EDA?</vt:lpstr>
      <vt:lpstr>Elements of EDA</vt:lpstr>
      <vt:lpstr>Residual</vt:lpstr>
      <vt:lpstr>Random residual plot</vt:lpstr>
      <vt:lpstr>Strange residual patterns</vt:lpstr>
      <vt:lpstr>Strange residual patterns</vt:lpstr>
      <vt:lpstr>Robust residual</vt:lpstr>
      <vt:lpstr>Re-expression or transformation</vt:lpstr>
      <vt:lpstr>Transformers!</vt:lpstr>
      <vt:lpstr>Skewed distribution</vt:lpstr>
      <vt:lpstr>JMP</vt:lpstr>
      <vt:lpstr>JMP</vt:lpstr>
      <vt:lpstr>Before and after</vt:lpstr>
      <vt:lpstr>Example from JMP </vt:lpstr>
      <vt:lpstr>Skewed distributions</vt:lpstr>
      <vt:lpstr>Remove outliers?</vt:lpstr>
      <vt:lpstr>Remove outliers?</vt:lpstr>
      <vt:lpstr>Transform yield only</vt:lpstr>
      <vt:lpstr>Transform nitrate only</vt:lpstr>
      <vt:lpstr>Interactive nonlinear fit</vt:lpstr>
      <vt:lpstr>Linear model is  too simplistic and underfit</vt:lpstr>
      <vt:lpstr>Overfit and complicated model</vt:lpstr>
      <vt:lpstr>Smooth things out: Almost right</vt:lpstr>
      <vt:lpstr>General Ambrose says:</vt:lpstr>
      <vt:lpstr>Polynominal (nonlinear) fit</vt:lpstr>
      <vt:lpstr>Fit spline</vt:lpstr>
      <vt:lpstr>Kernel Smoother</vt:lpstr>
      <vt:lpstr>Fit nonlinear</vt:lpstr>
      <vt:lpstr>Custom formula for data transformation</vt:lpstr>
      <vt:lpstr>Custom transformation</vt:lpstr>
      <vt:lpstr>Fit special</vt:lpstr>
      <vt:lpstr>I am the best transformer!</vt:lpstr>
      <vt:lpstr>Resistance</vt:lpstr>
      <vt:lpstr>Data visualization: Revelation</vt:lpstr>
      <vt:lpstr>Data visualization</vt:lpstr>
      <vt:lpstr>Classical EDA</vt:lpstr>
      <vt:lpstr>EDA and data mining</vt:lpstr>
      <vt:lpstr>Assignment 6.1</vt:lpstr>
      <vt:lpstr>Assignment 6.2</vt:lpstr>
      <vt:lpstr>Assignment 6.3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Exploratory data analysis (EDA)</dc:title>
  <dc:creator>.</dc:creator>
  <cp:lastModifiedBy>Chong Ho Yu</cp:lastModifiedBy>
  <cp:revision>81</cp:revision>
  <cp:lastPrinted>2014-10-05T01:48:01Z</cp:lastPrinted>
  <dcterms:created xsi:type="dcterms:W3CDTF">2014-10-03T03:33:55Z</dcterms:created>
  <dcterms:modified xsi:type="dcterms:W3CDTF">2015-10-20T20:08:22Z</dcterms:modified>
</cp:coreProperties>
</file>