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32"/>
  </p:notesMasterIdLst>
  <p:sldIdLst>
    <p:sldId id="284" r:id="rId2"/>
    <p:sldId id="285" r:id="rId3"/>
    <p:sldId id="288" r:id="rId4"/>
    <p:sldId id="289" r:id="rId5"/>
    <p:sldId id="290" r:id="rId6"/>
    <p:sldId id="287" r:id="rId7"/>
    <p:sldId id="256" r:id="rId8"/>
    <p:sldId id="279" r:id="rId9"/>
    <p:sldId id="283" r:id="rId10"/>
    <p:sldId id="280" r:id="rId11"/>
    <p:sldId id="281" r:id="rId12"/>
    <p:sldId id="282" r:id="rId13"/>
    <p:sldId id="257" r:id="rId14"/>
    <p:sldId id="258" r:id="rId15"/>
    <p:sldId id="259" r:id="rId16"/>
    <p:sldId id="260" r:id="rId17"/>
    <p:sldId id="261" r:id="rId18"/>
    <p:sldId id="263" r:id="rId19"/>
    <p:sldId id="265" r:id="rId20"/>
    <p:sldId id="266" r:id="rId21"/>
    <p:sldId id="267" r:id="rId22"/>
    <p:sldId id="286" r:id="rId23"/>
    <p:sldId id="264" r:id="rId24"/>
    <p:sldId id="271" r:id="rId25"/>
    <p:sldId id="272" r:id="rId26"/>
    <p:sldId id="277" r:id="rId27"/>
    <p:sldId id="274" r:id="rId28"/>
    <p:sldId id="275" r:id="rId29"/>
    <p:sldId id="276" r:id="rId30"/>
    <p:sldId id="278" r:id="rId3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5" autoAdjust="0"/>
    <p:restoredTop sz="83451" autoAdjust="0"/>
  </p:normalViewPr>
  <p:slideViewPr>
    <p:cSldViewPr snapToGrid="0" snapToObjects="1">
      <p:cViewPr varScale="1">
        <p:scale>
          <a:sx n="124" d="100"/>
          <a:sy n="124" d="100"/>
        </p:scale>
        <p:origin x="192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BDD59-1D09-4626-B74D-EB1CA5D280B0}" type="datetimeFigureOut">
              <a:rPr lang="en-US" smtClean="0"/>
              <a:t>4/1/19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B10C5-A0F1-43D3-98C8-A5A35E0A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61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71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86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84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77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2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66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80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94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0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17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52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71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62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42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find two</a:t>
            </a:r>
            <a:r>
              <a:rPr lang="en-US" baseline="0" dirty="0" smtClean="0"/>
              <a:t> countries that will be representative of Paul’s claim, but this is not representative for all religion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secularization. Find another country that shows the opposite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DEE: </a:t>
            </a:r>
            <a:r>
              <a:rPr lang="en-US" dirty="0" smtClean="0"/>
              <a:t>You can pick</a:t>
            </a:r>
            <a:r>
              <a:rPr lang="en-US" baseline="0" dirty="0" smtClean="0"/>
              <a:t> any two countries that will be representative of Paul’s claim, but this is not representative for all religion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secularization. To accurately compare religion and secularization, we must evaluate more countries than just America and the UK.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31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10C5-A0F1-43D3-98C8-A5A35E0A473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76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4/1/19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4/1/19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cnn.com/videos/tv/2019/03/17/exp-gps-0317-sanjay-gupta-one-nation-under-stress.cn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ata.oecd.org/pisa/mathematics-performance-pisa.htm#indicator-chart" TargetMode="Externa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Secularization and wellbeing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8374"/>
            <a:ext cx="4593296" cy="1440426"/>
          </a:xfrm>
        </p:spPr>
        <p:txBody>
          <a:bodyPr>
            <a:normAutofit/>
          </a:bodyPr>
          <a:lstStyle/>
          <a:p>
            <a:r>
              <a:rPr lang="en-US" smtClean="0"/>
              <a:t>Chong Ho Yu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667" y="4333146"/>
            <a:ext cx="1830356" cy="130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wellbeing?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b="1" dirty="0" smtClean="0"/>
              <a:t>Objective: Social-wellbeing</a:t>
            </a:r>
          </a:p>
          <a:p>
            <a:pPr lvl="1"/>
            <a:r>
              <a:rPr lang="en-US" sz="3000" dirty="0" smtClean="0"/>
              <a:t>Health indices (life expectancy rate, infant mortality rate)</a:t>
            </a:r>
          </a:p>
          <a:p>
            <a:pPr lvl="1"/>
            <a:r>
              <a:rPr lang="en-US" sz="3000" dirty="0" smtClean="0"/>
              <a:t>Crime rate</a:t>
            </a:r>
            <a:endParaRPr lang="en-US" sz="3000" dirty="0"/>
          </a:p>
          <a:p>
            <a:pPr lvl="1"/>
            <a:r>
              <a:rPr lang="en-US" sz="3000" dirty="0" smtClean="0"/>
              <a:t>Education indices</a:t>
            </a:r>
          </a:p>
          <a:p>
            <a:pPr lvl="1"/>
            <a:r>
              <a:rPr lang="en-US" sz="3000" dirty="0" smtClean="0"/>
              <a:t>Income</a:t>
            </a:r>
          </a:p>
          <a:p>
            <a:r>
              <a:rPr lang="en-US" sz="3200" b="1" dirty="0" smtClean="0"/>
              <a:t>Subjective-wellbeing</a:t>
            </a:r>
          </a:p>
          <a:p>
            <a:pPr lvl="1"/>
            <a:r>
              <a:rPr lang="en-US" sz="3000" dirty="0" smtClean="0"/>
              <a:t>Satisfaction/happiness</a:t>
            </a:r>
          </a:p>
          <a:p>
            <a:pPr lvl="1"/>
            <a:r>
              <a:rPr lang="en-US" sz="3000" dirty="0" smtClean="0"/>
              <a:t>Self-esteem</a:t>
            </a:r>
          </a:p>
          <a:p>
            <a:pPr lvl="1"/>
            <a:r>
              <a:rPr lang="en-US" sz="3000" dirty="0" smtClean="0"/>
              <a:t>Stress management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0771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secularization?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Traditional:</a:t>
            </a:r>
            <a:r>
              <a:rPr lang="en-US" sz="2800" dirty="0" smtClean="0"/>
              <a:t> Separation of Church and State (US is a secular country!)</a:t>
            </a:r>
          </a:p>
          <a:p>
            <a:r>
              <a:rPr lang="en-US" sz="2800" b="1" dirty="0" smtClean="0"/>
              <a:t>Moderate and non-confrontational: </a:t>
            </a:r>
            <a:r>
              <a:rPr lang="en-US" sz="2800" dirty="0" smtClean="0"/>
              <a:t>Ignore or downplay religion. Many Europeans go to church three times in their whole lifetime (infant baptism, wedding, </a:t>
            </a:r>
            <a:r>
              <a:rPr lang="en-US" sz="2800" dirty="0" smtClean="0"/>
              <a:t>and </a:t>
            </a:r>
            <a:r>
              <a:rPr lang="en-US" sz="2800" dirty="0" smtClean="0"/>
              <a:t>funeral)</a:t>
            </a:r>
          </a:p>
          <a:p>
            <a:r>
              <a:rPr lang="en-US" sz="2800" b="1" dirty="0" smtClean="0"/>
              <a:t>Aggressive: </a:t>
            </a:r>
            <a:r>
              <a:rPr lang="en-US" sz="2800" dirty="0" smtClean="0"/>
              <a:t>Purge religion from society (e.g. Phil Zuckerman, New Atheist Movement)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56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religiosity?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63153" cy="48006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Religiosity: </a:t>
            </a:r>
          </a:p>
          <a:p>
            <a:pPr lvl="1"/>
            <a:r>
              <a:rPr lang="en-US" sz="2600" dirty="0" smtClean="0"/>
              <a:t>Affiliation with a particular religious </a:t>
            </a:r>
            <a:r>
              <a:rPr lang="en-US" sz="2600" dirty="0" smtClean="0"/>
              <a:t>institution.</a:t>
            </a:r>
            <a:endParaRPr lang="en-US" sz="2600" dirty="0" smtClean="0"/>
          </a:p>
          <a:p>
            <a:r>
              <a:rPr lang="en-US" sz="2800" dirty="0" smtClean="0"/>
              <a:t>Spirituality: </a:t>
            </a:r>
          </a:p>
          <a:p>
            <a:pPr lvl="1"/>
            <a:r>
              <a:rPr lang="en-US" sz="2600" dirty="0" smtClean="0"/>
              <a:t>Individualistic, is not affiliated with any institution.</a:t>
            </a:r>
          </a:p>
          <a:p>
            <a:pPr lvl="1"/>
            <a:r>
              <a:rPr lang="en-US" sz="2600" dirty="0" smtClean="0"/>
              <a:t>The divine power may be impersonal, a cosmic force</a:t>
            </a:r>
          </a:p>
          <a:p>
            <a:r>
              <a:rPr lang="en-US" sz="2800" dirty="0" smtClean="0"/>
              <a:t>The second one is hard to measure. Our focus will be on the first one.</a:t>
            </a:r>
            <a:endParaRPr lang="en-US" sz="2800" dirty="0"/>
          </a:p>
        </p:txBody>
      </p:sp>
      <p:pic>
        <p:nvPicPr>
          <p:cNvPr id="1026" name="Picture 2" descr="Image result for Spirituality new 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380" y="1615698"/>
            <a:ext cx="2516264" cy="337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454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82366" cy="1143000"/>
          </a:xfrm>
        </p:spPr>
        <p:txBody>
          <a:bodyPr/>
          <a:lstStyle/>
          <a:p>
            <a:r>
              <a:rPr lang="en-US" sz="4000" dirty="0" smtClean="0"/>
              <a:t>Imago </a:t>
            </a:r>
            <a:r>
              <a:rPr lang="en-US" sz="4000" dirty="0" err="1" smtClean="0"/>
              <a:t>dei</a:t>
            </a:r>
            <a:r>
              <a:rPr lang="en-US" sz="4000" dirty="0" smtClean="0"/>
              <a:t> and Seligman's PERMA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1183" cy="4800600"/>
          </a:xfrm>
        </p:spPr>
        <p:txBody>
          <a:bodyPr>
            <a:noAutofit/>
          </a:bodyPr>
          <a:lstStyle/>
          <a:p>
            <a:pPr>
              <a:buClr>
                <a:schemeClr val="accent2"/>
              </a:buClr>
            </a:pPr>
            <a:r>
              <a:rPr lang="en-US" sz="2800" dirty="0" smtClean="0"/>
              <a:t>Imago </a:t>
            </a:r>
            <a:r>
              <a:rPr lang="en-US" sz="2800" dirty="0" err="1" smtClean="0"/>
              <a:t>dei</a:t>
            </a:r>
            <a:endParaRPr lang="en-US" sz="2800" dirty="0" smtClean="0"/>
          </a:p>
          <a:p>
            <a:pPr lvl="1"/>
            <a:r>
              <a:rPr lang="en-US" sz="2800" b="1" dirty="0" smtClean="0"/>
              <a:t>Substantive:</a:t>
            </a:r>
            <a:r>
              <a:rPr lang="en-US" sz="2800" dirty="0" smtClean="0"/>
              <a:t> We have inalienable dignity.</a:t>
            </a:r>
          </a:p>
          <a:p>
            <a:pPr lvl="1"/>
            <a:r>
              <a:rPr lang="en-US" sz="2800" b="1" dirty="0" smtClean="0"/>
              <a:t>Functional: </a:t>
            </a:r>
            <a:r>
              <a:rPr lang="en-US" sz="2800" dirty="0" smtClean="0"/>
              <a:t>We have missions and vocations</a:t>
            </a:r>
          </a:p>
          <a:p>
            <a:pPr lvl="1"/>
            <a:r>
              <a:rPr lang="en-US" sz="2800" b="1" dirty="0" smtClean="0"/>
              <a:t>Relational: </a:t>
            </a:r>
            <a:r>
              <a:rPr lang="en-US" sz="2800" dirty="0" smtClean="0"/>
              <a:t>We are beings-in-relation (social beings</a:t>
            </a:r>
            <a:r>
              <a:rPr lang="en-US" sz="2800" dirty="0" smtClean="0"/>
              <a:t>)</a:t>
            </a:r>
            <a:endParaRPr lang="en-US" sz="2800" dirty="0" smtClean="0"/>
          </a:p>
        </p:txBody>
      </p:sp>
      <p:pic>
        <p:nvPicPr>
          <p:cNvPr id="2052" name="Picture 4" descr="Image result for PERMA happines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239" y="1749056"/>
            <a:ext cx="4272366" cy="320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7820" y="5877580"/>
            <a:ext cx="6842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Can we see the connection?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0298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wellbeing looks good!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Lynch (2012): n =100</a:t>
            </a:r>
          </a:p>
          <a:p>
            <a:pPr lvl="1"/>
            <a:r>
              <a:rPr lang="en-US" sz="2600" dirty="0" smtClean="0"/>
              <a:t>There was a positive correlation between secularization and perceived stress level.</a:t>
            </a:r>
          </a:p>
          <a:p>
            <a:pPr lvl="1"/>
            <a:r>
              <a:rPr lang="en-US" sz="2600" dirty="0" smtClean="0"/>
              <a:t>Less religious </a:t>
            </a:r>
            <a:r>
              <a:rPr lang="en-US" sz="2600" dirty="0" smtClean="0">
                <a:sym typeface="Wingdings" panose="05000000000000000000" pitchFamily="2" charset="2"/>
              </a:rPr>
              <a:t> lower psychological health.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Hayward (2016)</a:t>
            </a:r>
          </a:p>
          <a:p>
            <a:pPr lvl="1"/>
            <a:r>
              <a:rPr lang="en-US" sz="2600" dirty="0" smtClean="0">
                <a:sym typeface="Wingdings" panose="05000000000000000000" pitchFamily="2" charset="2"/>
              </a:rPr>
              <a:t>Religious people had higher mean levels of life satisfaction than agnostics.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Galen (2015)</a:t>
            </a:r>
          </a:p>
          <a:p>
            <a:pPr lvl="1"/>
            <a:r>
              <a:rPr lang="en-US" sz="2600" dirty="0" smtClean="0">
                <a:sym typeface="Wingdings" panose="05000000000000000000" pitchFamily="2" charset="2"/>
              </a:rPr>
              <a:t>Religious groups are social supporting systems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73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Secularization and wellbeing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8374"/>
            <a:ext cx="4593296" cy="1440426"/>
          </a:xfrm>
        </p:spPr>
        <p:txBody>
          <a:bodyPr>
            <a:normAutofit/>
          </a:bodyPr>
          <a:lstStyle/>
          <a:p>
            <a:r>
              <a:rPr lang="en-US" smtClean="0"/>
              <a:t>Chong Ho Yu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667" y="4333146"/>
            <a:ext cx="1830356" cy="13056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21035"/>
            <a:ext cx="9144000" cy="56299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661" y="317443"/>
            <a:ext cx="7117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about objective wellbeing?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75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6168" y="274638"/>
            <a:ext cx="3441032" cy="1143000"/>
          </a:xfrm>
        </p:spPr>
        <p:txBody>
          <a:bodyPr/>
          <a:lstStyle/>
          <a:p>
            <a:pPr algn="ctr"/>
            <a:r>
              <a:rPr lang="en-US" sz="3600" dirty="0" smtClean="0"/>
              <a:t>Meet the stress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168" y="4844716"/>
            <a:ext cx="3441032" cy="15560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>
                <a:hlinkClick r:id="rId2"/>
              </a:rPr>
              <a:t>https://www.cnn.com/videos/tv/2019/03/17/exp-gps-0317-sanjay-gupta-one-nation-under-stress.cnn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55" y="128337"/>
            <a:ext cx="4212389" cy="65933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493" y="1281577"/>
            <a:ext cx="3152381" cy="34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90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377"/>
            <a:ext cx="9144000" cy="56292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3972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5518483"/>
            <a:ext cx="8300515" cy="1090863"/>
          </a:xfrm>
        </p:spPr>
        <p:txBody>
          <a:bodyPr/>
          <a:lstStyle/>
          <a:p>
            <a:pPr marL="114300" indent="0">
              <a:buNone/>
            </a:pPr>
            <a:r>
              <a:rPr lang="en-US" dirty="0">
                <a:hlinkClick r:id="rId2"/>
              </a:rPr>
              <a:t>https://data.oecd.org/pisa/mathematics-performance-pisa.htm#indicator-chart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419017"/>
            <a:ext cx="8371428" cy="48857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1473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Spending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NCES graph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6" y="1780674"/>
            <a:ext cx="8146956" cy="43518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297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93" y="0"/>
            <a:ext cx="8839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54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Secularization-wellbeing 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096" y="3675238"/>
            <a:ext cx="7620000" cy="2782280"/>
          </a:xfrm>
        </p:spPr>
        <p:txBody>
          <a:bodyPr>
            <a:normAutofit/>
          </a:bodyPr>
          <a:lstStyle/>
          <a:p>
            <a:r>
              <a:rPr lang="en-US" sz="2400" dirty="0"/>
              <a:t>Gregory </a:t>
            </a:r>
            <a:r>
              <a:rPr lang="en-US" sz="2400" dirty="0" smtClean="0"/>
              <a:t>Paul: </a:t>
            </a:r>
            <a:r>
              <a:rPr lang="en-US" sz="2400" dirty="0"/>
              <a:t>“unlike science, which goes where the evidence and analysis indicate and is anti-mythical in nature, religion is inherently dogmatic and opinion based, with myths being integral to the system.” </a:t>
            </a:r>
            <a:endParaRPr lang="en-US" sz="2400" dirty="0" smtClean="0"/>
          </a:p>
          <a:p>
            <a:r>
              <a:rPr lang="en-US" sz="2400" dirty="0" smtClean="0"/>
              <a:t>“All </a:t>
            </a:r>
            <a:r>
              <a:rPr lang="en-US" sz="2400" dirty="0"/>
              <a:t>comprehensive cross comparisons have found that higher levels of religiosity are strongly correlated with inferior </a:t>
            </a:r>
            <a:r>
              <a:rPr lang="en-US" sz="2400" dirty="0" smtClean="0"/>
              <a:t>socioeconomics” (Paul, 2014). 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896" y="1293345"/>
            <a:ext cx="42164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1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Religious America the worst?</a:t>
            </a:r>
            <a:endParaRPr lang="en-US" dirty="0"/>
          </a:p>
        </p:txBody>
      </p:sp>
      <p:pic>
        <p:nvPicPr>
          <p:cNvPr id="4" name="Content Placeholder 3" descr="Screen Shot 2015-02-05 at 11.22.17 AM.pn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946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Evidence?</a:t>
            </a:r>
            <a:endParaRPr lang="en-US" dirty="0"/>
          </a:p>
        </p:txBody>
      </p:sp>
      <p:pic>
        <p:nvPicPr>
          <p:cNvPr id="4" name="Content Placeholder 3" descr="Screen Shot 2015-02-05 at 11.23.25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" b="13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7155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Evidence?</a:t>
            </a:r>
            <a:endParaRPr lang="en-US" dirty="0"/>
          </a:p>
        </p:txBody>
      </p:sp>
      <p:pic>
        <p:nvPicPr>
          <p:cNvPr id="8" name="Content Placeholder 7" descr="Screen Shot 2015-02-05 at 11.25.35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" b="1363"/>
          <a:stretch>
            <a:fillRect/>
          </a:stretch>
        </p:blipFill>
        <p:spPr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443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Evidence?</a:t>
            </a:r>
            <a:endParaRPr lang="en-US" dirty="0"/>
          </a:p>
        </p:txBody>
      </p:sp>
      <p:pic>
        <p:nvPicPr>
          <p:cNvPr id="4" name="Content Placeholder 3" descr="Screen Shot 2015-02-05 at 11.26.45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6" b="4706"/>
          <a:stretch>
            <a:fillRect/>
          </a:stretch>
        </p:blipFill>
        <p:spPr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16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Evidence?</a:t>
            </a:r>
            <a:endParaRPr lang="en-US" dirty="0"/>
          </a:p>
        </p:txBody>
      </p:sp>
      <p:pic>
        <p:nvPicPr>
          <p:cNvPr id="4" name="Content Placeholder 3" descr="Screen Shot 2015-02-05 at 11.28.25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5" b="4715"/>
          <a:stretch>
            <a:fillRect/>
          </a:stretch>
        </p:blipFill>
        <p:spPr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726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Divorce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5270121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divorce rate of the US is 53%.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the 2010 and 2011 United Nations Statistics and other sources, several other Western developed nations, such as Belgium, Portugal, France have worse divorce rates than the US. </a:t>
            </a:r>
            <a:endParaRPr lang="en-US" dirty="0" smtClean="0"/>
          </a:p>
          <a:p>
            <a:r>
              <a:rPr lang="en-US" dirty="0" smtClean="0"/>
              <a:t>Hungary</a:t>
            </a:r>
            <a:r>
              <a:rPr lang="en-US" dirty="0"/>
              <a:t>, </a:t>
            </a:r>
            <a:r>
              <a:rPr lang="en-US" dirty="0" smtClean="0"/>
              <a:t>Czech Republic, </a:t>
            </a:r>
            <a:r>
              <a:rPr lang="en-US" dirty="0"/>
              <a:t>Lithuania, and Estonia are former Communist nations. According to 2007-2008 Gallup Poll these countries are very secular. But their divorce rate is higher than religious US. 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128" y="1600201"/>
            <a:ext cx="2319014" cy="303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48006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According to 2012 United Nations Statistics, in terms of crude divorce rate, the top ten countries are </a:t>
            </a:r>
            <a:r>
              <a:rPr lang="en-US" dirty="0" smtClean="0"/>
              <a:t>Belarus</a:t>
            </a:r>
            <a:r>
              <a:rPr lang="en-US" dirty="0"/>
              <a:t>, </a:t>
            </a:r>
            <a:r>
              <a:rPr lang="en-US" dirty="0" smtClean="0"/>
              <a:t>Latvia</a:t>
            </a:r>
            <a:r>
              <a:rPr lang="en-US" dirty="0"/>
              <a:t>, Lithuania, Moldova, Denmark, </a:t>
            </a:r>
            <a:r>
              <a:rPr lang="en-US" dirty="0" smtClean="0"/>
              <a:t>Sweden, Czech Republic, </a:t>
            </a:r>
            <a:r>
              <a:rPr lang="en-US" dirty="0"/>
              <a:t>Belgium, Liechtenstein, and Finland. The US is not among the top 30. </a:t>
            </a:r>
          </a:p>
        </p:txBody>
      </p:sp>
      <p:pic>
        <p:nvPicPr>
          <p:cNvPr id="5" name="Picture 4" descr="Screen Shot 2015-02-05 at 11.45.15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35" y="2994054"/>
            <a:ext cx="7677930" cy="361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7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Divorce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781441"/>
            <a:ext cx="541665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228600">
              <a:spcBef>
                <a:spcPct val="20000"/>
              </a:spcBef>
              <a:buClr>
                <a:srgbClr val="A9A57C"/>
              </a:buClr>
              <a:buFont typeface="Arial" pitchFamily="34" charset="0"/>
              <a:buChar char="•"/>
            </a:pPr>
            <a:r>
              <a:rPr lang="en-US" sz="2800" dirty="0">
                <a:solidFill>
                  <a:srgbClr val="2F2B20"/>
                </a:solidFill>
              </a:rPr>
              <a:t>Paul wrote: "divorce is also high in America, and not among ungodly progressives, but among patriarchal evangelicals." </a:t>
            </a:r>
            <a:endParaRPr lang="en-US" sz="2800" dirty="0" smtClean="0">
              <a:solidFill>
                <a:srgbClr val="2F2B20"/>
              </a:solidFill>
            </a:endParaRPr>
          </a:p>
          <a:p>
            <a:pPr marL="342900" indent="-228600">
              <a:spcBef>
                <a:spcPct val="20000"/>
              </a:spcBef>
              <a:buClr>
                <a:srgbClr val="A9A57C"/>
              </a:buClr>
              <a:buFont typeface="Arial" pitchFamily="34" charset="0"/>
              <a:buChar char="•"/>
            </a:pPr>
            <a:r>
              <a:rPr lang="en-US" sz="2800" dirty="0"/>
              <a:t>N</a:t>
            </a:r>
            <a:r>
              <a:rPr lang="en-US" sz="2800" dirty="0" smtClean="0"/>
              <a:t>o </a:t>
            </a:r>
            <a:r>
              <a:rPr lang="en-US" sz="2800" dirty="0"/>
              <a:t>data are cited to support this. But there is evidence to support the otherwise.</a:t>
            </a:r>
          </a:p>
          <a:p>
            <a:pPr marL="342900" lvl="0" indent="-228600">
              <a:spcBef>
                <a:spcPct val="20000"/>
              </a:spcBef>
              <a:buClr>
                <a:srgbClr val="A9A57C"/>
              </a:buClr>
              <a:buFont typeface="Arial" pitchFamily="34" charset="0"/>
              <a:buChar char="•"/>
            </a:pPr>
            <a:endParaRPr lang="en-US" sz="2200" dirty="0">
              <a:solidFill>
                <a:srgbClr val="2F2B2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858" y="1781441"/>
            <a:ext cx="2319014" cy="303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1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8140"/>
            <a:ext cx="7620000" cy="4518673"/>
          </a:xfrm>
        </p:spPr>
        <p:txBody>
          <a:bodyPr>
            <a:noAutofit/>
          </a:bodyPr>
          <a:lstStyle/>
          <a:p>
            <a:r>
              <a:rPr lang="en-US" sz="2800" dirty="0" smtClean="0"/>
              <a:t>Wilcox </a:t>
            </a:r>
            <a:r>
              <a:rPr lang="en-US" sz="2800" dirty="0"/>
              <a:t>and Williamson </a:t>
            </a:r>
            <a:r>
              <a:rPr lang="en-US" sz="2800" dirty="0" smtClean="0"/>
              <a:t>(2007): Protestants </a:t>
            </a:r>
            <a:r>
              <a:rPr lang="en-US" sz="2800" dirty="0"/>
              <a:t>that attend </a:t>
            </a:r>
            <a:r>
              <a:rPr lang="en-US" sz="2800" dirty="0" smtClean="0"/>
              <a:t>church regularly are </a:t>
            </a:r>
            <a:r>
              <a:rPr lang="en-US" sz="2800" dirty="0" smtClean="0">
                <a:solidFill>
                  <a:srgbClr val="FF0000"/>
                </a:solidFill>
              </a:rPr>
              <a:t>35% less likely </a:t>
            </a:r>
            <a:r>
              <a:rPr lang="en-US" sz="2800" dirty="0" smtClean="0"/>
              <a:t>to divorce compared to secular couples. But irregularly attending conservative Protestants are 20% more likely to divorce. </a:t>
            </a:r>
          </a:p>
          <a:p>
            <a:r>
              <a:rPr lang="en-US" sz="2800" dirty="0" smtClean="0"/>
              <a:t>Wright and </a:t>
            </a:r>
            <a:r>
              <a:rPr lang="en-US" sz="2800" dirty="0" err="1" smtClean="0"/>
              <a:t>Stetzer</a:t>
            </a:r>
            <a:r>
              <a:rPr lang="en-US" sz="2800" dirty="0" smtClean="0"/>
              <a:t> (2010): Christians have a divorce rate of about </a:t>
            </a:r>
            <a:r>
              <a:rPr lang="en-US" sz="2800" dirty="0" smtClean="0">
                <a:solidFill>
                  <a:srgbClr val="FF0000"/>
                </a:solidFill>
              </a:rPr>
              <a:t>42%</a:t>
            </a:r>
            <a:r>
              <a:rPr lang="en-US" sz="2800" dirty="0" smtClean="0"/>
              <a:t>. But church service attendance is a crucial predictor of divorce. 60% of evangelicals who never attend church had been divorced or separated, compared to </a:t>
            </a:r>
            <a:r>
              <a:rPr lang="en-US" sz="2800" dirty="0" smtClean="0">
                <a:solidFill>
                  <a:srgbClr val="FF0000"/>
                </a:solidFill>
              </a:rPr>
              <a:t>38%</a:t>
            </a:r>
            <a:r>
              <a:rPr lang="en-US" sz="2800" dirty="0" smtClean="0"/>
              <a:t> of weekly attendees.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771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628" y="673046"/>
            <a:ext cx="3352714" cy="1143000"/>
          </a:xfrm>
        </p:spPr>
        <p:txBody>
          <a:bodyPr/>
          <a:lstStyle/>
          <a:p>
            <a:r>
              <a:rPr lang="en-US" dirty="0" smtClean="0"/>
              <a:t>Paradoxical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05450"/>
            <a:ext cx="7620000" cy="3595349"/>
          </a:xfrm>
        </p:spPr>
        <p:txBody>
          <a:bodyPr>
            <a:normAutofit/>
          </a:bodyPr>
          <a:lstStyle/>
          <a:p>
            <a:r>
              <a:rPr lang="en-US" dirty="0" smtClean="0"/>
              <a:t>While it is true to some certain extent, the wellbeing indices selected are limited. </a:t>
            </a:r>
          </a:p>
          <a:p>
            <a:r>
              <a:rPr lang="en-US" dirty="0" smtClean="0"/>
              <a:t>If the US is the worst in terms of wellbeing, why do so many people, including people from nations that have higher wellbeing indices, want to immigrate into the US?</a:t>
            </a:r>
          </a:p>
          <a:p>
            <a:r>
              <a:rPr lang="en-US" dirty="0" smtClean="0"/>
              <a:t>By 2012, immigrants made up 13 percent of the US population.</a:t>
            </a:r>
          </a:p>
          <a:p>
            <a:r>
              <a:rPr lang="en-US" dirty="0" smtClean="0"/>
              <a:t>From 2000 to 2012, there was a 31.2 percent increase in the foreign-born population in the US</a:t>
            </a:r>
            <a:r>
              <a:rPr lang="en-US" dirty="0" smtClean="0"/>
              <a:t>.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14" y="607257"/>
            <a:ext cx="2647848" cy="198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2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 statistics say?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2012 figures: US teenage (aged 15-19) pregnancy rate is 39 out of 1000.</a:t>
            </a:r>
          </a:p>
          <a:p>
            <a:r>
              <a:rPr lang="en-US" dirty="0" smtClean="0"/>
              <a:t>In the secular UK, 29 out of 1,000, the highest in West Europe.</a:t>
            </a:r>
          </a:p>
          <a:p>
            <a:r>
              <a:rPr lang="en-US" dirty="0" smtClean="0"/>
              <a:t>Secularization of UK: 1.15% of Britons attend church Regularly. </a:t>
            </a:r>
          </a:p>
          <a:p>
            <a:r>
              <a:rPr lang="en-US" dirty="0" smtClean="0"/>
              <a:t>Britons use more contraception than other European nations.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188" y="3810557"/>
            <a:ext cx="4070953" cy="271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4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about Asia?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4800600"/>
          </a:xfrm>
        </p:spPr>
        <p:txBody>
          <a:bodyPr/>
          <a:lstStyle/>
          <a:p>
            <a:r>
              <a:rPr lang="en-US" sz="2400" dirty="0" smtClean="0"/>
              <a:t>Singapore</a:t>
            </a:r>
            <a:r>
              <a:rPr lang="en-US" sz="2400" dirty="0"/>
              <a:t>: </a:t>
            </a:r>
            <a:r>
              <a:rPr lang="en-US" sz="2400" dirty="0" smtClean="0"/>
              <a:t>Pregnancy rate is 6 </a:t>
            </a:r>
            <a:r>
              <a:rPr lang="en-US" sz="2400" dirty="0"/>
              <a:t>out of 1000</a:t>
            </a:r>
          </a:p>
          <a:p>
            <a:r>
              <a:rPr lang="en-US" sz="2400" dirty="0"/>
              <a:t>Japan: </a:t>
            </a:r>
            <a:r>
              <a:rPr lang="en-US" sz="2400" dirty="0" smtClean="0"/>
              <a:t>Pregnancy rate is 5 </a:t>
            </a:r>
            <a:r>
              <a:rPr lang="en-US" sz="2400" dirty="0"/>
              <a:t>out of 1000</a:t>
            </a:r>
          </a:p>
          <a:p>
            <a:r>
              <a:rPr lang="en-US" sz="2400" dirty="0"/>
              <a:t>Pippa Norris and Ronald </a:t>
            </a:r>
            <a:r>
              <a:rPr lang="en-US" sz="2400" dirty="0" err="1"/>
              <a:t>Inglehart</a:t>
            </a:r>
            <a:r>
              <a:rPr lang="en-US" sz="2400" dirty="0"/>
              <a:t>: </a:t>
            </a:r>
            <a:r>
              <a:rPr lang="en-US" sz="2400" dirty="0" smtClean="0"/>
              <a:t>the Japanese </a:t>
            </a:r>
            <a:r>
              <a:rPr lang="en-US" sz="2400" dirty="0"/>
              <a:t>have a high degree of </a:t>
            </a:r>
            <a:r>
              <a:rPr lang="en-US" sz="2400" dirty="0" smtClean="0"/>
              <a:t>religiosity.</a:t>
            </a:r>
          </a:p>
          <a:p>
            <a:r>
              <a:rPr lang="en-US" sz="2400" dirty="0" smtClean="0"/>
              <a:t>World Value survey: 41.3% Singaporeans regard religion as very important.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6461" y="3791729"/>
            <a:ext cx="4137357" cy="275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2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Worldwide statistical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977" y="5249091"/>
            <a:ext cx="7084423" cy="988741"/>
          </a:xfrm>
        </p:spPr>
        <p:txBody>
          <a:bodyPr/>
          <a:lstStyle/>
          <a:p>
            <a:r>
              <a:rPr lang="en-US" dirty="0" smtClean="0"/>
              <a:t>Data from World Values Survey (2010-2014)</a:t>
            </a:r>
          </a:p>
          <a:p>
            <a:r>
              <a:rPr lang="en-US" dirty="0" smtClean="0"/>
              <a:t>Lower overall secular values </a:t>
            </a:r>
            <a:r>
              <a:rPr lang="en-US" dirty="0" smtClean="0">
                <a:sym typeface="Wingdings" panose="05000000000000000000" pitchFamily="2" charset="2"/>
              </a:rPr>
              <a:t> Happier!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680" y="1417638"/>
            <a:ext cx="4459720" cy="33898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7308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Worldwide statistical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3326" y="1539149"/>
            <a:ext cx="401465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Secularization </a:t>
            </a:r>
            <a:r>
              <a:rPr lang="en-US" sz="2800" dirty="0" smtClean="0">
                <a:sym typeface="Wingdings" panose="05000000000000000000" pitchFamily="2" charset="2"/>
              </a:rPr>
              <a:t> better wellbeing?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True to some extent</a:t>
            </a:r>
          </a:p>
          <a:p>
            <a:r>
              <a:rPr lang="en-US" sz="2800" dirty="0"/>
              <a:t>China is the most disbelieving nation in the world, yet its adult mortality rate is among the </a:t>
            </a:r>
            <a:r>
              <a:rPr lang="en-US" sz="2800" dirty="0" err="1" smtClean="0"/>
              <a:t>low.est</a:t>
            </a:r>
            <a:endParaRPr lang="en-US" sz="2800" dirty="0"/>
          </a:p>
        </p:txBody>
      </p:sp>
      <p:pic>
        <p:nvPicPr>
          <p:cNvPr id="2050" name="Picture 1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18" y="1652270"/>
            <a:ext cx="3948408" cy="29545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266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Worldwide statistical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600200"/>
            <a:ext cx="3818709" cy="480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Teenage birth rate: A proxy measure of </a:t>
            </a:r>
            <a:r>
              <a:rPr lang="en-US" sz="2400" dirty="0" smtClean="0"/>
              <a:t>respect </a:t>
            </a:r>
            <a:r>
              <a:rPr lang="en-US" sz="2400" dirty="0" smtClean="0"/>
              <a:t>for females, sex education, lifestyles…etc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r>
              <a:rPr lang="en-US" sz="2400" dirty="0" smtClean="0"/>
              <a:t>Skepticism: A proxy measure of secularization. More skeptical </a:t>
            </a:r>
            <a:r>
              <a:rPr lang="en-US" sz="2400" dirty="0" smtClean="0">
                <a:sym typeface="Wingdings" panose="05000000000000000000" pitchFamily="2" charset="2"/>
              </a:rPr>
              <a:t> less religious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More secularization  Higher teenage birth rate?</a:t>
            </a:r>
            <a:endParaRPr lang="en-US" sz="2400" dirty="0"/>
          </a:p>
        </p:txBody>
      </p:sp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713580" cy="278021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3362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Worldwide statistical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4800600"/>
          </a:xfrm>
        </p:spPr>
        <p:txBody>
          <a:bodyPr/>
          <a:lstStyle/>
          <a:p>
            <a:r>
              <a:rPr lang="en-US" dirty="0" smtClean="0"/>
              <a:t>Teenage pregnancy rate (Red =higher; Blue = Lower)</a:t>
            </a:r>
            <a:endParaRPr lang="en-US" dirty="0"/>
          </a:p>
        </p:txBody>
      </p:sp>
      <p:pic>
        <p:nvPicPr>
          <p:cNvPr id="4098" name="Picture 2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5779"/>
            <a:ext cx="7764778" cy="41824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876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There seems to </a:t>
            </a:r>
            <a:r>
              <a:rPr lang="en-US" sz="3200" dirty="0" smtClean="0"/>
              <a:t>be some </a:t>
            </a:r>
            <a:r>
              <a:rPr lang="en-US" sz="3200" b="1" dirty="0" smtClean="0">
                <a:solidFill>
                  <a:srgbClr val="FF0000"/>
                </a:solidFill>
              </a:rPr>
              <a:t>contradiction</a:t>
            </a:r>
            <a:r>
              <a:rPr lang="en-US" sz="3200" dirty="0" smtClean="0"/>
              <a:t> between OWB and SWB studies.</a:t>
            </a:r>
          </a:p>
          <a:p>
            <a:r>
              <a:rPr lang="en-US" sz="3200" dirty="0" smtClean="0"/>
              <a:t>The conclusion depends on:</a:t>
            </a:r>
          </a:p>
          <a:p>
            <a:pPr lvl="1"/>
            <a:r>
              <a:rPr lang="en-US" sz="3200" dirty="0" smtClean="0"/>
              <a:t>How to define secularization, religiosity, happiness and wellbeing</a:t>
            </a:r>
          </a:p>
          <a:p>
            <a:pPr lvl="1"/>
            <a:r>
              <a:rPr lang="en-US" sz="3200" dirty="0" smtClean="0"/>
              <a:t>Which data did you use?</a:t>
            </a:r>
          </a:p>
          <a:p>
            <a:pPr lvl="1"/>
            <a:r>
              <a:rPr lang="en-US" sz="3200" dirty="0" smtClean="0"/>
              <a:t>What measurement and statistical procedures did you use?</a:t>
            </a:r>
          </a:p>
          <a:p>
            <a:r>
              <a:rPr lang="en-US" sz="3200" dirty="0" smtClean="0"/>
              <a:t>Any thought?</a:t>
            </a:r>
          </a:p>
          <a:p>
            <a:pPr marL="11430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501696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591</TotalTime>
  <Words>1035</Words>
  <Application>Microsoft Macintosh PowerPoint</Application>
  <PresentationFormat>On-screen Show (4:3)</PresentationFormat>
  <Paragraphs>123</Paragraphs>
  <Slides>30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Calibri</vt:lpstr>
      <vt:lpstr>Cambria</vt:lpstr>
      <vt:lpstr>Wingdings</vt:lpstr>
      <vt:lpstr>Arial</vt:lpstr>
      <vt:lpstr>Adjacency</vt:lpstr>
      <vt:lpstr>Secularization and wellbeing </vt:lpstr>
      <vt:lpstr>What is wellbeing?</vt:lpstr>
      <vt:lpstr>What is secularization?</vt:lpstr>
      <vt:lpstr>What is religiosity?</vt:lpstr>
      <vt:lpstr>Imago dei and Seligman's PERMA</vt:lpstr>
      <vt:lpstr>Subject wellbeing looks good!</vt:lpstr>
      <vt:lpstr>Secularization and wellbeing </vt:lpstr>
      <vt:lpstr>Meet the stress</vt:lpstr>
      <vt:lpstr>PowerPoint Presentation</vt:lpstr>
      <vt:lpstr>PowerPoint Presentation</vt:lpstr>
      <vt:lpstr>Spending in Education</vt:lpstr>
      <vt:lpstr>PowerPoint Presentation</vt:lpstr>
      <vt:lpstr>Secularization-wellbeing thesis</vt:lpstr>
      <vt:lpstr>Is Religious America the worst?</vt:lpstr>
      <vt:lpstr>Evidence?</vt:lpstr>
      <vt:lpstr>Evidence?</vt:lpstr>
      <vt:lpstr>Evidence?</vt:lpstr>
      <vt:lpstr>Evidence?</vt:lpstr>
      <vt:lpstr>Divorce rate</vt:lpstr>
      <vt:lpstr>Divorce</vt:lpstr>
      <vt:lpstr>Divorce</vt:lpstr>
      <vt:lpstr>Divorce</vt:lpstr>
      <vt:lpstr>Paradoxical</vt:lpstr>
      <vt:lpstr>What do the statistics say?</vt:lpstr>
      <vt:lpstr>How about Asia?</vt:lpstr>
      <vt:lpstr>Worldwide statistical evidence</vt:lpstr>
      <vt:lpstr>Worldwide statistical evidence</vt:lpstr>
      <vt:lpstr>Worldwide statistical evidence</vt:lpstr>
      <vt:lpstr>Worldwide statistical evidence</vt:lpstr>
      <vt:lpstr>Discussion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80</cp:revision>
  <dcterms:created xsi:type="dcterms:W3CDTF">2015-02-05T19:09:10Z</dcterms:created>
  <dcterms:modified xsi:type="dcterms:W3CDTF">2019-04-02T05:25:54Z</dcterms:modified>
</cp:coreProperties>
</file>