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9"/>
  </p:notesMasterIdLst>
  <p:sldIdLst>
    <p:sldId id="256" r:id="rId2"/>
    <p:sldId id="300" r:id="rId3"/>
    <p:sldId id="301" r:id="rId4"/>
    <p:sldId id="263" r:id="rId5"/>
    <p:sldId id="262" r:id="rId6"/>
    <p:sldId id="329" r:id="rId7"/>
    <p:sldId id="348" r:id="rId8"/>
    <p:sldId id="264" r:id="rId9"/>
    <p:sldId id="268" r:id="rId10"/>
    <p:sldId id="288" r:id="rId11"/>
    <p:sldId id="265" r:id="rId12"/>
    <p:sldId id="259" r:id="rId13"/>
    <p:sldId id="260" r:id="rId14"/>
    <p:sldId id="261" r:id="rId15"/>
    <p:sldId id="257" r:id="rId16"/>
    <p:sldId id="330" r:id="rId17"/>
    <p:sldId id="258" r:id="rId18"/>
    <p:sldId id="266" r:id="rId19"/>
    <p:sldId id="281" r:id="rId20"/>
    <p:sldId id="286" r:id="rId21"/>
    <p:sldId id="285" r:id="rId22"/>
    <p:sldId id="328" r:id="rId23"/>
    <p:sldId id="284" r:id="rId24"/>
    <p:sldId id="363" r:id="rId25"/>
    <p:sldId id="283" r:id="rId26"/>
    <p:sldId id="282" r:id="rId27"/>
    <p:sldId id="347" r:id="rId28"/>
    <p:sldId id="291" r:id="rId29"/>
    <p:sldId id="289" r:id="rId30"/>
    <p:sldId id="302" r:id="rId31"/>
    <p:sldId id="303" r:id="rId32"/>
    <p:sldId id="340" r:id="rId33"/>
    <p:sldId id="290" r:id="rId34"/>
    <p:sldId id="321" r:id="rId35"/>
    <p:sldId id="335" r:id="rId36"/>
    <p:sldId id="322" r:id="rId37"/>
    <p:sldId id="360" r:id="rId38"/>
    <p:sldId id="327" r:id="rId39"/>
    <p:sldId id="324" r:id="rId40"/>
    <p:sldId id="313" r:id="rId41"/>
    <p:sldId id="314" r:id="rId42"/>
    <p:sldId id="315" r:id="rId43"/>
    <p:sldId id="316" r:id="rId44"/>
    <p:sldId id="317" r:id="rId45"/>
    <p:sldId id="318" r:id="rId46"/>
    <p:sldId id="319" r:id="rId47"/>
    <p:sldId id="333" r:id="rId48"/>
    <p:sldId id="338" r:id="rId49"/>
    <p:sldId id="345" r:id="rId50"/>
    <p:sldId id="342" r:id="rId51"/>
    <p:sldId id="346" r:id="rId52"/>
    <p:sldId id="353" r:id="rId53"/>
    <p:sldId id="354" r:id="rId54"/>
    <p:sldId id="356" r:id="rId55"/>
    <p:sldId id="357" r:id="rId56"/>
    <p:sldId id="358" r:id="rId57"/>
    <p:sldId id="359" r:id="rId58"/>
    <p:sldId id="341" r:id="rId59"/>
    <p:sldId id="343" r:id="rId60"/>
    <p:sldId id="320" r:id="rId61"/>
    <p:sldId id="339" r:id="rId62"/>
    <p:sldId id="361" r:id="rId63"/>
    <p:sldId id="362" r:id="rId64"/>
    <p:sldId id="304" r:id="rId65"/>
    <p:sldId id="334" r:id="rId66"/>
    <p:sldId id="295" r:id="rId67"/>
    <p:sldId id="355" r:id="rId68"/>
    <p:sldId id="344" r:id="rId69"/>
    <p:sldId id="352" r:id="rId70"/>
    <p:sldId id="365" r:id="rId71"/>
    <p:sldId id="366" r:id="rId72"/>
    <p:sldId id="308" r:id="rId73"/>
    <p:sldId id="309" r:id="rId74"/>
    <p:sldId id="364" r:id="rId75"/>
    <p:sldId id="310" r:id="rId76"/>
    <p:sldId id="276" r:id="rId77"/>
    <p:sldId id="277" r:id="rId78"/>
    <p:sldId id="278" r:id="rId79"/>
    <p:sldId id="280" r:id="rId80"/>
    <p:sldId id="279" r:id="rId81"/>
    <p:sldId id="337" r:id="rId82"/>
    <p:sldId id="331" r:id="rId83"/>
    <p:sldId id="332" r:id="rId84"/>
    <p:sldId id="349" r:id="rId85"/>
    <p:sldId id="350" r:id="rId86"/>
    <p:sldId id="351" r:id="rId87"/>
    <p:sldId id="323" r:id="rId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43" autoAdjust="0"/>
    <p:restoredTop sz="85486" autoAdjust="0"/>
  </p:normalViewPr>
  <p:slideViewPr>
    <p:cSldViewPr snapToGrid="0">
      <p:cViewPr varScale="1">
        <p:scale>
          <a:sx n="113" d="100"/>
          <a:sy n="113" d="100"/>
        </p:scale>
        <p:origin x="61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96B579-11C1-4D58-AB10-2782F6F86A08}" type="datetimeFigureOut">
              <a:rPr lang="en-US" smtClean="0"/>
              <a:t>8/30/2021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BD337-8921-4D67-965C-1F944DB4453E}" type="slidenum">
              <a:rPr lang="en-US" smtClean="0"/>
              <a:t>‹#›</a:t>
            </a:fld>
            <a:endParaRPr lang="en-US"/>
          </a:p>
        </p:txBody>
      </p:sp>
    </p:spTree>
    <p:extLst>
      <p:ext uri="{BB962C8B-B14F-4D97-AF65-F5344CB8AC3E}">
        <p14:creationId xmlns:p14="http://schemas.microsoft.com/office/powerpoint/2010/main" val="3200703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predictiveanalyticstoday.com/top-statistical-software/"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https://www.sas.com/en_us/insights/data-management/cloud-computing.html</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19</a:t>
            </a:fld>
            <a:endParaRPr lang="en-US"/>
          </a:p>
        </p:txBody>
      </p:sp>
    </p:spTree>
    <p:extLst>
      <p:ext uri="{BB962C8B-B14F-4D97-AF65-F5344CB8AC3E}">
        <p14:creationId xmlns:p14="http://schemas.microsoft.com/office/powerpoint/2010/main" val="922510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https://www.ibm.com/analytics/data-science?p1=Search&amp;p4=43700050329259837&amp;p5=b&amp;gclid=Cj0KCQjwna2FBhDPARIsACAEc_W-DNQWcLDDNcT32rAKZLhA3x3pp0-Biq36zF656Q6Y7fPHAg7X_6AaAufCEALw_wcB&amp;gclsrc=aw.ds</a:t>
            </a:r>
          </a:p>
          <a:p>
            <a:endParaRPr lang="en-US" dirty="0" smtClean="0"/>
          </a:p>
          <a:p>
            <a:r>
              <a:rPr lang="en-US" smtClean="0"/>
              <a:t>https://www.techrepublic.com/article/ibm-watson-the-inside-story-of-how-the-jeopardy-winning-supercomputer-was-born-and-what-it-wants-to-do-next/</a:t>
            </a:r>
          </a:p>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27</a:t>
            </a:fld>
            <a:endParaRPr lang="en-US"/>
          </a:p>
        </p:txBody>
      </p:sp>
    </p:spTree>
    <p:extLst>
      <p:ext uri="{BB962C8B-B14F-4D97-AF65-F5344CB8AC3E}">
        <p14:creationId xmlns:p14="http://schemas.microsoft.com/office/powerpoint/2010/main" val="3293227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hlinkClick r:id="rId3"/>
              </a:rPr>
              <a:t>https://www.predictiveanalyticstoday.com/top-statistical-software/</a:t>
            </a:r>
            <a:r>
              <a:rPr lang="en-US" sz="1200" dirty="0" smtClean="0"/>
              <a:t> </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37</a:t>
            </a:fld>
            <a:endParaRPr lang="en-US"/>
          </a:p>
        </p:txBody>
      </p:sp>
    </p:spTree>
    <p:extLst>
      <p:ext uri="{BB962C8B-B14F-4D97-AF65-F5344CB8AC3E}">
        <p14:creationId xmlns:p14="http://schemas.microsoft.com/office/powerpoint/2010/main" val="3981703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https://www.gartner.com/doc/reprints?id=1-25D1UHYX&amp;ct=210302&amp;st=sb</a:t>
            </a:r>
            <a:endParaRPr lang="en-US"/>
          </a:p>
        </p:txBody>
      </p:sp>
      <p:sp>
        <p:nvSpPr>
          <p:cNvPr id="4" name="Slide Number Placeholder 3"/>
          <p:cNvSpPr>
            <a:spLocks noGrp="1"/>
          </p:cNvSpPr>
          <p:nvPr>
            <p:ph type="sldNum" sz="quarter" idx="10"/>
          </p:nvPr>
        </p:nvSpPr>
        <p:spPr/>
        <p:txBody>
          <a:bodyPr/>
          <a:lstStyle/>
          <a:p>
            <a:fld id="{EE000EEB-8338-48D7-8EE8-EE0082EF7602}" type="slidenum">
              <a:rPr lang="en-US" smtClean="0"/>
              <a:t>49</a:t>
            </a:fld>
            <a:endParaRPr lang="en-US" dirty="0"/>
          </a:p>
        </p:txBody>
      </p:sp>
    </p:spTree>
    <p:extLst>
      <p:ext uri="{BB962C8B-B14F-4D97-AF65-F5344CB8AC3E}">
        <p14:creationId xmlns:p14="http://schemas.microsoft.com/office/powerpoint/2010/main" val="1049331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https://reprints2.forrester.com/#/assets/2/202/RES157465/report</a:t>
            </a:r>
            <a:endParaRPr lang="en-US" dirty="0"/>
          </a:p>
        </p:txBody>
      </p:sp>
      <p:sp>
        <p:nvSpPr>
          <p:cNvPr id="4" name="Slide Number Placeholder 3"/>
          <p:cNvSpPr>
            <a:spLocks noGrp="1"/>
          </p:cNvSpPr>
          <p:nvPr>
            <p:ph type="sldNum" sz="quarter" idx="10"/>
          </p:nvPr>
        </p:nvSpPr>
        <p:spPr/>
        <p:txBody>
          <a:bodyPr/>
          <a:lstStyle/>
          <a:p>
            <a:fld id="{EE000EEB-8338-48D7-8EE8-EE0082EF7602}" type="slidenum">
              <a:rPr lang="en-US" smtClean="0"/>
              <a:t>51</a:t>
            </a:fld>
            <a:endParaRPr lang="en-US" dirty="0"/>
          </a:p>
        </p:txBody>
      </p:sp>
    </p:spTree>
    <p:extLst>
      <p:ext uri="{BB962C8B-B14F-4D97-AF65-F5344CB8AC3E}">
        <p14:creationId xmlns:p14="http://schemas.microsoft.com/office/powerpoint/2010/main" val="2801145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https://www.sas.com/en_us/news/analyst-viewpoints/forrester-names-sas-leader-in-cross-channel-campaign-mgmt-emss-modules.html</a:t>
            </a:r>
          </a:p>
          <a:p>
            <a:r>
              <a:rPr lang="en-US" dirty="0" smtClean="0"/>
              <a:t>https://www.sas.com/en_us/news/analyst-viewpoints/forrester-names-sas-leader-in-digital-decisioning-platforms.html</a:t>
            </a:r>
          </a:p>
          <a:p>
            <a:r>
              <a:rPr lang="en-US" dirty="0" smtClean="0"/>
              <a:t>https://www.sas.com/en_us/news/analyst-viewpoints/forrester-names-sas-leader-in-real-time-interaction-management.html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52</a:t>
            </a:fld>
            <a:endParaRPr lang="en-US"/>
          </a:p>
        </p:txBody>
      </p:sp>
    </p:spTree>
    <p:extLst>
      <p:ext uri="{BB962C8B-B14F-4D97-AF65-F5344CB8AC3E}">
        <p14:creationId xmlns:p14="http://schemas.microsoft.com/office/powerpoint/2010/main" val="563032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https://www.sas.com/en_us/news/analyst-viewpoints/forrester-names-sas-leader-in-cross-channel-campaign-mgmt-emss-modules.html</a:t>
            </a:r>
          </a:p>
          <a:p>
            <a:r>
              <a:rPr lang="en-US" dirty="0" smtClean="0"/>
              <a:t>https://www.sas.com/en_us/news/analyst-viewpoints/forrester-names-sas-leader-in-digital-decisioning-platforms.html</a:t>
            </a:r>
          </a:p>
          <a:p>
            <a:r>
              <a:rPr lang="en-US" dirty="0" smtClean="0"/>
              <a:t>https://www.sas.com/en_us/news/analyst-viewpoints/forrester-names-sas-leader-in-real-time-interaction-management.html</a:t>
            </a:r>
          </a:p>
          <a:p>
            <a:r>
              <a:rPr lang="en-US" dirty="0" smtClean="0"/>
              <a:t>https://reprints2.forrester.com/#/assets/2/202/RES157475/report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53</a:t>
            </a:fld>
            <a:endParaRPr lang="en-US"/>
          </a:p>
        </p:txBody>
      </p:sp>
    </p:spTree>
    <p:extLst>
      <p:ext uri="{BB962C8B-B14F-4D97-AF65-F5344CB8AC3E}">
        <p14:creationId xmlns:p14="http://schemas.microsoft.com/office/powerpoint/2010/main" val="3679793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https://www.datanyze.com/market-share/advanced-analytics-and-data-science--241</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54</a:t>
            </a:fld>
            <a:endParaRPr lang="en-US"/>
          </a:p>
        </p:txBody>
      </p:sp>
    </p:spTree>
    <p:extLst>
      <p:ext uri="{BB962C8B-B14F-4D97-AF65-F5344CB8AC3E}">
        <p14:creationId xmlns:p14="http://schemas.microsoft.com/office/powerpoint/2010/main" val="1419543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https://www.datanyze.com/market-share/advanced-analytics-and-data-science--241</a:t>
            </a:r>
            <a:endParaRPr lang="en-US"/>
          </a:p>
        </p:txBody>
      </p:sp>
      <p:sp>
        <p:nvSpPr>
          <p:cNvPr id="4" name="Slide Number Placeholder 3"/>
          <p:cNvSpPr>
            <a:spLocks noGrp="1"/>
          </p:cNvSpPr>
          <p:nvPr>
            <p:ph type="sldNum" sz="quarter" idx="10"/>
          </p:nvPr>
        </p:nvSpPr>
        <p:spPr/>
        <p:txBody>
          <a:bodyPr/>
          <a:lstStyle/>
          <a:p>
            <a:fld id="{9D0BD337-8921-4D67-965C-1F944DB4453E}" type="slidenum">
              <a:rPr lang="en-US" smtClean="0"/>
              <a:t>55</a:t>
            </a:fld>
            <a:endParaRPr lang="en-US"/>
          </a:p>
        </p:txBody>
      </p:sp>
    </p:spTree>
    <p:extLst>
      <p:ext uri="{BB962C8B-B14F-4D97-AF65-F5344CB8AC3E}">
        <p14:creationId xmlns:p14="http://schemas.microsoft.com/office/powerpoint/2010/main" val="411065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https://www.appsruntheworld.com/top-10-analytics-and-bi-software-vendors-and-market-forecast/</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56</a:t>
            </a:fld>
            <a:endParaRPr lang="en-US"/>
          </a:p>
        </p:txBody>
      </p:sp>
    </p:spTree>
    <p:extLst>
      <p:ext uri="{BB962C8B-B14F-4D97-AF65-F5344CB8AC3E}">
        <p14:creationId xmlns:p14="http://schemas.microsoft.com/office/powerpoint/2010/main" val="2921693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https://www.datanyze.com/market-share/business-intelligence--243</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57</a:t>
            </a:fld>
            <a:endParaRPr lang="en-US"/>
          </a:p>
        </p:txBody>
      </p:sp>
    </p:spTree>
    <p:extLst>
      <p:ext uri="{BB962C8B-B14F-4D97-AF65-F5344CB8AC3E}">
        <p14:creationId xmlns:p14="http://schemas.microsoft.com/office/powerpoint/2010/main" val="3754443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br>
              <a:rPr lang="en-US" dirty="0" smtClean="0"/>
            </a:br>
            <a:r>
              <a:rPr lang="en-US" sz="1200" b="0" i="0" u="sng" kern="1200" dirty="0" smtClean="0">
                <a:solidFill>
                  <a:schemeClr val="tx1"/>
                </a:solidFill>
                <a:effectLst/>
                <a:latin typeface="+mn-lt"/>
                <a:ea typeface="+mn-ea"/>
                <a:cs typeface="+mn-cs"/>
              </a:rPr>
              <a:t>https://www.kdnuggets.com/2021/02/6-data-science-certificates.html</a:t>
            </a:r>
          </a:p>
          <a:p>
            <a:r>
              <a:rPr lang="en-US" sz="1200" b="0" i="0" u="sng" kern="1200" dirty="0" smtClean="0">
                <a:solidFill>
                  <a:schemeClr val="tx1"/>
                </a:solidFill>
                <a:effectLst/>
                <a:latin typeface="+mn-lt"/>
                <a:ea typeface="+mn-ea"/>
                <a:cs typeface="+mn-cs"/>
              </a:rPr>
              <a:t>Can you tell</a:t>
            </a:r>
            <a:r>
              <a:rPr lang="en-US" sz="1200" b="0" i="0" u="sng" kern="1200" baseline="0" dirty="0" smtClean="0">
                <a:solidFill>
                  <a:schemeClr val="tx1"/>
                </a:solidFill>
                <a:effectLst/>
                <a:latin typeface="+mn-lt"/>
                <a:ea typeface="+mn-ea"/>
                <a:cs typeface="+mn-cs"/>
              </a:rPr>
              <a:t> which one is pro and which one is open source?</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58</a:t>
            </a:fld>
            <a:endParaRPr lang="en-US"/>
          </a:p>
        </p:txBody>
      </p:sp>
    </p:spTree>
    <p:extLst>
      <p:ext uri="{BB962C8B-B14F-4D97-AF65-F5344CB8AC3E}">
        <p14:creationId xmlns:p14="http://schemas.microsoft.com/office/powerpoint/2010/main" val="2425883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59</a:t>
            </a:fld>
            <a:endParaRPr lang="en-US"/>
          </a:p>
        </p:txBody>
      </p:sp>
    </p:spTree>
    <p:extLst>
      <p:ext uri="{BB962C8B-B14F-4D97-AF65-F5344CB8AC3E}">
        <p14:creationId xmlns:p14="http://schemas.microsoft.com/office/powerpoint/2010/main" val="1807200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https://www.tiobe.com/tiobe-index/</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60</a:t>
            </a:fld>
            <a:endParaRPr lang="en-US"/>
          </a:p>
        </p:txBody>
      </p:sp>
    </p:spTree>
    <p:extLst>
      <p:ext uri="{BB962C8B-B14F-4D97-AF65-F5344CB8AC3E}">
        <p14:creationId xmlns:p14="http://schemas.microsoft.com/office/powerpoint/2010/main" val="4205926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https://insights.stackoverflow.com/survey/2020#technology-most-loved-dreaded-and-wanted-languages-loved</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61</a:t>
            </a:fld>
            <a:endParaRPr lang="en-US"/>
          </a:p>
        </p:txBody>
      </p:sp>
    </p:spTree>
    <p:extLst>
      <p:ext uri="{BB962C8B-B14F-4D97-AF65-F5344CB8AC3E}">
        <p14:creationId xmlns:p14="http://schemas.microsoft.com/office/powerpoint/2010/main" val="3556763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https://redmonk.com/sogrady/2021/03/01/language-rankings-1-21/</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63</a:t>
            </a:fld>
            <a:endParaRPr lang="en-US"/>
          </a:p>
        </p:txBody>
      </p:sp>
    </p:spTree>
    <p:extLst>
      <p:ext uri="{BB962C8B-B14F-4D97-AF65-F5344CB8AC3E}">
        <p14:creationId xmlns:p14="http://schemas.microsoft.com/office/powerpoint/2010/main" val="686215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https://www.burtchworks.com/2020/12/16/2020-sas-r-or-python-survey-results-which-tool-do-data-scientists-analytics-pros-prefer/</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64</a:t>
            </a:fld>
            <a:endParaRPr lang="en-US"/>
          </a:p>
        </p:txBody>
      </p:sp>
    </p:spTree>
    <p:extLst>
      <p:ext uri="{BB962C8B-B14F-4D97-AF65-F5344CB8AC3E}">
        <p14:creationId xmlns:p14="http://schemas.microsoft.com/office/powerpoint/2010/main" val="645305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https://www.burtchworks.com/2020/12/16/2020-sas-r-or-python-survey-results-which-tool-do-data-scientists-analytics-pros-prefer/</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66</a:t>
            </a:fld>
            <a:endParaRPr lang="en-US"/>
          </a:p>
        </p:txBody>
      </p:sp>
    </p:spTree>
    <p:extLst>
      <p:ext uri="{BB962C8B-B14F-4D97-AF65-F5344CB8AC3E}">
        <p14:creationId xmlns:p14="http://schemas.microsoft.com/office/powerpoint/2010/main" val="1114937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https://economicmodeling.com/job-posting-dashboard/</a:t>
            </a:r>
            <a:endParaRPr lang="en-US" dirty="0"/>
          </a:p>
        </p:txBody>
      </p:sp>
      <p:sp>
        <p:nvSpPr>
          <p:cNvPr id="4" name="Slide Number Placeholder 3"/>
          <p:cNvSpPr>
            <a:spLocks noGrp="1"/>
          </p:cNvSpPr>
          <p:nvPr>
            <p:ph type="sldNum" sz="quarter" idx="10"/>
          </p:nvPr>
        </p:nvSpPr>
        <p:spPr/>
        <p:txBody>
          <a:bodyPr/>
          <a:lstStyle/>
          <a:p>
            <a:fld id="{9D0BD337-8921-4D67-965C-1F944DB4453E}" type="slidenum">
              <a:rPr lang="en-US" smtClean="0"/>
              <a:t>69</a:t>
            </a:fld>
            <a:endParaRPr lang="en-US"/>
          </a:p>
        </p:txBody>
      </p:sp>
    </p:spTree>
    <p:extLst>
      <p:ext uri="{BB962C8B-B14F-4D97-AF65-F5344CB8AC3E}">
        <p14:creationId xmlns:p14="http://schemas.microsoft.com/office/powerpoint/2010/main" val="248037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0566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1" y="2362201"/>
            <a:ext cx="5027084"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47884" y="2362201"/>
            <a:ext cx="502708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375D9013-C315-C240-A4FF-064F13EF2FFB}" type="slidenum">
              <a:rPr lang="en-US" altLang="en-US"/>
              <a:pPr>
                <a:defRPr/>
              </a:pPr>
              <a:t>‹#›</a:t>
            </a:fld>
            <a:endParaRPr lang="en-US" altLang="en-US"/>
          </a:p>
        </p:txBody>
      </p:sp>
    </p:spTree>
    <p:extLst>
      <p:ext uri="{BB962C8B-B14F-4D97-AF65-F5344CB8AC3E}">
        <p14:creationId xmlns:p14="http://schemas.microsoft.com/office/powerpoint/2010/main" val="723585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Blue Background">
    <p:bg>
      <p:bgPr>
        <a:gradFill>
          <a:gsLst>
            <a:gs pos="0">
              <a:srgbClr val="00517E"/>
            </a:gs>
            <a:gs pos="100000">
              <a:srgbClr val="04304B"/>
            </a:gs>
          </a:gsLst>
          <a:path path="circle">
            <a:fillToRect l="50000" t="50000" r="50000" b="50000"/>
          </a:path>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lvl1pPr>
              <a:defRPr>
                <a:solidFill>
                  <a:schemeClr val="bg1">
                    <a:lumMod val="85000"/>
                  </a:schemeClr>
                </a:solidFill>
              </a:defRPr>
            </a:lvl1pPr>
          </a:lstStyle>
          <a:p>
            <a:fld id="{4976208B-6111-490B-8CEC-FFB249DB2100}" type="slidenum">
              <a:rPr lang="en-US" smtClean="0"/>
              <a:pPr/>
              <a:t>‹#›</a:t>
            </a:fld>
            <a:endParaRPr lang="en-US"/>
          </a:p>
        </p:txBody>
      </p:sp>
      <p:sp>
        <p:nvSpPr>
          <p:cNvPr id="10" name="TextBox 4"/>
          <p:cNvSpPr txBox="1"/>
          <p:nvPr/>
        </p:nvSpPr>
        <p:spPr>
          <a:xfrm>
            <a:off x="4413504" y="6619449"/>
            <a:ext cx="3352800" cy="194990"/>
          </a:xfrm>
          <a:prstGeom prst="rect">
            <a:avLst/>
          </a:prstGeom>
          <a:noFill/>
        </p:spPr>
        <p:txBody>
          <a:bodyPr wrap="square" anchor="b" anchorCtr="0">
            <a:spAutoFit/>
          </a:bodyPr>
          <a:lstStyle/>
          <a:p>
            <a:pPr marL="0" marR="0" lvl="0" indent="0" algn="ctr" defTabSz="365742" rtl="0" eaLnBrk="0" fontAlgn="auto" latinLnBrk="0" hangingPunct="0">
              <a:lnSpc>
                <a:spcPct val="100000"/>
              </a:lnSpc>
              <a:spcBef>
                <a:spcPts val="0"/>
              </a:spcBef>
              <a:spcAft>
                <a:spcPts val="0"/>
              </a:spcAft>
              <a:buClrTx/>
              <a:buSzTx/>
              <a:buFontTx/>
              <a:buNone/>
              <a:tabLst/>
              <a:defRPr/>
            </a:pPr>
            <a:r>
              <a:rPr kumimoji="0" lang="en-US" sz="667" b="0" i="0" u="none" strike="noStrike" kern="300" cap="none" spc="67" normalizeH="0" baseline="0" noProof="0">
                <a:ln>
                  <a:noFill/>
                </a:ln>
                <a:solidFill>
                  <a:srgbClr val="08649C"/>
                </a:solidFill>
                <a:effectLst/>
                <a:uLnTx/>
                <a:uFillTx/>
                <a:latin typeface="+mn-lt"/>
                <a:ea typeface="Calibri" charset="0"/>
                <a:cs typeface="Arial" panose="020B0604020202020204" pitchFamily="34" charset="0"/>
              </a:rPr>
              <a:t>Copyright © SAS Institute Inc. All rights reserved.</a:t>
            </a:r>
          </a:p>
        </p:txBody>
      </p:sp>
      <p:pic>
        <p:nvPicPr>
          <p:cNvPr id="9"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15857" y="6329009"/>
            <a:ext cx="745039" cy="338655"/>
          </a:xfrm>
          <a:prstGeom prst="rect">
            <a:avLst/>
          </a:prstGeom>
        </p:spPr>
      </p:pic>
      <p:sp>
        <p:nvSpPr>
          <p:cNvPr id="6" name="Title 1"/>
          <p:cNvSpPr>
            <a:spLocks noGrp="1"/>
          </p:cNvSpPr>
          <p:nvPr>
            <p:ph type="title" hasCustomPrompt="1"/>
          </p:nvPr>
        </p:nvSpPr>
        <p:spPr>
          <a:xfrm>
            <a:off x="835152" y="256032"/>
            <a:ext cx="10521696" cy="609600"/>
          </a:xfrm>
        </p:spPr>
        <p:txBody>
          <a:bodyPr anchor="t" anchorCtr="0">
            <a:noAutofit/>
          </a:bodyPr>
          <a:lstStyle>
            <a:lvl1pPr algn="ctr">
              <a:defRPr baseline="0">
                <a:solidFill>
                  <a:schemeClr val="bg1"/>
                </a:solidFill>
              </a:defRPr>
            </a:lvl1pPr>
          </a:lstStyle>
          <a:p>
            <a:r>
              <a:rPr lang="en-US"/>
              <a:t>Click to Edit Title</a:t>
            </a:r>
          </a:p>
        </p:txBody>
      </p:sp>
      <p:sp>
        <p:nvSpPr>
          <p:cNvPr id="7" name="Text Placeholder 2"/>
          <p:cNvSpPr>
            <a:spLocks noGrp="1"/>
          </p:cNvSpPr>
          <p:nvPr>
            <p:ph type="body" sz="quarter" idx="13" hasCustomPrompt="1"/>
          </p:nvPr>
        </p:nvSpPr>
        <p:spPr>
          <a:xfrm flipH="1">
            <a:off x="835152" y="931648"/>
            <a:ext cx="10521696" cy="365760"/>
          </a:xfrm>
        </p:spPr>
        <p:txBody>
          <a:bodyPr wrap="square" anchor="ctr">
            <a:noAutofit/>
          </a:bodyPr>
          <a:lstStyle>
            <a:lvl1pPr marL="0" indent="0" algn="ctr">
              <a:lnSpc>
                <a:spcPct val="100000"/>
              </a:lnSpc>
              <a:spcBef>
                <a:spcPts val="0"/>
              </a:spcBef>
              <a:buFont typeface="Arial" pitchFamily="34" charset="0"/>
              <a:buNone/>
              <a:defRPr sz="2933" b="0" cap="none" baseline="0">
                <a:solidFill>
                  <a:schemeClr val="accent1">
                    <a:lumMod val="60000"/>
                    <a:lumOff val="40000"/>
                  </a:schemeClr>
                </a:solidFill>
                <a:latin typeface="+mj-lt"/>
              </a:defRPr>
            </a:lvl1pPr>
          </a:lstStyle>
          <a:p>
            <a:pPr lvl="0"/>
            <a:r>
              <a:rPr lang="en-US"/>
              <a:t>Click to edit subtitle</a:t>
            </a:r>
          </a:p>
        </p:txBody>
      </p:sp>
    </p:spTree>
    <p:extLst>
      <p:ext uri="{BB962C8B-B14F-4D97-AF65-F5344CB8AC3E}">
        <p14:creationId xmlns:p14="http://schemas.microsoft.com/office/powerpoint/2010/main" val="154111053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cstate="screen">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cstate="screen">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cstate="screen">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8/30/2021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 id="2147483671" r:id="rId18"/>
    <p:sldLayoutId id="2147483672" r:id="rId19"/>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rstudio.com/prici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sas.com/en_us/insights/data-management/cloud-computing.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hyperlink" Target="https://www.zdnet.com/article/sas-is-on-the-brink-of-generation-change/"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businessnewsdaily.com/10716-sas-certification-guide.html" TargetMode="External"/><Relationship Id="rId2" Type="http://schemas.openxmlformats.org/officeDocument/2006/relationships/hyperlink" Target="https://www.sas.com/en_us/certification.html" TargetMode="Externa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intellipaat.com/blog/sas-versus-r/" TargetMode="External"/><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hyperlink" Target="http://time.com/money/4328180/most-valuable-career-skills/" TargetMode="External"/><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nalyticstraining.com/10-most-popular-analytic-tools-in-busines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data-flair.training/blogs/data-science-tools/"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gartner.com/doc/reprints?id=1-1YCR6NY7&amp;ct=200213&amp;st=sb"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appsruntheworld.com/top-10-analytics-and-bi-software-vendors-and-market-forecas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coursera.org/professional-certificates/ibm-data-scienc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economicmodeling.com/job-posting-dashboar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544" y="1447799"/>
            <a:ext cx="7395921" cy="3329581"/>
          </a:xfrm>
        </p:spPr>
        <p:txBody>
          <a:bodyPr/>
          <a:lstStyle/>
          <a:p>
            <a:r>
              <a:rPr lang="en-US" sz="5400" dirty="0" smtClean="0"/>
              <a:t>Computing tools for </a:t>
            </a:r>
            <a:r>
              <a:rPr lang="en-US" sz="5400" smtClean="0"/>
              <a:t>data science: </a:t>
            </a:r>
            <a:br>
              <a:rPr lang="en-US" sz="5400" smtClean="0"/>
            </a:br>
            <a:r>
              <a:rPr lang="en-US" sz="5400" smtClean="0"/>
              <a:t>What </a:t>
            </a:r>
            <a:r>
              <a:rPr lang="en-US" sz="5400" dirty="0" smtClean="0"/>
              <a:t>are the </a:t>
            </a:r>
            <a:r>
              <a:rPr lang="en-US" sz="5400" dirty="0" smtClean="0">
                <a:solidFill>
                  <a:srgbClr val="FFC000"/>
                </a:solidFill>
              </a:rPr>
              <a:t>hot skills </a:t>
            </a:r>
            <a:r>
              <a:rPr lang="en-US" sz="5400" dirty="0" smtClean="0"/>
              <a:t>out there?</a:t>
            </a:r>
            <a:endParaRPr lang="en-US" sz="5400" dirty="0"/>
          </a:p>
        </p:txBody>
      </p:sp>
      <p:sp>
        <p:nvSpPr>
          <p:cNvPr id="3" name="Subtitle 2"/>
          <p:cNvSpPr>
            <a:spLocks noGrp="1"/>
          </p:cNvSpPr>
          <p:nvPr>
            <p:ph type="subTitle" idx="1"/>
          </p:nvPr>
        </p:nvSpPr>
        <p:spPr>
          <a:xfrm>
            <a:off x="685399" y="4950374"/>
            <a:ext cx="8825658" cy="861420"/>
          </a:xfrm>
        </p:spPr>
        <p:txBody>
          <a:bodyPr/>
          <a:lstStyle/>
          <a:p>
            <a:r>
              <a:rPr lang="en-US" dirty="0" smtClean="0"/>
              <a:t>Chong ho Alex Yu</a:t>
            </a:r>
          </a:p>
          <a:p>
            <a:r>
              <a:rPr lang="en-US" dirty="0" smtClean="0"/>
              <a:t>2021</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58754" y="1927654"/>
            <a:ext cx="2705852" cy="3719384"/>
          </a:xfrm>
          <a:prstGeom prst="rect">
            <a:avLst/>
          </a:prstGeom>
        </p:spPr>
      </p:pic>
    </p:spTree>
    <p:extLst>
      <p:ext uri="{BB962C8B-B14F-4D97-AF65-F5344CB8AC3E}">
        <p14:creationId xmlns:p14="http://schemas.microsoft.com/office/powerpoint/2010/main" val="1785457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are the buzzwords</a:t>
            </a:r>
            <a:endParaRPr lang="en-US" dirty="0"/>
          </a:p>
        </p:txBody>
      </p:sp>
      <p:sp>
        <p:nvSpPr>
          <p:cNvPr id="3" name="Content Placeholder 2"/>
          <p:cNvSpPr>
            <a:spLocks noGrp="1"/>
          </p:cNvSpPr>
          <p:nvPr>
            <p:ph idx="1"/>
          </p:nvPr>
        </p:nvSpPr>
        <p:spPr>
          <a:xfrm>
            <a:off x="738130" y="1678345"/>
            <a:ext cx="10619133" cy="4195481"/>
          </a:xfrm>
        </p:spPr>
        <p:txBody>
          <a:bodyPr>
            <a:normAutofit lnSpcReduction="10000"/>
          </a:bodyPr>
          <a:lstStyle/>
          <a:p>
            <a:r>
              <a:rPr lang="en-US" sz="2400" dirty="0" smtClean="0"/>
              <a:t>Machine learning (Artificial science)</a:t>
            </a:r>
          </a:p>
          <a:p>
            <a:r>
              <a:rPr lang="en-US" sz="2400" dirty="0" smtClean="0"/>
              <a:t>Deep learning</a:t>
            </a:r>
          </a:p>
          <a:p>
            <a:r>
              <a:rPr lang="en-US" sz="2400" dirty="0" smtClean="0"/>
              <a:t>Big data analytics</a:t>
            </a:r>
          </a:p>
          <a:p>
            <a:r>
              <a:rPr lang="en-US" sz="2400" dirty="0" smtClean="0"/>
              <a:t>Data mining</a:t>
            </a:r>
          </a:p>
          <a:p>
            <a:r>
              <a:rPr lang="en-US" sz="2400" dirty="0" smtClean="0"/>
              <a:t>Data science</a:t>
            </a:r>
          </a:p>
          <a:p>
            <a:r>
              <a:rPr lang="en-US" sz="2400" dirty="0" smtClean="0"/>
              <a:t>Data visualization</a:t>
            </a:r>
          </a:p>
          <a:p>
            <a:r>
              <a:rPr lang="en-US" sz="2400" dirty="0" smtClean="0"/>
              <a:t>Business intelligence</a:t>
            </a:r>
          </a:p>
          <a:p>
            <a:r>
              <a:rPr lang="en-US" sz="2400" dirty="0" smtClean="0"/>
              <a:t>All are </a:t>
            </a:r>
            <a:r>
              <a:rPr lang="en-US" sz="2400" dirty="0" smtClean="0">
                <a:solidFill>
                  <a:srgbClr val="FFC000"/>
                </a:solidFill>
              </a:rPr>
              <a:t>new and emerging technologies. </a:t>
            </a:r>
            <a:r>
              <a:rPr lang="en-US" sz="2400" dirty="0" smtClean="0"/>
              <a:t>We will cover them in detail in STAT </a:t>
            </a:r>
            <a:r>
              <a:rPr lang="en-US" sz="2400" dirty="0" smtClean="0"/>
              <a:t>553)</a:t>
            </a:r>
            <a:endParaRPr lang="en-US" sz="2400" dirty="0" smtClean="0"/>
          </a:p>
          <a:p>
            <a:endParaRPr lang="en-US" dirty="0"/>
          </a:p>
        </p:txBody>
      </p:sp>
    </p:spTree>
    <p:extLst>
      <p:ext uri="{BB962C8B-B14F-4D97-AF65-F5344CB8AC3E}">
        <p14:creationId xmlns:p14="http://schemas.microsoft.com/office/powerpoint/2010/main" val="409330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best job in 2019?</a:t>
            </a:r>
            <a:endParaRPr lang="en-US" dirty="0"/>
          </a:p>
        </p:txBody>
      </p:sp>
      <p:sp>
        <p:nvSpPr>
          <p:cNvPr id="3" name="Content Placeholder 2"/>
          <p:cNvSpPr>
            <a:spLocks noGrp="1"/>
          </p:cNvSpPr>
          <p:nvPr>
            <p:ph idx="1"/>
          </p:nvPr>
        </p:nvSpPr>
        <p:spPr>
          <a:xfrm>
            <a:off x="1852459" y="5726069"/>
            <a:ext cx="8946541" cy="596746"/>
          </a:xfrm>
        </p:spPr>
        <p:txBody>
          <a:bodyPr>
            <a:normAutofit/>
          </a:bodyPr>
          <a:lstStyle/>
          <a:p>
            <a:r>
              <a:rPr lang="en-US" sz="2400" dirty="0" smtClean="0"/>
              <a:t>How can I get there? What skill set do I need?</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73750" y="1367770"/>
            <a:ext cx="7594506" cy="4258601"/>
          </a:xfrm>
          <a:prstGeom prst="rect">
            <a:avLst/>
          </a:prstGeom>
        </p:spPr>
      </p:pic>
    </p:spTree>
    <p:extLst>
      <p:ext uri="{BB962C8B-B14F-4D97-AF65-F5344CB8AC3E}">
        <p14:creationId xmlns:p14="http://schemas.microsoft.com/office/powerpoint/2010/main" val="3493821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General-purpose vs. specialized</a:t>
            </a:r>
            <a:endParaRPr lang="en-US" dirty="0"/>
          </a:p>
        </p:txBody>
      </p:sp>
      <p:sp>
        <p:nvSpPr>
          <p:cNvPr id="3" name="Content Placeholder 2"/>
          <p:cNvSpPr>
            <a:spLocks noGrp="1"/>
          </p:cNvSpPr>
          <p:nvPr>
            <p:ph idx="1"/>
          </p:nvPr>
        </p:nvSpPr>
        <p:spPr>
          <a:xfrm>
            <a:off x="724829" y="1683834"/>
            <a:ext cx="10515599" cy="4728117"/>
          </a:xfrm>
        </p:spPr>
        <p:txBody>
          <a:bodyPr>
            <a:normAutofit lnSpcReduction="10000"/>
          </a:bodyPr>
          <a:lstStyle/>
          <a:p>
            <a:r>
              <a:rPr lang="en-US" sz="2400" dirty="0">
                <a:solidFill>
                  <a:srgbClr val="FFC000"/>
                </a:solidFill>
              </a:rPr>
              <a:t>General-purpose </a:t>
            </a:r>
            <a:r>
              <a:rPr lang="en-US" sz="2400" dirty="0" smtClean="0">
                <a:solidFill>
                  <a:srgbClr val="FFC000"/>
                </a:solidFill>
              </a:rPr>
              <a:t>beyond data analysis/analytics (DAA)</a:t>
            </a:r>
            <a:r>
              <a:rPr lang="en-US" sz="2400" dirty="0" smtClean="0"/>
              <a:t>: e.g. Python</a:t>
            </a:r>
          </a:p>
          <a:p>
            <a:pPr lvl="1"/>
            <a:r>
              <a:rPr lang="en-US" sz="2400" dirty="0"/>
              <a:t>for developing desktop GUI applications, </a:t>
            </a:r>
            <a:r>
              <a:rPr lang="en-US" sz="2400" dirty="0" smtClean="0"/>
              <a:t>websites, web applications, and data analysis.</a:t>
            </a:r>
          </a:p>
          <a:p>
            <a:r>
              <a:rPr lang="en-US" sz="2400" dirty="0" smtClean="0">
                <a:solidFill>
                  <a:srgbClr val="FFC000"/>
                </a:solidFill>
              </a:rPr>
              <a:t>General-purpose in  DAA</a:t>
            </a:r>
            <a:r>
              <a:rPr lang="en-US" sz="2400" dirty="0" smtClean="0"/>
              <a:t>: SAS, SPSS, Stata</a:t>
            </a:r>
          </a:p>
          <a:p>
            <a:r>
              <a:rPr lang="en-US" sz="2400" dirty="0" smtClean="0">
                <a:solidFill>
                  <a:srgbClr val="FFC000"/>
                </a:solidFill>
              </a:rPr>
              <a:t>Semi-general-purpose in data analysis</a:t>
            </a:r>
            <a:r>
              <a:rPr lang="en-US" sz="2400" dirty="0" smtClean="0"/>
              <a:t>: Excel</a:t>
            </a:r>
          </a:p>
          <a:p>
            <a:r>
              <a:rPr lang="en-US" sz="2400" dirty="0" smtClean="0">
                <a:solidFill>
                  <a:srgbClr val="FFC000"/>
                </a:solidFill>
              </a:rPr>
              <a:t>Specialized in specific DAA </a:t>
            </a:r>
            <a:r>
              <a:rPr lang="en-US" sz="2400" dirty="0" smtClean="0"/>
              <a:t>e.g.</a:t>
            </a:r>
          </a:p>
          <a:p>
            <a:pPr lvl="1"/>
            <a:r>
              <a:rPr lang="en-US" sz="2400" dirty="0" smtClean="0"/>
              <a:t>Tableau: Data visualization</a:t>
            </a:r>
          </a:p>
          <a:p>
            <a:pPr lvl="1"/>
            <a:r>
              <a:rPr lang="en-US" sz="2400" dirty="0" err="1" smtClean="0"/>
              <a:t>Mplus</a:t>
            </a:r>
            <a:r>
              <a:rPr lang="en-US" sz="2400" dirty="0" smtClean="0"/>
              <a:t>, EQS: Structural equation modeling</a:t>
            </a:r>
          </a:p>
          <a:p>
            <a:pPr lvl="1"/>
            <a:r>
              <a:rPr lang="en-US" sz="2400" dirty="0" err="1" smtClean="0"/>
              <a:t>Bilog</a:t>
            </a:r>
            <a:r>
              <a:rPr lang="en-US" sz="2400" dirty="0" smtClean="0"/>
              <a:t>, </a:t>
            </a:r>
            <a:r>
              <a:rPr lang="en-US" sz="2400" dirty="0" err="1" smtClean="0"/>
              <a:t>Winsteps</a:t>
            </a:r>
            <a:r>
              <a:rPr lang="en-US" sz="2400" dirty="0" smtClean="0"/>
              <a:t>, RUMM: Item response theory and </a:t>
            </a:r>
            <a:r>
              <a:rPr lang="en-US" sz="2400" dirty="0" err="1" smtClean="0"/>
              <a:t>Rasch</a:t>
            </a:r>
            <a:r>
              <a:rPr lang="en-US" sz="2400" dirty="0" smtClean="0"/>
              <a:t> modeling</a:t>
            </a:r>
          </a:p>
          <a:p>
            <a:endParaRPr lang="en-US" dirty="0"/>
          </a:p>
        </p:txBody>
      </p:sp>
    </p:spTree>
    <p:extLst>
      <p:ext uri="{BB962C8B-B14F-4D97-AF65-F5344CB8AC3E}">
        <p14:creationId xmlns:p14="http://schemas.microsoft.com/office/powerpoint/2010/main" val="1601800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21367580"/>
              </p:ext>
            </p:extLst>
          </p:nvPr>
        </p:nvGraphicFramePr>
        <p:xfrm>
          <a:off x="356448" y="1268225"/>
          <a:ext cx="11185333" cy="5355384"/>
        </p:xfrm>
        <a:graphic>
          <a:graphicData uri="http://schemas.openxmlformats.org/drawingml/2006/table">
            <a:tbl>
              <a:tblPr firstRow="1" firstCol="1" bandRow="1">
                <a:tableStyleId>{5C22544A-7EE6-4342-B048-85BDC9FD1C3A}</a:tableStyleId>
              </a:tblPr>
              <a:tblGrid>
                <a:gridCol w="1820809"/>
                <a:gridCol w="4596399"/>
                <a:gridCol w="4768125"/>
              </a:tblGrid>
              <a:tr h="295876">
                <a:tc>
                  <a:txBody>
                    <a:bodyPr/>
                    <a:lstStyle/>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Open source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Commercial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312081">
                <a:tc>
                  <a:txBody>
                    <a:bodyPr/>
                    <a:lstStyle/>
                    <a:p>
                      <a:pPr marL="0" marR="0">
                        <a:lnSpc>
                          <a:spcPct val="107000"/>
                        </a:lnSpc>
                        <a:spcBef>
                          <a:spcPts val="0"/>
                        </a:spcBef>
                        <a:spcAft>
                          <a:spcPts val="0"/>
                        </a:spcAft>
                      </a:pPr>
                      <a:r>
                        <a:rPr lang="en-US" sz="1800">
                          <a:effectLst/>
                        </a:rPr>
                        <a:t>Example</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R, </a:t>
                      </a:r>
                      <a:r>
                        <a:rPr lang="en-US" sz="1800" dirty="0" smtClean="0">
                          <a:effectLst/>
                        </a:rPr>
                        <a:t>Python, MySQL, NoSQL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SAS/JMP, </a:t>
                      </a:r>
                      <a:r>
                        <a:rPr lang="en-US" sz="1800" dirty="0">
                          <a:effectLst/>
                        </a:rPr>
                        <a:t>SPSS, Stata, Tableau</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936244">
                <a:tc>
                  <a:txBody>
                    <a:bodyPr/>
                    <a:lstStyle/>
                    <a:p>
                      <a:pPr marL="0" marR="0">
                        <a:lnSpc>
                          <a:spcPct val="107000"/>
                        </a:lnSpc>
                        <a:spcBef>
                          <a:spcPts val="0"/>
                        </a:spcBef>
                        <a:spcAft>
                          <a:spcPts val="0"/>
                        </a:spcAft>
                      </a:pPr>
                      <a:r>
                        <a:rPr lang="en-US" sz="1800" dirty="0">
                          <a:effectLst/>
                        </a:rPr>
                        <a:t>Cost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Free or</a:t>
                      </a:r>
                      <a:r>
                        <a:rPr lang="en-US" sz="1800" baseline="0" dirty="0" smtClean="0">
                          <a:effectLst/>
                        </a:rPr>
                        <a:t> almost free</a:t>
                      </a:r>
                      <a:r>
                        <a:rPr lang="en-US" sz="1800" dirty="0" smtClean="0">
                          <a:effectLst/>
                        </a:rPr>
                        <a:t>, </a:t>
                      </a:r>
                      <a:r>
                        <a:rPr lang="en-US" sz="1800" dirty="0">
                          <a:effectLst/>
                        </a:rPr>
                        <a:t>but might need to hire programmers to create and maintain the system</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 The user must pay the license fee, but some are free to faculty and students.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312081">
                <a:tc>
                  <a:txBody>
                    <a:bodyPr/>
                    <a:lstStyle/>
                    <a:p>
                      <a:pPr marL="0" marR="0">
                        <a:lnSpc>
                          <a:spcPct val="107000"/>
                        </a:lnSpc>
                        <a:spcBef>
                          <a:spcPts val="0"/>
                        </a:spcBef>
                        <a:spcAft>
                          <a:spcPts val="0"/>
                        </a:spcAft>
                      </a:pPr>
                      <a:r>
                        <a:rPr lang="en-US" sz="1800" dirty="0">
                          <a:effectLst/>
                        </a:rPr>
                        <a:t>Architecture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Open and can be modified</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Proprietary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657266">
                <a:tc>
                  <a:txBody>
                    <a:bodyPr/>
                    <a:lstStyle/>
                    <a:p>
                      <a:pPr marL="0" marR="0">
                        <a:lnSpc>
                          <a:spcPct val="107000"/>
                        </a:lnSpc>
                        <a:spcBef>
                          <a:spcPts val="0"/>
                        </a:spcBef>
                        <a:spcAft>
                          <a:spcPts val="0"/>
                        </a:spcAft>
                      </a:pPr>
                      <a:r>
                        <a:rPr lang="en-US" sz="1800">
                          <a:effectLst/>
                        </a:rPr>
                        <a:t>User-friendliness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Usually </a:t>
                      </a:r>
                      <a:r>
                        <a:rPr lang="en-US" sz="1800" dirty="0">
                          <a:effectLst/>
                        </a:rPr>
                        <a:t>user-interface is not tested; </a:t>
                      </a:r>
                      <a:r>
                        <a:rPr lang="en-US" sz="1800" dirty="0" smtClean="0">
                          <a:effectLst/>
                        </a:rPr>
                        <a:t>most of them </a:t>
                      </a:r>
                      <a:r>
                        <a:rPr lang="en-US" sz="1800" dirty="0">
                          <a:effectLst/>
                        </a:rPr>
                        <a:t>require coding.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Usability is tested by experts; most include graphical user interface.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936244">
                <a:tc>
                  <a:txBody>
                    <a:bodyPr/>
                    <a:lstStyle/>
                    <a:p>
                      <a:pPr marL="0" marR="0">
                        <a:lnSpc>
                          <a:spcPct val="107000"/>
                        </a:lnSpc>
                        <a:spcBef>
                          <a:spcPts val="0"/>
                        </a:spcBef>
                        <a:spcAft>
                          <a:spcPts val="0"/>
                        </a:spcAft>
                      </a:pPr>
                      <a:r>
                        <a:rPr lang="en-US" sz="1800">
                          <a:effectLst/>
                        </a:rPr>
                        <a:t>Security</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Less secure because it Is not developed in a controlled environment; no peer-review</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More secure because it is developed in a controlled environment and is validated </a:t>
                      </a:r>
                      <a:r>
                        <a:rPr lang="en-US" sz="1800">
                          <a:effectLst/>
                        </a:rPr>
                        <a:t>before </a:t>
                      </a:r>
                      <a:r>
                        <a:rPr lang="en-US" sz="1800" smtClean="0">
                          <a:effectLst/>
                        </a:rPr>
                        <a:t>release.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657266">
                <a:tc>
                  <a:txBody>
                    <a:bodyPr/>
                    <a:lstStyle/>
                    <a:p>
                      <a:pPr marL="0" marR="0">
                        <a:lnSpc>
                          <a:spcPct val="107000"/>
                        </a:lnSpc>
                        <a:spcBef>
                          <a:spcPts val="0"/>
                        </a:spcBef>
                        <a:spcAft>
                          <a:spcPts val="0"/>
                        </a:spcAft>
                      </a:pPr>
                      <a:r>
                        <a:rPr lang="en-US" sz="1800">
                          <a:effectLst/>
                        </a:rPr>
                        <a:t>Service &amp; Support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By the open source community, but no one is ultimately responsible.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By the tech support; guaranteed response.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1248326">
                <a:tc>
                  <a:txBody>
                    <a:bodyPr/>
                    <a:lstStyle/>
                    <a:p>
                      <a:pPr marL="0" marR="0">
                        <a:lnSpc>
                          <a:spcPct val="107000"/>
                        </a:lnSpc>
                        <a:spcBef>
                          <a:spcPts val="0"/>
                        </a:spcBef>
                        <a:spcAft>
                          <a:spcPts val="0"/>
                        </a:spcAft>
                      </a:pPr>
                      <a:r>
                        <a:rPr lang="en-US" sz="1800">
                          <a:effectLst/>
                        </a:rPr>
                        <a:t>Compatibility</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Components may not be fully compatible with each other (i.e., sometimes there are too many cooks in the kitchen).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Like Apple, all components that are made by the same vendor can work seamlessly. And many types of hardware require specific drivers.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bl>
          </a:graphicData>
        </a:graphic>
      </p:graphicFrame>
      <p:sp>
        <p:nvSpPr>
          <p:cNvPr id="3" name="Title 1"/>
          <p:cNvSpPr>
            <a:spLocks noGrp="1"/>
          </p:cNvSpPr>
          <p:nvPr>
            <p:ph type="title"/>
          </p:nvPr>
        </p:nvSpPr>
        <p:spPr>
          <a:xfrm>
            <a:off x="646111" y="452718"/>
            <a:ext cx="9742795" cy="1400530"/>
          </a:xfrm>
        </p:spPr>
        <p:txBody>
          <a:bodyPr/>
          <a:lstStyle/>
          <a:p>
            <a:r>
              <a:rPr lang="en-US" sz="4000" dirty="0" smtClean="0"/>
              <a:t>Open source vs. Commercial software</a:t>
            </a:r>
            <a:endParaRPr lang="en-US" sz="4000" dirty="0"/>
          </a:p>
        </p:txBody>
      </p:sp>
    </p:spTree>
    <p:extLst>
      <p:ext uri="{BB962C8B-B14F-4D97-AF65-F5344CB8AC3E}">
        <p14:creationId xmlns:p14="http://schemas.microsoft.com/office/powerpoint/2010/main" val="3220667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80301270"/>
              </p:ext>
            </p:extLst>
          </p:nvPr>
        </p:nvGraphicFramePr>
        <p:xfrm>
          <a:off x="476819" y="1366227"/>
          <a:ext cx="11185333" cy="5036067"/>
        </p:xfrm>
        <a:graphic>
          <a:graphicData uri="http://schemas.openxmlformats.org/drawingml/2006/table">
            <a:tbl>
              <a:tblPr firstRow="1" firstCol="1" bandRow="1">
                <a:tableStyleId>{5C22544A-7EE6-4342-B048-85BDC9FD1C3A}</a:tableStyleId>
              </a:tblPr>
              <a:tblGrid>
                <a:gridCol w="1820809"/>
                <a:gridCol w="4596399"/>
                <a:gridCol w="4768125"/>
              </a:tblGrid>
              <a:tr h="295876">
                <a:tc>
                  <a:txBody>
                    <a:bodyPr/>
                    <a:lstStyle/>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Open source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Commercial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312081">
                <a:tc>
                  <a:txBody>
                    <a:bodyPr/>
                    <a:lstStyle/>
                    <a:p>
                      <a:pPr marL="0" marR="0">
                        <a:lnSpc>
                          <a:spcPct val="107000"/>
                        </a:lnSpc>
                        <a:spcBef>
                          <a:spcPts val="0"/>
                        </a:spcBef>
                        <a:spcAft>
                          <a:spcPts val="0"/>
                        </a:spcAft>
                      </a:pPr>
                      <a:r>
                        <a:rPr lang="en-US" sz="1800" dirty="0">
                          <a:effectLst/>
                        </a:rPr>
                        <a:t>Example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R, </a:t>
                      </a:r>
                      <a:r>
                        <a:rPr lang="en-US" sz="1800" dirty="0" smtClean="0">
                          <a:effectLst/>
                        </a:rPr>
                        <a:t>Python, MySQL, </a:t>
                      </a:r>
                      <a:r>
                        <a:rPr lang="en-US" sz="1800" dirty="0" err="1" smtClean="0">
                          <a:effectLst/>
                        </a:rPr>
                        <a:t>noSQL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SAS/JMP, </a:t>
                      </a:r>
                      <a:r>
                        <a:rPr lang="en-US" sz="1800" dirty="0">
                          <a:effectLst/>
                        </a:rPr>
                        <a:t>SPSS, Stata, Tableau</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936244">
                <a:tc>
                  <a:txBody>
                    <a:bodyPr/>
                    <a:lstStyle/>
                    <a:p>
                      <a:pPr marL="0" marR="0">
                        <a:lnSpc>
                          <a:spcPct val="107000"/>
                        </a:lnSpc>
                        <a:spcBef>
                          <a:spcPts val="0"/>
                        </a:spcBef>
                        <a:spcAft>
                          <a:spcPts val="0"/>
                        </a:spcAft>
                      </a:pPr>
                      <a:r>
                        <a:rPr lang="en-US" sz="1800" dirty="0" smtClean="0">
                          <a:effectLst/>
                        </a:rPr>
                        <a:t>Time of</a:t>
                      </a:r>
                      <a:r>
                        <a:rPr lang="en-US" sz="1800" baseline="0" dirty="0" smtClean="0">
                          <a:effectLst/>
                        </a:rPr>
                        <a:t> deployment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latin typeface="+mn-lt"/>
                          <a:ea typeface="+mn-ea"/>
                          <a:cs typeface="+mn-cs"/>
                        </a:rPr>
                        <a:t>In</a:t>
                      </a:r>
                      <a:r>
                        <a:rPr lang="en-US" sz="1800" baseline="0" dirty="0" smtClean="0">
                          <a:effectLst/>
                          <a:latin typeface="+mn-lt"/>
                          <a:ea typeface="+mn-ea"/>
                          <a:cs typeface="+mn-cs"/>
                        </a:rPr>
                        <a:t> an open community anyone can contribute e.g. You can get the latest features very fast (drawback: It may not be tested thoroughly).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latin typeface="+mn-lt"/>
                          <a:ea typeface="+mn-ea"/>
                          <a:cs typeface="+mn-cs"/>
                        </a:rPr>
                        <a:t>It takes longer</a:t>
                      </a:r>
                      <a:r>
                        <a:rPr lang="en-US" sz="1800" baseline="0" dirty="0" smtClean="0">
                          <a:effectLst/>
                          <a:latin typeface="+mn-lt"/>
                          <a:ea typeface="+mn-ea"/>
                          <a:cs typeface="+mn-cs"/>
                        </a:rPr>
                        <a:t> for a software company to releases a new version.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312081">
                <a:tc>
                  <a:txBody>
                    <a:bodyPr/>
                    <a:lstStyle/>
                    <a:p>
                      <a:pPr marL="0" marR="0">
                        <a:lnSpc>
                          <a:spcPct val="107000"/>
                        </a:lnSpc>
                        <a:spcBef>
                          <a:spcPts val="0"/>
                        </a:spcBef>
                        <a:spcAft>
                          <a:spcPts val="0"/>
                        </a:spcAft>
                      </a:pPr>
                      <a:r>
                        <a:rPr lang="en-US" sz="1800" dirty="0" smtClean="0">
                          <a:effectLst/>
                          <a:latin typeface="+mn-lt"/>
                          <a:ea typeface="+mn-ea"/>
                          <a:cs typeface="+mn-cs"/>
                        </a:rPr>
                        <a:t>R</a:t>
                      </a:r>
                      <a:r>
                        <a:rPr lang="en-US" sz="1800" baseline="0" dirty="0" smtClean="0">
                          <a:effectLst/>
                          <a:latin typeface="+mn-lt"/>
                          <a:ea typeface="+mn-ea"/>
                          <a:cs typeface="+mn-cs"/>
                        </a:rPr>
                        <a:t> &amp; D</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There is no coordinated R &amp; D in the open source community, but cutting-edge technologies can come to the market quickly.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rPr>
                        <a:t>Software companies</a:t>
                      </a:r>
                      <a:r>
                        <a:rPr lang="en-US" sz="1800" baseline="0" dirty="0" smtClean="0">
                          <a:effectLst/>
                        </a:rPr>
                        <a:t> have more structured R &amp; D resources e.g. SAS used about 20-30% of its revenue into R&amp;D. But the pace may be slower.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657266">
                <a:tc>
                  <a:txBody>
                    <a:bodyPr/>
                    <a:lstStyle/>
                    <a:p>
                      <a:pPr marL="0" marR="0">
                        <a:lnSpc>
                          <a:spcPct val="107000"/>
                        </a:lnSpc>
                        <a:spcBef>
                          <a:spcPts val="0"/>
                        </a:spcBef>
                        <a:spcAft>
                          <a:spcPts val="0"/>
                        </a:spcAft>
                      </a:pPr>
                      <a:r>
                        <a:rPr lang="en-US" sz="1800" dirty="0" smtClean="0">
                          <a:effectLst/>
                        </a:rPr>
                        <a:t>Computing efficiency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latin typeface="+mn-lt"/>
                          <a:ea typeface="+mn-ea"/>
                          <a:cs typeface="+mn-cs"/>
                        </a:rPr>
                        <a:t>Some</a:t>
                      </a:r>
                      <a:r>
                        <a:rPr lang="en-US" sz="1800" baseline="0" dirty="0" smtClean="0">
                          <a:effectLst/>
                          <a:latin typeface="+mn-lt"/>
                          <a:ea typeface="+mn-ea"/>
                          <a:cs typeface="+mn-cs"/>
                        </a:rPr>
                        <a:t> open source, such as R, requires more computing power.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smtClean="0">
                          <a:effectLst/>
                          <a:latin typeface="+mn-lt"/>
                          <a:ea typeface="+mn-ea"/>
                          <a:cs typeface="+mn-cs"/>
                        </a:rPr>
                        <a:t>SAS</a:t>
                      </a:r>
                      <a:r>
                        <a:rPr lang="en-US" sz="1800" baseline="0" dirty="0" smtClean="0">
                          <a:effectLst/>
                          <a:latin typeface="+mn-lt"/>
                          <a:ea typeface="+mn-ea"/>
                          <a:cs typeface="+mn-cs"/>
                        </a:rPr>
                        <a:t> has many high performance procedures and is good at sequential processing and multi-threading processing.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r h="936244">
                <a:tc>
                  <a:txBody>
                    <a:bodyPr/>
                    <a:lstStyle/>
                    <a:p>
                      <a:pPr marL="0" marR="0">
                        <a:lnSpc>
                          <a:spcPct val="107000"/>
                        </a:lnSpc>
                        <a:spcBef>
                          <a:spcPts val="0"/>
                        </a:spcBef>
                        <a:spcAft>
                          <a:spcPts val="0"/>
                        </a:spcAft>
                      </a:pPr>
                      <a:r>
                        <a:rPr lang="en-US" sz="1800" dirty="0">
                          <a:effectLst/>
                        </a:rPr>
                        <a:t>Longevity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Overall open source packages tend to stick around, but some are outdated, too (e.g. </a:t>
                      </a:r>
                      <a:r>
                        <a:rPr lang="en-US" sz="1800" dirty="0" err="1" smtClean="0">
                          <a:effectLst/>
                        </a:rPr>
                        <a:t>Xlisp</a:t>
                      </a:r>
                      <a:r>
                        <a:rPr lang="en-US" sz="1800" dirty="0" smtClean="0">
                          <a:effectLst/>
                        </a:rPr>
                        <a:t>-Stat, Hadoop)</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c>
                  <a:txBody>
                    <a:bodyPr/>
                    <a:lstStyle/>
                    <a:p>
                      <a:pPr marL="0" marR="0">
                        <a:lnSpc>
                          <a:spcPct val="107000"/>
                        </a:lnSpc>
                        <a:spcBef>
                          <a:spcPts val="0"/>
                        </a:spcBef>
                        <a:spcAft>
                          <a:spcPts val="0"/>
                        </a:spcAft>
                      </a:pPr>
                      <a:r>
                        <a:rPr lang="en-US" sz="1800" dirty="0">
                          <a:effectLst/>
                        </a:rPr>
                        <a:t>Some companies ceased to exist (e.g. BMDP) and some products were discontinued by the company.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4162" marR="64162" marT="0" marB="0"/>
                </a:tc>
              </a:tr>
            </a:tbl>
          </a:graphicData>
        </a:graphic>
      </p:graphicFrame>
      <p:sp>
        <p:nvSpPr>
          <p:cNvPr id="3" name="Title 1"/>
          <p:cNvSpPr>
            <a:spLocks noGrp="1"/>
          </p:cNvSpPr>
          <p:nvPr>
            <p:ph type="title"/>
          </p:nvPr>
        </p:nvSpPr>
        <p:spPr>
          <a:xfrm>
            <a:off x="646111" y="452718"/>
            <a:ext cx="9742795" cy="1400530"/>
          </a:xfrm>
        </p:spPr>
        <p:txBody>
          <a:bodyPr/>
          <a:lstStyle/>
          <a:p>
            <a:r>
              <a:rPr lang="en-US" sz="4000" dirty="0" smtClean="0"/>
              <a:t>Open source vs. Commercial software</a:t>
            </a:r>
            <a:endParaRPr lang="en-US" sz="4000" dirty="0"/>
          </a:p>
        </p:txBody>
      </p:sp>
    </p:spTree>
    <p:extLst>
      <p:ext uri="{BB962C8B-B14F-4D97-AF65-F5344CB8AC3E}">
        <p14:creationId xmlns:p14="http://schemas.microsoft.com/office/powerpoint/2010/main" val="1645358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against open source</a:t>
            </a:r>
            <a:endParaRPr lang="en-US" dirty="0"/>
          </a:p>
        </p:txBody>
      </p:sp>
      <p:sp>
        <p:nvSpPr>
          <p:cNvPr id="3" name="Content Placeholder 2"/>
          <p:cNvSpPr>
            <a:spLocks noGrp="1"/>
          </p:cNvSpPr>
          <p:nvPr>
            <p:ph idx="1"/>
          </p:nvPr>
        </p:nvSpPr>
        <p:spPr>
          <a:xfrm>
            <a:off x="646112" y="1608464"/>
            <a:ext cx="8332635" cy="4639936"/>
          </a:xfrm>
        </p:spPr>
        <p:txBody>
          <a:bodyPr>
            <a:normAutofit lnSpcReduction="10000"/>
          </a:bodyPr>
          <a:lstStyle/>
          <a:p>
            <a:r>
              <a:rPr lang="en-US" sz="2400" dirty="0" smtClean="0">
                <a:solidFill>
                  <a:srgbClr val="FFC000"/>
                </a:solidFill>
              </a:rPr>
              <a:t>AI bots</a:t>
            </a:r>
            <a:r>
              <a:rPr lang="en-US" sz="2400" dirty="0" smtClean="0"/>
              <a:t>: computer </a:t>
            </a:r>
            <a:r>
              <a:rPr lang="en-US" sz="2400" dirty="0"/>
              <a:t>programs that act as </a:t>
            </a:r>
            <a:r>
              <a:rPr lang="en-US" sz="2400" dirty="0" smtClean="0"/>
              <a:t>humans. </a:t>
            </a:r>
          </a:p>
          <a:p>
            <a:r>
              <a:rPr lang="en-US" sz="2400" dirty="0" smtClean="0"/>
              <a:t>To </a:t>
            </a:r>
            <a:r>
              <a:rPr lang="en-US" sz="2400" dirty="0"/>
              <a:t>prevent social media from being abused, bot detection algorithms are employed for evaluating whether social media accounts are operated by real humans or bots. </a:t>
            </a:r>
            <a:endParaRPr lang="en-US" sz="2400" dirty="0" smtClean="0"/>
          </a:p>
          <a:p>
            <a:r>
              <a:rPr lang="en-US" sz="2400" dirty="0" smtClean="0"/>
              <a:t>When both </a:t>
            </a:r>
            <a:r>
              <a:rPr lang="en-US" sz="2400" dirty="0"/>
              <a:t>bot algorithms and bot detection algorithms are open source, programmers who create the former could easily evade detection by studying bot detection algorithms. </a:t>
            </a:r>
            <a:endParaRPr lang="en-US" sz="2400" dirty="0" smtClean="0"/>
          </a:p>
          <a:p>
            <a:r>
              <a:rPr lang="en-US" sz="2400" dirty="0" smtClean="0"/>
              <a:t>Brinkley </a:t>
            </a:r>
            <a:r>
              <a:rPr lang="en-US" sz="2400" dirty="0"/>
              <a:t>(2021) viewed it as a case against open source. In this case, bot detection algorithms must be proprietary. </a:t>
            </a:r>
          </a:p>
        </p:txBody>
      </p:sp>
      <p:pic>
        <p:nvPicPr>
          <p:cNvPr id="1026" name="Picture 2" descr="Be Careful that Bot Doesn't Come Back to Bite You — Internet &amp; Social Media  Law Blog — June 25, 201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15119" y="1608464"/>
            <a:ext cx="322808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616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 1</a:t>
            </a:r>
            <a:endParaRPr lang="en-US" dirty="0"/>
          </a:p>
        </p:txBody>
      </p:sp>
      <p:sp>
        <p:nvSpPr>
          <p:cNvPr id="3" name="Content Placeholder 2"/>
          <p:cNvSpPr>
            <a:spLocks noGrp="1"/>
          </p:cNvSpPr>
          <p:nvPr>
            <p:ph idx="1"/>
          </p:nvPr>
        </p:nvSpPr>
        <p:spPr>
          <a:xfrm>
            <a:off x="646111" y="1651618"/>
            <a:ext cx="6700262" cy="4738791"/>
          </a:xfrm>
        </p:spPr>
        <p:txBody>
          <a:bodyPr>
            <a:normAutofit fontScale="92500" lnSpcReduction="10000"/>
          </a:bodyPr>
          <a:lstStyle/>
          <a:p>
            <a:r>
              <a:rPr lang="en-US" sz="2400" dirty="0" smtClean="0">
                <a:solidFill>
                  <a:srgbClr val="FFC000"/>
                </a:solidFill>
              </a:rPr>
              <a:t>Open source software becomes more and more popular. </a:t>
            </a:r>
            <a:r>
              <a:rPr lang="en-US" sz="2400" dirty="0">
                <a:solidFill>
                  <a:srgbClr val="FFC000"/>
                </a:solidFill>
              </a:rPr>
              <a:t>E</a:t>
            </a:r>
            <a:r>
              <a:rPr lang="en-US" sz="2400" dirty="0" smtClean="0">
                <a:solidFill>
                  <a:srgbClr val="FFC000"/>
                </a:solidFill>
              </a:rPr>
              <a:t>ventually it will replace commercial software packages.</a:t>
            </a:r>
          </a:p>
          <a:p>
            <a:r>
              <a:rPr lang="en-US" sz="2400" dirty="0" smtClean="0"/>
              <a:t>Fact: It is true that usage of R and Python had surpassed SAS (Statistical Analysis System) in small and medium companies, but big corporations still count on the tech support of commercial systems. </a:t>
            </a:r>
            <a:r>
              <a:rPr lang="en-US" sz="2400" dirty="0"/>
              <a:t>If you are the chief information officer (CIO) of a big corporation, would you hand over your crucial data to open source</a:t>
            </a:r>
            <a:r>
              <a:rPr lang="en-US" sz="2400" dirty="0" smtClean="0"/>
              <a:t>?</a:t>
            </a:r>
          </a:p>
          <a:p>
            <a:r>
              <a:rPr lang="en-US" sz="2400" dirty="0" smtClean="0"/>
              <a:t>SAS is still used by most Fortune 500 companies and highly regulated industries (e.g. banking, healthcare/pharma)</a:t>
            </a: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53358" y="1651619"/>
            <a:ext cx="4416158" cy="347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764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Analogy</a:t>
            </a:r>
            <a:endParaRPr lang="en-US" dirty="0"/>
          </a:p>
        </p:txBody>
      </p:sp>
      <p:sp>
        <p:nvSpPr>
          <p:cNvPr id="3" name="Content Placeholder 2"/>
          <p:cNvSpPr>
            <a:spLocks noGrp="1"/>
          </p:cNvSpPr>
          <p:nvPr>
            <p:ph idx="1"/>
          </p:nvPr>
        </p:nvSpPr>
        <p:spPr>
          <a:xfrm>
            <a:off x="646111" y="1774138"/>
            <a:ext cx="5152522" cy="4195481"/>
          </a:xfrm>
        </p:spPr>
        <p:txBody>
          <a:bodyPr>
            <a:normAutofit lnSpcReduction="10000"/>
          </a:bodyPr>
          <a:lstStyle/>
          <a:p>
            <a:r>
              <a:rPr lang="en-US" sz="2400" dirty="0" smtClean="0"/>
              <a:t>Wikipedia is free. It is contributed and supported by the open community.</a:t>
            </a:r>
          </a:p>
          <a:p>
            <a:r>
              <a:rPr lang="en-US" sz="2400" dirty="0" smtClean="0"/>
              <a:t>But probably your professors do not allow you to cite Wiki as your reference in academic papers. You still need references from commercial publishers.</a:t>
            </a:r>
          </a:p>
          <a:p>
            <a:r>
              <a:rPr lang="en-US" sz="2400" dirty="0" smtClean="0"/>
              <a:t>If you dare to submit a wiki-based paper to me…</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00963" y="488526"/>
            <a:ext cx="3606764" cy="2729443"/>
          </a:xfrm>
          <a:prstGeom prst="rect">
            <a:avLst/>
          </a:prstGeom>
          <a:ln>
            <a:solidFill>
              <a:schemeClr val="bg1"/>
            </a:solidFill>
          </a:ln>
        </p:spPr>
      </p:pic>
      <p:pic>
        <p:nvPicPr>
          <p:cNvPr id="4100" name="Picture 4" descr="Image result for sage publish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08062" y="1199331"/>
            <a:ext cx="2705100" cy="119062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4104" name="Picture 8" descr="Image result for springe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81422" y="2691225"/>
            <a:ext cx="3053280" cy="112510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4106" name="Picture 10" descr="Image result for a poor grade in the pape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912418" y="4117597"/>
            <a:ext cx="4260308" cy="2321511"/>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053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 2</a:t>
            </a:r>
            <a:endParaRPr lang="en-US" dirty="0"/>
          </a:p>
        </p:txBody>
      </p:sp>
      <p:sp>
        <p:nvSpPr>
          <p:cNvPr id="3" name="Content Placeholder 2"/>
          <p:cNvSpPr>
            <a:spLocks noGrp="1"/>
          </p:cNvSpPr>
          <p:nvPr>
            <p:ph idx="1"/>
          </p:nvPr>
        </p:nvSpPr>
        <p:spPr>
          <a:xfrm>
            <a:off x="646111" y="1417296"/>
            <a:ext cx="3718071" cy="4813822"/>
          </a:xfrm>
        </p:spPr>
        <p:txBody>
          <a:bodyPr>
            <a:normAutofit/>
          </a:bodyPr>
          <a:lstStyle/>
          <a:p>
            <a:r>
              <a:rPr lang="en-US" sz="2400" dirty="0" smtClean="0">
                <a:solidFill>
                  <a:srgbClr val="FFC000"/>
                </a:solidFill>
              </a:rPr>
              <a:t>Open source is completely free.</a:t>
            </a:r>
          </a:p>
          <a:p>
            <a:r>
              <a:rPr lang="en-US" sz="2400" dirty="0" smtClean="0"/>
              <a:t>You need to hire programmers to develop applications.</a:t>
            </a:r>
          </a:p>
          <a:p>
            <a:r>
              <a:rPr lang="en-US" sz="2400" dirty="0" smtClean="0"/>
              <a:t>Software modules built on open source cost $$$$ </a:t>
            </a:r>
            <a:r>
              <a:rPr lang="en-US" sz="2400" dirty="0" smtClean="0">
                <a:sym typeface="Wingdings" panose="05000000000000000000" pitchFamily="2" charset="2"/>
              </a:rPr>
              <a:t></a:t>
            </a:r>
          </a:p>
          <a:p>
            <a:r>
              <a:rPr lang="en-US" sz="2400" dirty="0">
                <a:hlinkClick r:id="rId2"/>
              </a:rPr>
              <a:t>https://rstudio.com/pricing/</a:t>
            </a:r>
            <a:endParaRPr lang="en-US" sz="2400" dirty="0" smtClean="0"/>
          </a:p>
        </p:txBody>
      </p:sp>
      <p:pic>
        <p:nvPicPr>
          <p:cNvPr id="5" name="Picture 4"/>
          <p:cNvPicPr>
            <a:picLocks noChangeAspect="1"/>
          </p:cNvPicPr>
          <p:nvPr/>
        </p:nvPicPr>
        <p:blipFill>
          <a:blip r:embed="rId3"/>
          <a:stretch>
            <a:fillRect/>
          </a:stretch>
        </p:blipFill>
        <p:spPr>
          <a:xfrm>
            <a:off x="4364182" y="635614"/>
            <a:ext cx="7166592" cy="5744404"/>
          </a:xfrm>
          <a:prstGeom prst="rect">
            <a:avLst/>
          </a:prstGeom>
        </p:spPr>
      </p:pic>
    </p:spTree>
    <p:extLst>
      <p:ext uri="{BB962C8B-B14F-4D97-AF65-F5344CB8AC3E}">
        <p14:creationId xmlns:p14="http://schemas.microsoft.com/office/powerpoint/2010/main" val="1293448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 3</a:t>
            </a:r>
            <a:endParaRPr lang="en-US" dirty="0"/>
          </a:p>
        </p:txBody>
      </p:sp>
      <p:sp>
        <p:nvSpPr>
          <p:cNvPr id="3" name="Content Placeholder 2"/>
          <p:cNvSpPr>
            <a:spLocks noGrp="1"/>
          </p:cNvSpPr>
          <p:nvPr>
            <p:ph idx="1"/>
          </p:nvPr>
        </p:nvSpPr>
        <p:spPr>
          <a:xfrm>
            <a:off x="646111" y="1531130"/>
            <a:ext cx="10415898" cy="4402586"/>
          </a:xfrm>
        </p:spPr>
        <p:txBody>
          <a:bodyPr>
            <a:normAutofit/>
          </a:bodyPr>
          <a:lstStyle/>
          <a:p>
            <a:r>
              <a:rPr lang="en-US" sz="2400" dirty="0" smtClean="0">
                <a:solidFill>
                  <a:srgbClr val="FFC000"/>
                </a:solidFill>
              </a:rPr>
              <a:t>SAS is a programming language. It is very difficult to learn and use.</a:t>
            </a:r>
          </a:p>
          <a:p>
            <a:r>
              <a:rPr lang="en-US" sz="2400" dirty="0" smtClean="0"/>
              <a:t>Fact: SAS consists of a suite of products. Many SAS packages have graphical user interface (GUI).</a:t>
            </a:r>
          </a:p>
          <a:p>
            <a:pPr lvl="1"/>
            <a:r>
              <a:rPr lang="en-US" sz="2400" dirty="0" smtClean="0"/>
              <a:t>Base SAS: Traditional programming environment</a:t>
            </a:r>
          </a:p>
          <a:p>
            <a:pPr lvl="1"/>
            <a:r>
              <a:rPr lang="en-US" sz="2400" dirty="0" smtClean="0"/>
              <a:t>Enterprise Guide</a:t>
            </a:r>
          </a:p>
          <a:p>
            <a:pPr lvl="1"/>
            <a:r>
              <a:rPr lang="en-US" sz="2400" dirty="0" smtClean="0"/>
              <a:t>SAS Studio</a:t>
            </a:r>
          </a:p>
          <a:p>
            <a:pPr lvl="1"/>
            <a:r>
              <a:rPr lang="en-US" sz="2400" dirty="0" smtClean="0"/>
              <a:t>Enterprise Miner</a:t>
            </a:r>
          </a:p>
          <a:p>
            <a:pPr lvl="1"/>
            <a:r>
              <a:rPr lang="en-US" sz="2400" dirty="0" smtClean="0"/>
              <a:t>Visual </a:t>
            </a:r>
            <a:r>
              <a:rPr lang="en-US" sz="2400" dirty="0"/>
              <a:t>S</a:t>
            </a:r>
            <a:r>
              <a:rPr lang="en-US" sz="2400" dirty="0" smtClean="0"/>
              <a:t>tatistics/Visual Analytics</a:t>
            </a:r>
          </a:p>
          <a:p>
            <a:pPr lvl="1"/>
            <a:r>
              <a:rPr lang="en-US" sz="2400" dirty="0" smtClean="0"/>
              <a:t>SAS </a:t>
            </a:r>
            <a:r>
              <a:rPr lang="en-US" sz="2400" dirty="0" err="1" smtClean="0"/>
              <a:t>Viya</a:t>
            </a:r>
            <a:endParaRPr lang="en-US" sz="2400" dirty="0" smtClean="0"/>
          </a:p>
          <a:p>
            <a:pPr marL="0" indent="0">
              <a:buNone/>
            </a:pPr>
            <a:endParaRPr lang="en-US" sz="2400" dirty="0"/>
          </a:p>
        </p:txBody>
      </p:sp>
      <p:pic>
        <p:nvPicPr>
          <p:cNvPr id="4" name="Picture 3"/>
          <p:cNvPicPr>
            <a:picLocks noChangeAspect="1"/>
          </p:cNvPicPr>
          <p:nvPr/>
        </p:nvPicPr>
        <p:blipFill>
          <a:blip r:embed="rId2"/>
          <a:stretch>
            <a:fillRect/>
          </a:stretch>
        </p:blipFill>
        <p:spPr>
          <a:xfrm>
            <a:off x="6561021" y="4731337"/>
            <a:ext cx="4919476" cy="1524497"/>
          </a:xfrm>
          <a:prstGeom prst="rect">
            <a:avLst/>
          </a:prstGeom>
        </p:spPr>
      </p:pic>
    </p:spTree>
    <p:extLst>
      <p:ext uri="{BB962C8B-B14F-4D97-AF65-F5344CB8AC3E}">
        <p14:creationId xmlns:p14="http://schemas.microsoft.com/office/powerpoint/2010/main" val="3864634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programming environment</a:t>
            </a:r>
            <a:endParaRPr lang="en-US" dirty="0"/>
          </a:p>
        </p:txBody>
      </p:sp>
      <p:sp>
        <p:nvSpPr>
          <p:cNvPr id="3" name="Content Placeholder 2"/>
          <p:cNvSpPr>
            <a:spLocks noGrp="1"/>
          </p:cNvSpPr>
          <p:nvPr>
            <p:ph idx="1"/>
          </p:nvPr>
        </p:nvSpPr>
        <p:spPr>
          <a:xfrm>
            <a:off x="875201" y="1595718"/>
            <a:ext cx="10588253" cy="4195481"/>
          </a:xfrm>
        </p:spPr>
        <p:txBody>
          <a:bodyPr/>
          <a:lstStyle/>
          <a:p>
            <a:endParaRPr lang="en-US" dirty="0"/>
          </a:p>
        </p:txBody>
      </p:sp>
      <p:pic>
        <p:nvPicPr>
          <p:cNvPr id="4" name="Picture 3"/>
          <p:cNvPicPr>
            <a:picLocks noChangeAspect="1"/>
          </p:cNvPicPr>
          <p:nvPr/>
        </p:nvPicPr>
        <p:blipFill>
          <a:blip r:embed="rId2"/>
          <a:stretch>
            <a:fillRect/>
          </a:stretch>
        </p:blipFill>
        <p:spPr>
          <a:xfrm>
            <a:off x="750717" y="1426048"/>
            <a:ext cx="10339557" cy="5041659"/>
          </a:xfrm>
          <a:prstGeom prst="rect">
            <a:avLst/>
          </a:prstGeom>
        </p:spPr>
      </p:pic>
    </p:spTree>
    <p:extLst>
      <p:ext uri="{BB962C8B-B14F-4D97-AF65-F5344CB8AC3E}">
        <p14:creationId xmlns:p14="http://schemas.microsoft.com/office/powerpoint/2010/main" val="96818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Enterprise Guide</a:t>
            </a:r>
            <a:endParaRPr lang="en-US" dirty="0"/>
          </a:p>
        </p:txBody>
      </p:sp>
      <p:sp>
        <p:nvSpPr>
          <p:cNvPr id="3" name="Content Placeholder 2"/>
          <p:cNvSpPr>
            <a:spLocks noGrp="1"/>
          </p:cNvSpPr>
          <p:nvPr>
            <p:ph idx="1"/>
          </p:nvPr>
        </p:nvSpPr>
        <p:spPr>
          <a:xfrm>
            <a:off x="646111" y="1606868"/>
            <a:ext cx="3847830" cy="4602853"/>
          </a:xfrm>
        </p:spPr>
        <p:txBody>
          <a:bodyPr>
            <a:normAutofit fontScale="92500"/>
          </a:bodyPr>
          <a:lstStyle/>
          <a:p>
            <a:r>
              <a:rPr lang="en-US" sz="2400" dirty="0" smtClean="0"/>
              <a:t>If you don’t like programming…</a:t>
            </a:r>
          </a:p>
          <a:p>
            <a:r>
              <a:rPr lang="en-US" sz="2400" dirty="0"/>
              <a:t>Drag-n-drop, </a:t>
            </a:r>
            <a:r>
              <a:rPr lang="en-US" sz="2400" dirty="0" smtClean="0"/>
              <a:t>point-n-click</a:t>
            </a:r>
          </a:p>
          <a:p>
            <a:r>
              <a:rPr lang="en-US" sz="2400" dirty="0" smtClean="0">
                <a:solidFill>
                  <a:srgbClr val="FFC000"/>
                </a:solidFill>
              </a:rPr>
              <a:t>Flow chart </a:t>
            </a:r>
            <a:r>
              <a:rPr lang="en-US" sz="2400" dirty="0"/>
              <a:t>interface: a diagram of the sequence of </a:t>
            </a:r>
            <a:r>
              <a:rPr lang="en-US" sz="2400" dirty="0" smtClean="0"/>
              <a:t>actions in a complex system (e.g. computer program).</a:t>
            </a:r>
          </a:p>
          <a:p>
            <a:r>
              <a:rPr lang="en-US" sz="2400" dirty="0" smtClean="0"/>
              <a:t>Auto-documentation</a:t>
            </a:r>
          </a:p>
          <a:p>
            <a:r>
              <a:rPr lang="en-US" sz="2400" dirty="0" smtClean="0"/>
              <a:t>You can go back easily.</a:t>
            </a:r>
          </a:p>
          <a:p>
            <a:endParaRPr lang="en-US" dirty="0"/>
          </a:p>
        </p:txBody>
      </p:sp>
      <p:pic>
        <p:nvPicPr>
          <p:cNvPr id="4" name="Picture 3"/>
          <p:cNvPicPr>
            <a:picLocks noChangeAspect="1"/>
          </p:cNvPicPr>
          <p:nvPr/>
        </p:nvPicPr>
        <p:blipFill>
          <a:blip r:embed="rId2"/>
          <a:stretch>
            <a:fillRect/>
          </a:stretch>
        </p:blipFill>
        <p:spPr>
          <a:xfrm>
            <a:off x="4720380" y="1606868"/>
            <a:ext cx="7066040" cy="4602853"/>
          </a:xfrm>
          <a:prstGeom prst="rect">
            <a:avLst/>
          </a:prstGeom>
        </p:spPr>
      </p:pic>
    </p:spTree>
    <p:extLst>
      <p:ext uri="{BB962C8B-B14F-4D97-AF65-F5344CB8AC3E}">
        <p14:creationId xmlns:p14="http://schemas.microsoft.com/office/powerpoint/2010/main" val="1804755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341206"/>
            <a:ext cx="9404723" cy="1400530"/>
          </a:xfrm>
        </p:spPr>
        <p:txBody>
          <a:bodyPr/>
          <a:lstStyle/>
          <a:p>
            <a:r>
              <a:rPr lang="en-US" dirty="0"/>
              <a:t>SAS Enterprise Guide</a:t>
            </a:r>
          </a:p>
        </p:txBody>
      </p:sp>
      <p:sp>
        <p:nvSpPr>
          <p:cNvPr id="3" name="Content Placeholder 2"/>
          <p:cNvSpPr>
            <a:spLocks noGrp="1"/>
          </p:cNvSpPr>
          <p:nvPr>
            <p:ph idx="1"/>
          </p:nvPr>
        </p:nvSpPr>
        <p:spPr>
          <a:xfrm>
            <a:off x="779926" y="1305786"/>
            <a:ext cx="10973459" cy="4195481"/>
          </a:xfrm>
        </p:spPr>
        <p:txBody>
          <a:bodyPr>
            <a:normAutofit/>
          </a:bodyPr>
          <a:lstStyle/>
          <a:p>
            <a:r>
              <a:rPr lang="en-US" sz="2400" dirty="0" smtClean="0"/>
              <a:t>If you want to see the SAS syntax and the result, double-click the icon.</a:t>
            </a:r>
            <a:endParaRPr lang="en-US" sz="2400" dirty="0"/>
          </a:p>
        </p:txBody>
      </p:sp>
      <p:pic>
        <p:nvPicPr>
          <p:cNvPr id="4" name="Picture 3"/>
          <p:cNvPicPr>
            <a:picLocks noChangeAspect="1"/>
          </p:cNvPicPr>
          <p:nvPr/>
        </p:nvPicPr>
        <p:blipFill>
          <a:blip r:embed="rId2"/>
          <a:stretch>
            <a:fillRect/>
          </a:stretch>
        </p:blipFill>
        <p:spPr>
          <a:xfrm>
            <a:off x="779926" y="2229815"/>
            <a:ext cx="10839720" cy="4115229"/>
          </a:xfrm>
          <a:prstGeom prst="rect">
            <a:avLst/>
          </a:prstGeom>
        </p:spPr>
      </p:pic>
    </p:spTree>
    <p:extLst>
      <p:ext uri="{BB962C8B-B14F-4D97-AF65-F5344CB8AC3E}">
        <p14:creationId xmlns:p14="http://schemas.microsoft.com/office/powerpoint/2010/main" val="1819074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Studio</a:t>
            </a:r>
            <a:endParaRPr lang="en-US" dirty="0"/>
          </a:p>
        </p:txBody>
      </p:sp>
      <p:sp>
        <p:nvSpPr>
          <p:cNvPr id="3" name="Content Placeholder 2"/>
          <p:cNvSpPr>
            <a:spLocks noGrp="1"/>
          </p:cNvSpPr>
          <p:nvPr>
            <p:ph idx="1"/>
          </p:nvPr>
        </p:nvSpPr>
        <p:spPr>
          <a:xfrm>
            <a:off x="489994" y="1866545"/>
            <a:ext cx="3189908" cy="4195481"/>
          </a:xfrm>
        </p:spPr>
        <p:txBody>
          <a:bodyPr>
            <a:normAutofit lnSpcReduction="10000"/>
          </a:bodyPr>
          <a:lstStyle/>
          <a:p>
            <a:r>
              <a:rPr lang="en-US" sz="2200" dirty="0"/>
              <a:t>Use a Web </a:t>
            </a:r>
            <a:r>
              <a:rPr lang="en-US" sz="2200" dirty="0" smtClean="0"/>
              <a:t>browser</a:t>
            </a:r>
          </a:p>
          <a:p>
            <a:r>
              <a:rPr lang="en-US" sz="2200" dirty="0" smtClean="0"/>
              <a:t>Cross-platform (Windows and Mac)</a:t>
            </a:r>
          </a:p>
          <a:p>
            <a:r>
              <a:rPr lang="en-US" sz="2200" dirty="0" smtClean="0"/>
              <a:t>A good learning tool</a:t>
            </a:r>
          </a:p>
          <a:p>
            <a:r>
              <a:rPr lang="en-US" sz="2200" dirty="0" smtClean="0"/>
              <a:t>Drag-n-drop, point-n-click </a:t>
            </a:r>
            <a:r>
              <a:rPr lang="en-US" sz="2200" dirty="0" smtClean="0">
                <a:sym typeface="Wingdings" panose="05000000000000000000" pitchFamily="2" charset="2"/>
              </a:rPr>
              <a:t>on the left </a:t>
            </a:r>
          </a:p>
          <a:p>
            <a:r>
              <a:rPr lang="en-US" sz="2200" dirty="0" smtClean="0">
                <a:sym typeface="Wingdings" panose="05000000000000000000" pitchFamily="2" charset="2"/>
              </a:rPr>
              <a:t>Studio generates the syntax on the right (on the fly).</a:t>
            </a:r>
            <a:endParaRPr lang="en-US" sz="2200" dirty="0"/>
          </a:p>
        </p:txBody>
      </p:sp>
      <p:pic>
        <p:nvPicPr>
          <p:cNvPr id="4" name="Picture 3"/>
          <p:cNvPicPr>
            <a:picLocks noChangeAspect="1"/>
          </p:cNvPicPr>
          <p:nvPr/>
        </p:nvPicPr>
        <p:blipFill>
          <a:blip r:embed="rId2"/>
          <a:stretch>
            <a:fillRect/>
          </a:stretch>
        </p:blipFill>
        <p:spPr>
          <a:xfrm>
            <a:off x="3824210" y="1948074"/>
            <a:ext cx="8053892" cy="4017828"/>
          </a:xfrm>
          <a:prstGeom prst="rect">
            <a:avLst/>
          </a:prstGeom>
        </p:spPr>
      </p:pic>
    </p:spTree>
    <p:extLst>
      <p:ext uri="{BB962C8B-B14F-4D97-AF65-F5344CB8AC3E}">
        <p14:creationId xmlns:p14="http://schemas.microsoft.com/office/powerpoint/2010/main" val="540574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9277" y="452718"/>
            <a:ext cx="3991557" cy="1400530"/>
          </a:xfrm>
        </p:spPr>
        <p:txBody>
          <a:bodyPr/>
          <a:lstStyle/>
          <a:p>
            <a:r>
              <a:rPr lang="en-US" dirty="0" smtClean="0"/>
              <a:t>SAS Studio</a:t>
            </a:r>
            <a:endParaRPr lang="en-US" dirty="0"/>
          </a:p>
        </p:txBody>
      </p:sp>
      <p:sp>
        <p:nvSpPr>
          <p:cNvPr id="3" name="Content Placeholder 2"/>
          <p:cNvSpPr>
            <a:spLocks noGrp="1"/>
          </p:cNvSpPr>
          <p:nvPr>
            <p:ph idx="1"/>
          </p:nvPr>
        </p:nvSpPr>
        <p:spPr>
          <a:xfrm>
            <a:off x="696455" y="1853248"/>
            <a:ext cx="9655061" cy="4097558"/>
          </a:xfrm>
        </p:spPr>
        <p:txBody>
          <a:bodyPr>
            <a:noAutofit/>
          </a:bodyPr>
          <a:lstStyle/>
          <a:p>
            <a:r>
              <a:rPr lang="en-US" sz="2800" dirty="0" smtClean="0"/>
              <a:t>SAS Studio can be run on both Windows and Mac.</a:t>
            </a:r>
          </a:p>
          <a:p>
            <a:r>
              <a:rPr lang="en-US" sz="2800" dirty="0" smtClean="0"/>
              <a:t>If you are a Mac user, you cannot run the “real” SAS. You can use either SAS on Demand via a Web Browser. </a:t>
            </a:r>
          </a:p>
          <a:p>
            <a:r>
              <a:rPr lang="en-US" sz="2800" dirty="0" smtClean="0"/>
              <a:t>Free but requires an Internet connection.</a:t>
            </a:r>
          </a:p>
        </p:txBody>
      </p:sp>
    </p:spTree>
    <p:extLst>
      <p:ext uri="{BB962C8B-B14F-4D97-AF65-F5344CB8AC3E}">
        <p14:creationId xmlns:p14="http://schemas.microsoft.com/office/powerpoint/2010/main" val="97561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Enterprise miner</a:t>
            </a:r>
            <a:endParaRPr lang="en-US" dirty="0"/>
          </a:p>
        </p:txBody>
      </p:sp>
      <p:sp>
        <p:nvSpPr>
          <p:cNvPr id="3" name="Content Placeholder 2"/>
          <p:cNvSpPr>
            <a:spLocks noGrp="1"/>
          </p:cNvSpPr>
          <p:nvPr>
            <p:ph idx="1"/>
          </p:nvPr>
        </p:nvSpPr>
        <p:spPr>
          <a:xfrm>
            <a:off x="875201" y="1618020"/>
            <a:ext cx="10175658" cy="4195481"/>
          </a:xfrm>
        </p:spPr>
        <p:txBody>
          <a:bodyPr>
            <a:normAutofit/>
          </a:bodyPr>
          <a:lstStyle/>
          <a:p>
            <a:r>
              <a:rPr lang="en-US" sz="2400" dirty="0" smtClean="0"/>
              <a:t>Built for data mining and predictive modeling</a:t>
            </a:r>
          </a:p>
          <a:p>
            <a:r>
              <a:rPr lang="en-US" sz="2400" dirty="0" smtClean="0"/>
              <a:t>Use a </a:t>
            </a:r>
            <a:r>
              <a:rPr lang="en-US" sz="2400" dirty="0" smtClean="0">
                <a:solidFill>
                  <a:srgbClr val="FFC000"/>
                </a:solidFill>
              </a:rPr>
              <a:t>flow-chart</a:t>
            </a:r>
            <a:r>
              <a:rPr lang="en-US" sz="2400" dirty="0" smtClean="0"/>
              <a:t> interface</a:t>
            </a:r>
          </a:p>
          <a:p>
            <a:r>
              <a:rPr lang="en-US" sz="2400" dirty="0" smtClean="0"/>
              <a:t>Each step is depicted by a node (icon).</a:t>
            </a:r>
          </a:p>
          <a:p>
            <a:endParaRPr lang="en-US" sz="2400" dirty="0"/>
          </a:p>
        </p:txBody>
      </p:sp>
      <p:pic>
        <p:nvPicPr>
          <p:cNvPr id="4" name="Picture 3"/>
          <p:cNvPicPr/>
          <p:nvPr/>
        </p:nvPicPr>
        <p:blipFill>
          <a:blip r:embed="rId2"/>
          <a:stretch>
            <a:fillRect/>
          </a:stretch>
        </p:blipFill>
        <p:spPr>
          <a:xfrm>
            <a:off x="875201" y="3382692"/>
            <a:ext cx="10507844" cy="2809950"/>
          </a:xfrm>
          <a:prstGeom prst="rect">
            <a:avLst/>
          </a:prstGeom>
          <a:ln>
            <a:solidFill>
              <a:schemeClr val="tx1"/>
            </a:solidFill>
          </a:ln>
        </p:spPr>
      </p:pic>
    </p:spTree>
    <p:extLst>
      <p:ext uri="{BB962C8B-B14F-4D97-AF65-F5344CB8AC3E}">
        <p14:creationId xmlns:p14="http://schemas.microsoft.com/office/powerpoint/2010/main" val="961822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Visual Statistics/Visual Analytics</a:t>
            </a:r>
            <a:endParaRPr lang="en-US" dirty="0"/>
          </a:p>
        </p:txBody>
      </p:sp>
      <p:sp>
        <p:nvSpPr>
          <p:cNvPr id="3" name="Content Placeholder 2"/>
          <p:cNvSpPr>
            <a:spLocks noGrp="1"/>
          </p:cNvSpPr>
          <p:nvPr>
            <p:ph idx="1"/>
          </p:nvPr>
        </p:nvSpPr>
        <p:spPr>
          <a:xfrm>
            <a:off x="646111" y="1578948"/>
            <a:ext cx="3056094" cy="4866725"/>
          </a:xfrm>
        </p:spPr>
        <p:txBody>
          <a:bodyPr>
            <a:noAutofit/>
          </a:bodyPr>
          <a:lstStyle/>
          <a:p>
            <a:r>
              <a:rPr lang="en-US" sz="2400" dirty="0" smtClean="0">
                <a:solidFill>
                  <a:srgbClr val="FFC000"/>
                </a:solidFill>
              </a:rPr>
              <a:t>Multi-panel</a:t>
            </a:r>
          </a:p>
          <a:p>
            <a:r>
              <a:rPr lang="en-US" sz="2400" dirty="0" smtClean="0">
                <a:solidFill>
                  <a:srgbClr val="FFC000"/>
                </a:solidFill>
              </a:rPr>
              <a:t>Dynamic graph</a:t>
            </a:r>
            <a:r>
              <a:rPr lang="en-US" sz="2400" dirty="0" smtClean="0"/>
              <a:t>: All panels are inter-linked. Changing one would update others</a:t>
            </a:r>
          </a:p>
          <a:p>
            <a:r>
              <a:rPr lang="en-US" sz="2400" dirty="0" smtClean="0"/>
              <a:t>Interactive exploration by asking </a:t>
            </a:r>
            <a:r>
              <a:rPr lang="en-US" sz="2400" dirty="0" smtClean="0">
                <a:solidFill>
                  <a:srgbClr val="FFC000"/>
                </a:solidFill>
              </a:rPr>
              <a:t>what-if question</a:t>
            </a:r>
            <a:r>
              <a:rPr lang="en-US" sz="2400" dirty="0" smtClean="0"/>
              <a:t>.</a:t>
            </a:r>
            <a:endParaRPr lang="en-US" sz="2400" dirty="0"/>
          </a:p>
        </p:txBody>
      </p:sp>
      <p:pic>
        <p:nvPicPr>
          <p:cNvPr id="4" name="Picture 3"/>
          <p:cNvPicPr>
            <a:picLocks noChangeAspect="1"/>
          </p:cNvPicPr>
          <p:nvPr/>
        </p:nvPicPr>
        <p:blipFill>
          <a:blip r:embed="rId2"/>
          <a:stretch>
            <a:fillRect/>
          </a:stretch>
        </p:blipFill>
        <p:spPr>
          <a:xfrm>
            <a:off x="3831857" y="1576802"/>
            <a:ext cx="7838002" cy="4868871"/>
          </a:xfrm>
          <a:prstGeom prst="rect">
            <a:avLst/>
          </a:prstGeom>
        </p:spPr>
      </p:pic>
    </p:spTree>
    <p:extLst>
      <p:ext uri="{BB962C8B-B14F-4D97-AF65-F5344CB8AC3E}">
        <p14:creationId xmlns:p14="http://schemas.microsoft.com/office/powerpoint/2010/main" val="1297708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SAS </a:t>
            </a:r>
            <a:r>
              <a:rPr lang="en-US" sz="3600" dirty="0" err="1" smtClean="0"/>
              <a:t>Viya</a:t>
            </a:r>
            <a:r>
              <a:rPr lang="en-US" sz="3600" dirty="0" smtClean="0"/>
              <a:t> (via: From here to there)</a:t>
            </a:r>
            <a:endParaRPr lang="en-US" sz="3600" dirty="0"/>
          </a:p>
        </p:txBody>
      </p:sp>
      <p:sp>
        <p:nvSpPr>
          <p:cNvPr id="3" name="Content Placeholder 2"/>
          <p:cNvSpPr>
            <a:spLocks noGrp="1"/>
          </p:cNvSpPr>
          <p:nvPr>
            <p:ph idx="1"/>
          </p:nvPr>
        </p:nvSpPr>
        <p:spPr>
          <a:xfrm>
            <a:off x="646111" y="1419923"/>
            <a:ext cx="7405068" cy="4828477"/>
          </a:xfrm>
        </p:spPr>
        <p:txBody>
          <a:bodyPr>
            <a:normAutofit fontScale="92500" lnSpcReduction="10000"/>
          </a:bodyPr>
          <a:lstStyle/>
          <a:p>
            <a:r>
              <a:rPr lang="en-US" sz="2400" dirty="0" smtClean="0"/>
              <a:t>Coexist with R, Python</a:t>
            </a:r>
            <a:r>
              <a:rPr lang="mr-IN" sz="2400" dirty="0" smtClean="0"/>
              <a:t>…</a:t>
            </a:r>
            <a:r>
              <a:rPr lang="en-US" sz="2400" dirty="0" smtClean="0"/>
              <a:t>etc.</a:t>
            </a:r>
          </a:p>
          <a:p>
            <a:r>
              <a:rPr lang="en-US" sz="2400" dirty="0" smtClean="0"/>
              <a:t>In-memory Analytics platform for </a:t>
            </a:r>
            <a:r>
              <a:rPr lang="en-US" sz="2400" dirty="0" smtClean="0">
                <a:hlinkClick r:id="rId3"/>
              </a:rPr>
              <a:t>cloud computing</a:t>
            </a:r>
            <a:endParaRPr lang="en-US" sz="2400" dirty="0" smtClean="0"/>
          </a:p>
          <a:p>
            <a:r>
              <a:rPr lang="en-US" sz="2400" dirty="0" smtClean="0">
                <a:solidFill>
                  <a:srgbClr val="FFC000"/>
                </a:solidFill>
              </a:rPr>
              <a:t>In-memory analysis</a:t>
            </a:r>
            <a:r>
              <a:rPr lang="en-US" sz="2400" dirty="0" smtClean="0"/>
              <a:t>: Traditionally, data analysis is done with data in a hard drive. When you have extremely big data, transferring the data from one server to another one is time-consuming. </a:t>
            </a:r>
            <a:r>
              <a:rPr lang="en-US" sz="2400" dirty="0"/>
              <a:t>In-memory analysis is done in the server's random access memory (RAM</a:t>
            </a:r>
            <a:r>
              <a:rPr lang="en-US" sz="2400" dirty="0" smtClean="0"/>
              <a:t>).</a:t>
            </a:r>
          </a:p>
          <a:p>
            <a:r>
              <a:rPr lang="en-US" sz="2400" dirty="0">
                <a:solidFill>
                  <a:srgbClr val="FFC000"/>
                </a:solidFill>
              </a:rPr>
              <a:t>Cloud computing</a:t>
            </a:r>
            <a:r>
              <a:rPr lang="en-US" sz="2400" dirty="0"/>
              <a:t>: </a:t>
            </a:r>
            <a:r>
              <a:rPr lang="en-US" sz="2400" dirty="0" smtClean="0"/>
              <a:t>In the past we stored data in the hard drive. When the data analyst is on vacation, </a:t>
            </a:r>
            <a:r>
              <a:rPr lang="en-US" sz="2400" dirty="0" err="1" smtClean="0"/>
              <a:t>oooop</a:t>
            </a:r>
            <a:r>
              <a:rPr lang="en-US" sz="2400" dirty="0" smtClean="0"/>
              <a:t>! In cloud computing, storage, analytics</a:t>
            </a:r>
            <a:r>
              <a:rPr lang="en-US" sz="2400" dirty="0"/>
              <a:t>, and </a:t>
            </a:r>
            <a:r>
              <a:rPr lang="en-US" sz="2400" dirty="0" smtClean="0"/>
              <a:t>more are done over </a:t>
            </a:r>
            <a:r>
              <a:rPr lang="en-US" sz="2400" dirty="0"/>
              <a:t>the </a:t>
            </a:r>
            <a:r>
              <a:rPr lang="en-US" sz="2400" dirty="0" smtClean="0"/>
              <a:t>Internet. </a:t>
            </a:r>
          </a:p>
          <a:p>
            <a:r>
              <a:rPr lang="en-US" sz="2400" dirty="0">
                <a:hlinkClick r:id="rId4"/>
              </a:rPr>
              <a:t>https://www.zdnet.com/article/sas-is-on-the-brink-of-generation-change</a:t>
            </a:r>
            <a:r>
              <a:rPr lang="en-US" sz="2400" dirty="0" smtClean="0">
                <a:hlinkClick r:id="rId4"/>
              </a:rPr>
              <a:t>/</a:t>
            </a:r>
            <a:r>
              <a:rPr lang="en-US" sz="2400" dirty="0" smtClean="0"/>
              <a:t> </a:t>
            </a:r>
          </a:p>
          <a:p>
            <a:endParaRPr lang="en-US" dirty="0"/>
          </a:p>
        </p:txBody>
      </p:sp>
      <p:pic>
        <p:nvPicPr>
          <p:cNvPr id="6146" name="Picture 2" descr="Image result for waiting for data to copy"/>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26679" y="748871"/>
            <a:ext cx="3425956" cy="299208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I am on vacation don't bother m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226678" y="3988420"/>
            <a:ext cx="3425957" cy="2259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559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JMP</a:t>
            </a:r>
            <a:endParaRPr lang="en-US" dirty="0"/>
          </a:p>
        </p:txBody>
      </p:sp>
      <p:sp>
        <p:nvSpPr>
          <p:cNvPr id="3" name="Content Placeholder 2"/>
          <p:cNvSpPr>
            <a:spLocks noGrp="1"/>
          </p:cNvSpPr>
          <p:nvPr>
            <p:ph idx="1"/>
          </p:nvPr>
        </p:nvSpPr>
        <p:spPr>
          <a:xfrm>
            <a:off x="484759" y="1491747"/>
            <a:ext cx="5162993" cy="4671267"/>
          </a:xfrm>
        </p:spPr>
        <p:txBody>
          <a:bodyPr>
            <a:normAutofit/>
          </a:bodyPr>
          <a:lstStyle/>
          <a:p>
            <a:r>
              <a:rPr lang="en-US" sz="2400" dirty="0" smtClean="0"/>
              <a:t>A product of SAS; fully compatible with SAS</a:t>
            </a:r>
          </a:p>
          <a:p>
            <a:r>
              <a:rPr lang="en-US" sz="2400" dirty="0" smtClean="0"/>
              <a:t>Different versions:</a:t>
            </a:r>
          </a:p>
          <a:p>
            <a:pPr lvl="1"/>
            <a:r>
              <a:rPr lang="en-US" sz="2400" dirty="0" smtClean="0">
                <a:solidFill>
                  <a:srgbClr val="FFC000"/>
                </a:solidFill>
              </a:rPr>
              <a:t>JMP</a:t>
            </a:r>
            <a:r>
              <a:rPr lang="en-US" sz="2400" dirty="0" smtClean="0"/>
              <a:t>: offer basic predictive modeling tools</a:t>
            </a:r>
          </a:p>
          <a:p>
            <a:pPr lvl="1"/>
            <a:r>
              <a:rPr lang="en-US" sz="2400" dirty="0" smtClean="0">
                <a:solidFill>
                  <a:srgbClr val="FFC000"/>
                </a:solidFill>
              </a:rPr>
              <a:t>JMP Pro</a:t>
            </a:r>
            <a:r>
              <a:rPr lang="en-US" sz="2400" dirty="0" smtClean="0"/>
              <a:t>: Includes and advanced predictive analysis</a:t>
            </a:r>
          </a:p>
          <a:p>
            <a:endParaRPr lang="en-US" dirty="0"/>
          </a:p>
        </p:txBody>
      </p:sp>
      <p:pic>
        <p:nvPicPr>
          <p:cNvPr id="10" name="Picture 9"/>
          <p:cNvPicPr>
            <a:picLocks noChangeAspect="1"/>
          </p:cNvPicPr>
          <p:nvPr/>
        </p:nvPicPr>
        <p:blipFill>
          <a:blip r:embed="rId2"/>
          <a:stretch>
            <a:fillRect/>
          </a:stretch>
        </p:blipFill>
        <p:spPr>
          <a:xfrm>
            <a:off x="5486399" y="1491747"/>
            <a:ext cx="6514667" cy="4246536"/>
          </a:xfrm>
          <a:prstGeom prst="rect">
            <a:avLst/>
          </a:prstGeom>
        </p:spPr>
      </p:pic>
    </p:spTree>
    <p:extLst>
      <p:ext uri="{BB962C8B-B14F-4D97-AF65-F5344CB8AC3E}">
        <p14:creationId xmlns:p14="http://schemas.microsoft.com/office/powerpoint/2010/main" val="153105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JMP</a:t>
            </a:r>
            <a:endParaRPr lang="en-US" dirty="0"/>
          </a:p>
        </p:txBody>
      </p:sp>
      <p:sp>
        <p:nvSpPr>
          <p:cNvPr id="3" name="Content Placeholder 2"/>
          <p:cNvSpPr>
            <a:spLocks noGrp="1"/>
          </p:cNvSpPr>
          <p:nvPr>
            <p:ph idx="1"/>
          </p:nvPr>
        </p:nvSpPr>
        <p:spPr>
          <a:xfrm>
            <a:off x="539337" y="1309585"/>
            <a:ext cx="10968722" cy="4671267"/>
          </a:xfrm>
        </p:spPr>
        <p:txBody>
          <a:bodyPr>
            <a:normAutofit/>
          </a:bodyPr>
          <a:lstStyle/>
          <a:p>
            <a:r>
              <a:rPr lang="en-US" sz="2400" dirty="0" smtClean="0"/>
              <a:t>Include traditional statistical procedures and tools for </a:t>
            </a:r>
            <a:r>
              <a:rPr lang="en-US" sz="2400" dirty="0" smtClean="0">
                <a:solidFill>
                  <a:srgbClr val="FFC000"/>
                </a:solidFill>
              </a:rPr>
              <a:t>exploratory data analysis (EDA), data visualization, data mining, and predictive modeling</a:t>
            </a:r>
            <a:r>
              <a:rPr lang="en-US" sz="2400" dirty="0" smtClean="0"/>
              <a:t>.</a:t>
            </a:r>
          </a:p>
          <a:p>
            <a:endParaRPr lang="en-US" dirty="0"/>
          </a:p>
        </p:txBody>
      </p:sp>
      <p:pic>
        <p:nvPicPr>
          <p:cNvPr id="4" name="Picture 3"/>
          <p:cNvPicPr>
            <a:picLocks noChangeAspect="1"/>
          </p:cNvPicPr>
          <p:nvPr/>
        </p:nvPicPr>
        <p:blipFill>
          <a:blip r:embed="rId2"/>
          <a:stretch>
            <a:fillRect/>
          </a:stretch>
        </p:blipFill>
        <p:spPr>
          <a:xfrm>
            <a:off x="849127" y="2827266"/>
            <a:ext cx="4927600" cy="3721100"/>
          </a:xfrm>
          <a:prstGeom prst="rect">
            <a:avLst/>
          </a:prstGeom>
          <a:ln>
            <a:solidFill>
              <a:schemeClr val="tx1"/>
            </a:solidFill>
          </a:ln>
        </p:spPr>
      </p:pic>
      <p:cxnSp>
        <p:nvCxnSpPr>
          <p:cNvPr id="5" name="Straight Arrow Connector 4"/>
          <p:cNvCxnSpPr/>
          <p:nvPr/>
        </p:nvCxnSpPr>
        <p:spPr>
          <a:xfrm>
            <a:off x="2264581" y="2594641"/>
            <a:ext cx="431800" cy="635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4111834" y="2594641"/>
            <a:ext cx="8636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549984" y="5421073"/>
            <a:ext cx="8509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stretch>
            <a:fillRect/>
          </a:stretch>
        </p:blipFill>
        <p:spPr>
          <a:xfrm>
            <a:off x="6178593" y="2823241"/>
            <a:ext cx="4927600" cy="3721100"/>
          </a:xfrm>
          <a:prstGeom prst="rect">
            <a:avLst/>
          </a:prstGeom>
          <a:ln>
            <a:solidFill>
              <a:schemeClr val="tx1"/>
            </a:solidFill>
          </a:ln>
        </p:spPr>
      </p:pic>
    </p:spTree>
    <p:extLst>
      <p:ext uri="{BB962C8B-B14F-4D97-AF65-F5344CB8AC3E}">
        <p14:creationId xmlns:p14="http://schemas.microsoft.com/office/powerpoint/2010/main" val="3763759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a:cxnSpLocks/>
          </p:cNvCxnSpPr>
          <p:nvPr/>
        </p:nvCxnSpPr>
        <p:spPr>
          <a:xfrm>
            <a:off x="1048225" y="1686655"/>
            <a:ext cx="9653864" cy="32269"/>
          </a:xfrm>
          <a:prstGeom prst="line">
            <a:avLst/>
          </a:prstGeom>
          <a:ln w="25400" cap="rnd">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87742F31-01DA-1444-8388-474A19D45055}"/>
              </a:ext>
            </a:extLst>
          </p:cNvPr>
          <p:cNvSpPr>
            <a:spLocks noGrp="1"/>
          </p:cNvSpPr>
          <p:nvPr>
            <p:ph type="title"/>
          </p:nvPr>
        </p:nvSpPr>
        <p:spPr>
          <a:xfrm>
            <a:off x="835152" y="61291"/>
            <a:ext cx="10521696" cy="609600"/>
          </a:xfrm>
        </p:spPr>
        <p:txBody>
          <a:bodyPr/>
          <a:lstStyle/>
          <a:p>
            <a:r>
              <a:rPr lang="en-US" dirty="0">
                <a:solidFill>
                  <a:schemeClr val="tx1"/>
                </a:solidFill>
              </a:rPr>
              <a:t>SAS Certification Exams</a:t>
            </a:r>
            <a:r>
              <a:rPr lang="en-US" dirty="0"/>
              <a:t> </a:t>
            </a:r>
          </a:p>
        </p:txBody>
      </p:sp>
      <p:sp>
        <p:nvSpPr>
          <p:cNvPr id="3" name="Text Placeholder 2">
            <a:extLst>
              <a:ext uri="{FF2B5EF4-FFF2-40B4-BE49-F238E27FC236}">
                <a16:creationId xmlns:a16="http://schemas.microsoft.com/office/drawing/2014/main" xmlns="" id="{E22ABFE7-7E98-7545-A32D-77B0E077F056}"/>
              </a:ext>
            </a:extLst>
          </p:cNvPr>
          <p:cNvSpPr>
            <a:spLocks noGrp="1"/>
          </p:cNvSpPr>
          <p:nvPr>
            <p:ph type="body" sz="quarter" idx="13"/>
          </p:nvPr>
        </p:nvSpPr>
        <p:spPr>
          <a:xfrm flipH="1">
            <a:off x="835152" y="736907"/>
            <a:ext cx="10521696" cy="365760"/>
          </a:xfrm>
        </p:spPr>
        <p:txBody>
          <a:bodyPr/>
          <a:lstStyle/>
          <a:p>
            <a:r>
              <a:rPr lang="en-US" sz="3200" dirty="0"/>
              <a:t>SAS offers 23 credentials across seven categories</a:t>
            </a:r>
          </a:p>
        </p:txBody>
      </p:sp>
      <p:sp>
        <p:nvSpPr>
          <p:cNvPr id="5" name="TextBox 4"/>
          <p:cNvSpPr txBox="1"/>
          <p:nvPr/>
        </p:nvSpPr>
        <p:spPr>
          <a:xfrm>
            <a:off x="322033" y="2205808"/>
            <a:ext cx="1491351" cy="1289779"/>
          </a:xfrm>
          <a:prstGeom prst="rect">
            <a:avLst/>
          </a:prstGeom>
          <a:solidFill>
            <a:schemeClr val="tx2"/>
          </a:solidFill>
        </p:spPr>
        <p:txBody>
          <a:bodyPr wrap="square" rtlCol="0">
            <a:noAutofit/>
          </a:bodyPr>
          <a:lstStyle/>
          <a:p>
            <a:pPr algn="ctr"/>
            <a:endParaRPr lang="en-US" sz="1867" dirty="0">
              <a:solidFill>
                <a:schemeClr val="bg1"/>
              </a:solidFill>
              <a:latin typeface="+mj-lt"/>
            </a:endParaRPr>
          </a:p>
          <a:p>
            <a:pPr algn="ctr"/>
            <a:r>
              <a:rPr lang="en-US" sz="1400" dirty="0">
                <a:solidFill>
                  <a:schemeClr val="bg1"/>
                </a:solidFill>
                <a:latin typeface="+mj-lt"/>
              </a:rPr>
              <a:t>Foundation Tools</a:t>
            </a:r>
          </a:p>
        </p:txBody>
      </p:sp>
      <p:sp>
        <p:nvSpPr>
          <p:cNvPr id="6" name="Rectangle 5"/>
          <p:cNvSpPr/>
          <p:nvPr/>
        </p:nvSpPr>
        <p:spPr>
          <a:xfrm>
            <a:off x="322030" y="3558018"/>
            <a:ext cx="1491356" cy="115455"/>
          </a:xfrm>
          <a:prstGeom prst="rect">
            <a:avLst/>
          </a:prstGeom>
          <a:solidFill>
            <a:srgbClr val="19BB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9" name="TextBox 8"/>
          <p:cNvSpPr txBox="1"/>
          <p:nvPr/>
        </p:nvSpPr>
        <p:spPr>
          <a:xfrm>
            <a:off x="1919794" y="2205807"/>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Advanced Analytics</a:t>
            </a:r>
          </a:p>
        </p:txBody>
      </p:sp>
      <p:sp>
        <p:nvSpPr>
          <p:cNvPr id="10" name="Rectangle 9"/>
          <p:cNvSpPr/>
          <p:nvPr/>
        </p:nvSpPr>
        <p:spPr>
          <a:xfrm>
            <a:off x="1919795" y="3540313"/>
            <a:ext cx="1491356" cy="115455"/>
          </a:xfrm>
          <a:prstGeom prst="rect">
            <a:avLst/>
          </a:prstGeom>
          <a:solidFill>
            <a:srgbClr val="4142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12" name="TextBox 11"/>
          <p:cNvSpPr txBox="1"/>
          <p:nvPr/>
        </p:nvSpPr>
        <p:spPr>
          <a:xfrm>
            <a:off x="3512846" y="2205806"/>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Business Intelligence and Analytics</a:t>
            </a:r>
          </a:p>
        </p:txBody>
      </p:sp>
      <p:sp>
        <p:nvSpPr>
          <p:cNvPr id="13" name="Rectangle 12"/>
          <p:cNvSpPr/>
          <p:nvPr/>
        </p:nvSpPr>
        <p:spPr>
          <a:xfrm>
            <a:off x="3512845" y="3536616"/>
            <a:ext cx="1491356" cy="115455"/>
          </a:xfrm>
          <a:prstGeom prst="rect">
            <a:avLst/>
          </a:prstGeom>
          <a:solidFill>
            <a:srgbClr val="90B3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15" name="TextBox 14"/>
          <p:cNvSpPr txBox="1"/>
          <p:nvPr/>
        </p:nvSpPr>
        <p:spPr>
          <a:xfrm>
            <a:off x="5105898" y="2205802"/>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Data Management</a:t>
            </a:r>
          </a:p>
        </p:txBody>
      </p:sp>
      <p:sp>
        <p:nvSpPr>
          <p:cNvPr id="16" name="Rectangle 15"/>
          <p:cNvSpPr/>
          <p:nvPr/>
        </p:nvSpPr>
        <p:spPr>
          <a:xfrm>
            <a:off x="5110606" y="3536616"/>
            <a:ext cx="1491356" cy="115455"/>
          </a:xfrm>
          <a:prstGeom prst="rect">
            <a:avLst/>
          </a:prstGeom>
          <a:solidFill>
            <a:srgbClr val="8D2A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18" name="TextBox 17"/>
          <p:cNvSpPr txBox="1"/>
          <p:nvPr/>
        </p:nvSpPr>
        <p:spPr>
          <a:xfrm>
            <a:off x="6689169" y="2205803"/>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Administration</a:t>
            </a:r>
          </a:p>
        </p:txBody>
      </p:sp>
      <p:sp>
        <p:nvSpPr>
          <p:cNvPr id="19" name="Rectangle 18"/>
          <p:cNvSpPr/>
          <p:nvPr/>
        </p:nvSpPr>
        <p:spPr>
          <a:xfrm>
            <a:off x="6689166" y="3536616"/>
            <a:ext cx="1491356" cy="115455"/>
          </a:xfrm>
          <a:prstGeom prst="rect">
            <a:avLst/>
          </a:prstGeom>
          <a:solidFill>
            <a:srgbClr val="D88A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0" name="Oval 29"/>
          <p:cNvSpPr/>
          <p:nvPr/>
        </p:nvSpPr>
        <p:spPr>
          <a:xfrm>
            <a:off x="890861" y="1530078"/>
            <a:ext cx="314729" cy="291973"/>
          </a:xfrm>
          <a:prstGeom prst="ellipse">
            <a:avLst/>
          </a:prstGeom>
          <a:solidFill>
            <a:srgbClr val="19BB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1" name="Oval 30"/>
          <p:cNvSpPr/>
          <p:nvPr/>
        </p:nvSpPr>
        <p:spPr>
          <a:xfrm>
            <a:off x="2508104" y="1521778"/>
            <a:ext cx="314729" cy="291973"/>
          </a:xfrm>
          <a:prstGeom prst="ellipse">
            <a:avLst/>
          </a:prstGeom>
          <a:solidFill>
            <a:srgbClr val="4142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2" name="Oval 31"/>
          <p:cNvSpPr/>
          <p:nvPr/>
        </p:nvSpPr>
        <p:spPr>
          <a:xfrm>
            <a:off x="4099880" y="1521778"/>
            <a:ext cx="314729" cy="291973"/>
          </a:xfrm>
          <a:prstGeom prst="ellipse">
            <a:avLst/>
          </a:prstGeom>
          <a:solidFill>
            <a:srgbClr val="90B3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3" name="Oval 32"/>
          <p:cNvSpPr/>
          <p:nvPr/>
        </p:nvSpPr>
        <p:spPr>
          <a:xfrm>
            <a:off x="5696813" y="1531743"/>
            <a:ext cx="314729" cy="291973"/>
          </a:xfrm>
          <a:prstGeom prst="ellipse">
            <a:avLst/>
          </a:prstGeom>
          <a:solidFill>
            <a:srgbClr val="8D2A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4" name="Oval 33"/>
          <p:cNvSpPr/>
          <p:nvPr/>
        </p:nvSpPr>
        <p:spPr>
          <a:xfrm>
            <a:off x="7123244" y="1521778"/>
            <a:ext cx="314729" cy="291973"/>
          </a:xfrm>
          <a:prstGeom prst="ellipse">
            <a:avLst/>
          </a:prstGeom>
          <a:solidFill>
            <a:srgbClr val="D88A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3" name="TextBox 22">
            <a:extLst>
              <a:ext uri="{FF2B5EF4-FFF2-40B4-BE49-F238E27FC236}">
                <a16:creationId xmlns:a16="http://schemas.microsoft.com/office/drawing/2014/main" xmlns="" id="{26519F14-1BE7-7442-ADBF-B26F2886367E}"/>
              </a:ext>
            </a:extLst>
          </p:cNvPr>
          <p:cNvSpPr txBox="1"/>
          <p:nvPr/>
        </p:nvSpPr>
        <p:spPr>
          <a:xfrm>
            <a:off x="8277330" y="2205802"/>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JMP</a:t>
            </a:r>
          </a:p>
        </p:txBody>
      </p:sp>
      <p:sp>
        <p:nvSpPr>
          <p:cNvPr id="24" name="TextBox 23">
            <a:extLst>
              <a:ext uri="{FF2B5EF4-FFF2-40B4-BE49-F238E27FC236}">
                <a16:creationId xmlns:a16="http://schemas.microsoft.com/office/drawing/2014/main" xmlns="" id="{85425494-B82C-3B43-A185-3862CBF5F522}"/>
              </a:ext>
            </a:extLst>
          </p:cNvPr>
          <p:cNvSpPr txBox="1"/>
          <p:nvPr/>
        </p:nvSpPr>
        <p:spPr>
          <a:xfrm>
            <a:off x="9865491" y="2227204"/>
            <a:ext cx="1491351" cy="1289779"/>
          </a:xfrm>
          <a:prstGeom prst="rect">
            <a:avLst/>
          </a:prstGeom>
          <a:solidFill>
            <a:schemeClr val="tx2"/>
          </a:solidFill>
        </p:spPr>
        <p:txBody>
          <a:bodyPr wrap="square" rtlCol="0">
            <a:noAutofit/>
          </a:bodyPr>
          <a:lstStyle/>
          <a:p>
            <a:pPr algn="ctr"/>
            <a:endParaRPr lang="en-US" sz="1600" dirty="0">
              <a:solidFill>
                <a:schemeClr val="bg1"/>
              </a:solidFill>
              <a:latin typeface="+mj-lt"/>
            </a:endParaRPr>
          </a:p>
          <a:p>
            <a:pPr algn="ctr"/>
            <a:r>
              <a:rPr lang="en-US" sz="1400" dirty="0">
                <a:solidFill>
                  <a:schemeClr val="bg1"/>
                </a:solidFill>
                <a:latin typeface="+mj-lt"/>
              </a:rPr>
              <a:t>Partners</a:t>
            </a:r>
          </a:p>
        </p:txBody>
      </p:sp>
      <p:sp>
        <p:nvSpPr>
          <p:cNvPr id="26" name="Oval 25">
            <a:extLst>
              <a:ext uri="{FF2B5EF4-FFF2-40B4-BE49-F238E27FC236}">
                <a16:creationId xmlns:a16="http://schemas.microsoft.com/office/drawing/2014/main" xmlns="" id="{BDF88C98-24AE-9145-A0A8-393BEABB8681}"/>
              </a:ext>
            </a:extLst>
          </p:cNvPr>
          <p:cNvSpPr/>
          <p:nvPr/>
        </p:nvSpPr>
        <p:spPr>
          <a:xfrm>
            <a:off x="8859246" y="1531743"/>
            <a:ext cx="314729" cy="291973"/>
          </a:xfrm>
          <a:prstGeom prst="ellipse">
            <a:avLst/>
          </a:prstGeom>
          <a:solidFill>
            <a:srgbClr val="FF39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7" name="Oval 26">
            <a:extLst>
              <a:ext uri="{FF2B5EF4-FFF2-40B4-BE49-F238E27FC236}">
                <a16:creationId xmlns:a16="http://schemas.microsoft.com/office/drawing/2014/main" xmlns="" id="{B7EECD42-F0F9-0C47-97CB-F9570B6AA204}"/>
              </a:ext>
            </a:extLst>
          </p:cNvPr>
          <p:cNvSpPr/>
          <p:nvPr/>
        </p:nvSpPr>
        <p:spPr>
          <a:xfrm>
            <a:off x="10453801" y="1521778"/>
            <a:ext cx="314729" cy="291973"/>
          </a:xfrm>
          <a:prstGeom prst="ellips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9" name="Rectangle 28">
            <a:extLst>
              <a:ext uri="{FF2B5EF4-FFF2-40B4-BE49-F238E27FC236}">
                <a16:creationId xmlns:a16="http://schemas.microsoft.com/office/drawing/2014/main" xmlns="" id="{91AF1F2F-661B-9A4F-8079-03FDC4CD5336}"/>
              </a:ext>
            </a:extLst>
          </p:cNvPr>
          <p:cNvSpPr/>
          <p:nvPr/>
        </p:nvSpPr>
        <p:spPr>
          <a:xfrm>
            <a:off x="8277327" y="3536616"/>
            <a:ext cx="1491356" cy="115455"/>
          </a:xfrm>
          <a:prstGeom prst="rect">
            <a:avLst/>
          </a:prstGeom>
          <a:solidFill>
            <a:srgbClr val="FF39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36" name="Rectangle 35">
            <a:extLst>
              <a:ext uri="{FF2B5EF4-FFF2-40B4-BE49-F238E27FC236}">
                <a16:creationId xmlns:a16="http://schemas.microsoft.com/office/drawing/2014/main" xmlns="" id="{9056F373-FB7C-C148-AF5D-A53D13DB1EC7}"/>
              </a:ext>
            </a:extLst>
          </p:cNvPr>
          <p:cNvSpPr/>
          <p:nvPr/>
        </p:nvSpPr>
        <p:spPr>
          <a:xfrm>
            <a:off x="9865493" y="3546286"/>
            <a:ext cx="1491356" cy="115455"/>
          </a:xfrm>
          <a:prstGeom prst="rect">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1"/>
              </a:solidFill>
            </a:endParaRPr>
          </a:p>
        </p:txBody>
      </p:sp>
      <p:sp>
        <p:nvSpPr>
          <p:cNvPr id="21" name="TextBox 20">
            <a:extLst>
              <a:ext uri="{FF2B5EF4-FFF2-40B4-BE49-F238E27FC236}">
                <a16:creationId xmlns:a16="http://schemas.microsoft.com/office/drawing/2014/main" xmlns="" id="{2AF4717D-71E3-CE47-8FAE-6162812D40B7}"/>
              </a:ext>
            </a:extLst>
          </p:cNvPr>
          <p:cNvSpPr txBox="1"/>
          <p:nvPr/>
        </p:nvSpPr>
        <p:spPr>
          <a:xfrm>
            <a:off x="340411" y="3982471"/>
            <a:ext cx="1415629" cy="1672702"/>
          </a:xfrm>
          <a:prstGeom prst="rect">
            <a:avLst/>
          </a:prstGeom>
          <a:noFill/>
          <a:ln w="25400">
            <a:gradFill>
              <a:gsLst>
                <a:gs pos="0">
                  <a:srgbClr val="1BBBB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Specialist Base Programming using SAS 9.4​</a:t>
            </a:r>
          </a:p>
          <a:p>
            <a:endParaRPr lang="en-US" sz="1467" dirty="0">
              <a:solidFill>
                <a:schemeClr val="bg1"/>
              </a:solidFill>
            </a:endParaRPr>
          </a:p>
        </p:txBody>
      </p:sp>
      <p:sp>
        <p:nvSpPr>
          <p:cNvPr id="37" name="TextBox 36">
            <a:extLst>
              <a:ext uri="{FF2B5EF4-FFF2-40B4-BE49-F238E27FC236}">
                <a16:creationId xmlns:a16="http://schemas.microsoft.com/office/drawing/2014/main" xmlns="" id="{8DE1880B-D9C6-3B4A-8BFB-00DE83A9EDF5}"/>
              </a:ext>
            </a:extLst>
          </p:cNvPr>
          <p:cNvSpPr txBox="1"/>
          <p:nvPr/>
        </p:nvSpPr>
        <p:spPr>
          <a:xfrm>
            <a:off x="9941212" y="3982471"/>
            <a:ext cx="1415629" cy="1446935"/>
          </a:xfrm>
          <a:prstGeom prst="rect">
            <a:avLst/>
          </a:prstGeom>
          <a:noFill/>
          <a:ln w="25400">
            <a:gradFill>
              <a:gsLst>
                <a:gs pos="0">
                  <a:srgbClr val="FED30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Deployment Specialist for Visual Analytics 7.3</a:t>
            </a:r>
            <a:endParaRPr lang="en-US" sz="1467" dirty="0"/>
          </a:p>
        </p:txBody>
      </p:sp>
      <p:sp>
        <p:nvSpPr>
          <p:cNvPr id="38" name="TextBox 37">
            <a:extLst>
              <a:ext uri="{FF2B5EF4-FFF2-40B4-BE49-F238E27FC236}">
                <a16:creationId xmlns:a16="http://schemas.microsoft.com/office/drawing/2014/main" xmlns="" id="{32707F24-2F27-834B-9EDC-F8E2B207765A}"/>
              </a:ext>
            </a:extLst>
          </p:cNvPr>
          <p:cNvSpPr txBox="1"/>
          <p:nvPr/>
        </p:nvSpPr>
        <p:spPr>
          <a:xfrm>
            <a:off x="1923503" y="3982468"/>
            <a:ext cx="1415629" cy="1446935"/>
          </a:xfrm>
          <a:prstGeom prst="rect">
            <a:avLst/>
          </a:prstGeom>
          <a:noFill/>
          <a:ln w="25400">
            <a:gradFill>
              <a:gsLst>
                <a:gs pos="0">
                  <a:srgbClr val="4143E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Data Scientist Using SAS 9​</a:t>
            </a:r>
          </a:p>
          <a:p>
            <a:endParaRPr lang="en-US" sz="1467" dirty="0">
              <a:solidFill>
                <a:schemeClr val="bg1"/>
              </a:solidFill>
              <a:cs typeface="Arial"/>
            </a:endParaRPr>
          </a:p>
          <a:p>
            <a:endParaRPr lang="en-US" sz="1467" dirty="0">
              <a:solidFill>
                <a:schemeClr val="bg1"/>
              </a:solidFill>
            </a:endParaRPr>
          </a:p>
        </p:txBody>
      </p:sp>
      <p:sp>
        <p:nvSpPr>
          <p:cNvPr id="39" name="TextBox 38">
            <a:extLst>
              <a:ext uri="{FF2B5EF4-FFF2-40B4-BE49-F238E27FC236}">
                <a16:creationId xmlns:a16="http://schemas.microsoft.com/office/drawing/2014/main" xmlns="" id="{92F2196B-DA6F-A348-A9DE-A5EA2EDD2DB5}"/>
              </a:ext>
            </a:extLst>
          </p:cNvPr>
          <p:cNvSpPr txBox="1"/>
          <p:nvPr/>
        </p:nvSpPr>
        <p:spPr>
          <a:xfrm>
            <a:off x="3547580" y="3982458"/>
            <a:ext cx="1415629" cy="1446935"/>
          </a:xfrm>
          <a:prstGeom prst="rect">
            <a:avLst/>
          </a:prstGeom>
          <a:noFill/>
          <a:ln w="25400">
            <a:gradFill>
              <a:gsLst>
                <a:gs pos="0">
                  <a:srgbClr val="90B52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BI Content Developer for SAS 9.4</a:t>
            </a:r>
          </a:p>
          <a:p>
            <a:endParaRPr lang="en-US" sz="1467" dirty="0">
              <a:solidFill>
                <a:schemeClr val="bg1"/>
              </a:solidFill>
            </a:endParaRPr>
          </a:p>
        </p:txBody>
      </p:sp>
      <p:sp>
        <p:nvSpPr>
          <p:cNvPr id="40" name="TextBox 39">
            <a:extLst>
              <a:ext uri="{FF2B5EF4-FFF2-40B4-BE49-F238E27FC236}">
                <a16:creationId xmlns:a16="http://schemas.microsoft.com/office/drawing/2014/main" xmlns="" id="{646724A0-D8D1-844C-A835-FD2AA879F851}"/>
              </a:ext>
            </a:extLst>
          </p:cNvPr>
          <p:cNvSpPr txBox="1"/>
          <p:nvPr/>
        </p:nvSpPr>
        <p:spPr>
          <a:xfrm>
            <a:off x="5171659" y="3982458"/>
            <a:ext cx="1415629" cy="1446935"/>
          </a:xfrm>
          <a:prstGeom prst="rect">
            <a:avLst/>
          </a:prstGeom>
          <a:noFill/>
          <a:ln w="25400">
            <a:gradFill>
              <a:gsLst>
                <a:gs pos="0">
                  <a:srgbClr val="8B2A8D"/>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Big Data Professional Using SAS 9</a:t>
            </a:r>
          </a:p>
          <a:p>
            <a:endParaRPr lang="en-US" sz="1467" dirty="0">
              <a:solidFill>
                <a:schemeClr val="bg1"/>
              </a:solidFill>
            </a:endParaRPr>
          </a:p>
        </p:txBody>
      </p:sp>
      <p:sp>
        <p:nvSpPr>
          <p:cNvPr id="41" name="TextBox 40">
            <a:extLst>
              <a:ext uri="{FF2B5EF4-FFF2-40B4-BE49-F238E27FC236}">
                <a16:creationId xmlns:a16="http://schemas.microsoft.com/office/drawing/2014/main" xmlns="" id="{267C01AD-80CF-AE45-BCB0-0E5E16374D08}"/>
              </a:ext>
            </a:extLst>
          </p:cNvPr>
          <p:cNvSpPr txBox="1"/>
          <p:nvPr/>
        </p:nvSpPr>
        <p:spPr>
          <a:xfrm>
            <a:off x="6717314" y="3982458"/>
            <a:ext cx="1415629" cy="1446935"/>
          </a:xfrm>
          <a:prstGeom prst="rect">
            <a:avLst/>
          </a:prstGeom>
          <a:noFill/>
          <a:ln w="25400">
            <a:gradFill>
              <a:gsLst>
                <a:gs pos="0">
                  <a:srgbClr val="BA7624"/>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SAS Certified Platform Administrator for SAS 9</a:t>
            </a:r>
          </a:p>
          <a:p>
            <a:endParaRPr lang="en-US" sz="1467" dirty="0">
              <a:solidFill>
                <a:schemeClr val="bg1"/>
              </a:solidFill>
            </a:endParaRPr>
          </a:p>
        </p:txBody>
      </p:sp>
      <p:sp>
        <p:nvSpPr>
          <p:cNvPr id="42" name="TextBox 41">
            <a:extLst>
              <a:ext uri="{FF2B5EF4-FFF2-40B4-BE49-F238E27FC236}">
                <a16:creationId xmlns:a16="http://schemas.microsoft.com/office/drawing/2014/main" xmlns="" id="{C77E7584-B18F-2D44-AE8D-DB6FF23EFF72}"/>
              </a:ext>
            </a:extLst>
          </p:cNvPr>
          <p:cNvSpPr txBox="1"/>
          <p:nvPr/>
        </p:nvSpPr>
        <p:spPr>
          <a:xfrm>
            <a:off x="8306123" y="3982458"/>
            <a:ext cx="1415629" cy="1446935"/>
          </a:xfrm>
          <a:prstGeom prst="rect">
            <a:avLst/>
          </a:prstGeom>
          <a:noFill/>
          <a:ln w="25400">
            <a:gradFill>
              <a:gsLst>
                <a:gs pos="0">
                  <a:srgbClr val="FF3BD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txBody>
          <a:bodyPr wrap="square" rtlCol="0">
            <a:spAutoFit/>
          </a:bodyPr>
          <a:lstStyle/>
          <a:p>
            <a:r>
              <a:rPr lang="en-US" sz="1467" dirty="0"/>
              <a:t>e.g. </a:t>
            </a:r>
            <a:r>
              <a:rPr lang="en-US" sz="1467" dirty="0">
                <a:cs typeface="Arial"/>
              </a:rPr>
              <a:t>JMP Certified Specialist: JMP Scripting Using JMP 14​</a:t>
            </a:r>
          </a:p>
          <a:p>
            <a:endParaRPr lang="en-US" sz="1467" dirty="0">
              <a:solidFill>
                <a:schemeClr val="bg1"/>
              </a:solidFill>
            </a:endParaRPr>
          </a:p>
        </p:txBody>
      </p:sp>
      <p:sp>
        <p:nvSpPr>
          <p:cNvPr id="44" name="Content Placeholder 2"/>
          <p:cNvSpPr txBox="1">
            <a:spLocks/>
          </p:cNvSpPr>
          <p:nvPr/>
        </p:nvSpPr>
        <p:spPr>
          <a:xfrm>
            <a:off x="322030" y="5313273"/>
            <a:ext cx="10685034" cy="1465686"/>
          </a:xfrm>
          <a:prstGeom prst="rect">
            <a:avLst/>
          </a:prstGeom>
        </p:spPr>
        <p:txBody>
          <a:bodyPr>
            <a:normAutofit fontScale="925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endParaRPr lang="en-US" smtClean="0"/>
          </a:p>
          <a:p>
            <a:r>
              <a:rPr lang="en-US" sz="2400" smtClean="0">
                <a:hlinkClick r:id="rId2"/>
              </a:rPr>
              <a:t>https://www.sas.com/en_us/certification.html</a:t>
            </a:r>
            <a:r>
              <a:rPr lang="en-US" sz="2400" smtClean="0"/>
              <a:t> </a:t>
            </a:r>
          </a:p>
          <a:p>
            <a:r>
              <a:rPr lang="en-US" sz="2400" smtClean="0">
                <a:hlinkClick r:id="rId3"/>
              </a:rPr>
              <a:t>https://www.businessnewsdaily.com/10716-sas-certification-guide.html</a:t>
            </a:r>
            <a:r>
              <a:rPr lang="en-US" sz="2400" smtClean="0"/>
              <a:t> </a:t>
            </a:r>
            <a:endParaRPr lang="en-US" sz="2400" dirty="0"/>
          </a:p>
        </p:txBody>
      </p:sp>
    </p:spTree>
    <p:extLst>
      <p:ext uri="{BB962C8B-B14F-4D97-AF65-F5344CB8AC3E}">
        <p14:creationId xmlns:p14="http://schemas.microsoft.com/office/powerpoint/2010/main" val="2498989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SPSS Statistics</a:t>
            </a:r>
            <a:endParaRPr lang="en-US" dirty="0"/>
          </a:p>
        </p:txBody>
      </p:sp>
      <p:sp>
        <p:nvSpPr>
          <p:cNvPr id="3" name="Content Placeholder 2"/>
          <p:cNvSpPr>
            <a:spLocks noGrp="1"/>
          </p:cNvSpPr>
          <p:nvPr>
            <p:ph idx="1"/>
          </p:nvPr>
        </p:nvSpPr>
        <p:spPr>
          <a:xfrm>
            <a:off x="646110" y="1483112"/>
            <a:ext cx="10817343" cy="4884234"/>
          </a:xfrm>
        </p:spPr>
        <p:txBody>
          <a:bodyPr>
            <a:normAutofit fontScale="92500" lnSpcReduction="10000"/>
          </a:bodyPr>
          <a:lstStyle/>
          <a:p>
            <a:r>
              <a:rPr lang="en-US" sz="2400" dirty="0" smtClean="0">
                <a:solidFill>
                  <a:srgbClr val="FFC000"/>
                </a:solidFill>
              </a:rPr>
              <a:t>SPSS Statistics Base</a:t>
            </a:r>
          </a:p>
          <a:p>
            <a:r>
              <a:rPr lang="en-US" sz="2400" dirty="0" smtClean="0">
                <a:solidFill>
                  <a:srgbClr val="FFC000"/>
                </a:solidFill>
              </a:rPr>
              <a:t>SPSS Statistics Standard</a:t>
            </a:r>
            <a:endParaRPr lang="en-US" sz="2400" dirty="0" smtClean="0"/>
          </a:p>
          <a:p>
            <a:pPr lvl="1"/>
            <a:r>
              <a:rPr lang="en-US" sz="2600" dirty="0" smtClean="0"/>
              <a:t>Include traditional statistical procedures, such as t-test, ANOVA, correlation, regression, Chi-square…etc. </a:t>
            </a:r>
          </a:p>
          <a:p>
            <a:pPr lvl="1"/>
            <a:r>
              <a:rPr lang="en-US" sz="2600" dirty="0" smtClean="0"/>
              <a:t>APU has the standard version</a:t>
            </a:r>
          </a:p>
          <a:p>
            <a:r>
              <a:rPr lang="en-US" sz="2400" dirty="0" smtClean="0">
                <a:solidFill>
                  <a:srgbClr val="FFC000"/>
                </a:solidFill>
              </a:rPr>
              <a:t>SPSS Statistics Premium</a:t>
            </a:r>
            <a:r>
              <a:rPr lang="en-US" sz="2400" dirty="0" smtClean="0"/>
              <a:t> </a:t>
            </a:r>
          </a:p>
          <a:p>
            <a:pPr lvl="1"/>
            <a:r>
              <a:rPr lang="en-US" sz="2400" dirty="0" smtClean="0"/>
              <a:t>Advanced </a:t>
            </a:r>
            <a:r>
              <a:rPr lang="en-US" sz="2400" dirty="0"/>
              <a:t>Statistics, </a:t>
            </a:r>
            <a:r>
              <a:rPr lang="en-US" sz="2400" dirty="0" smtClean="0"/>
              <a:t>Custom </a:t>
            </a:r>
            <a:r>
              <a:rPr lang="en-US" sz="2400" dirty="0"/>
              <a:t>Tables, Data Preparation, Missing Values, Forecasting, Decision Trees, Direct Marketing, Complex Samples, Conjoint, Neural Networks, Bootstrapping, Categories, Exact Tests, Visualization Designer, </a:t>
            </a:r>
            <a:r>
              <a:rPr lang="en-US" sz="2400" dirty="0" err="1" smtClean="0"/>
              <a:t>SamplePower</a:t>
            </a:r>
            <a:r>
              <a:rPr lang="en-US" sz="2400" dirty="0" smtClean="0"/>
              <a:t>, and AMOS or Structural Equation Modeling. </a:t>
            </a:r>
          </a:p>
          <a:p>
            <a:pPr lvl="1"/>
            <a:r>
              <a:rPr lang="en-US" sz="2400" dirty="0" smtClean="0"/>
              <a:t>The Mac version does not have Visualization Designer, </a:t>
            </a:r>
            <a:r>
              <a:rPr lang="en-US" sz="2400" dirty="0" err="1" smtClean="0"/>
              <a:t>SamplePower</a:t>
            </a:r>
            <a:r>
              <a:rPr lang="en-US" sz="2400" dirty="0" smtClean="0"/>
              <a:t>, and AMOS.</a:t>
            </a:r>
          </a:p>
          <a:p>
            <a:endParaRPr lang="en-US" dirty="0" smtClean="0"/>
          </a:p>
        </p:txBody>
      </p:sp>
    </p:spTree>
    <p:extLst>
      <p:ext uri="{BB962C8B-B14F-4D97-AF65-F5344CB8AC3E}">
        <p14:creationId xmlns:p14="http://schemas.microsoft.com/office/powerpoint/2010/main" val="277928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4316033" cy="1400530"/>
          </a:xfrm>
        </p:spPr>
        <p:txBody>
          <a:bodyPr/>
          <a:lstStyle/>
          <a:p>
            <a:r>
              <a:rPr lang="en-US" dirty="0" smtClean="0"/>
              <a:t>SPSS Statistics</a:t>
            </a:r>
            <a:endParaRPr lang="en-US" dirty="0"/>
          </a:p>
        </p:txBody>
      </p:sp>
      <p:sp>
        <p:nvSpPr>
          <p:cNvPr id="3" name="Content Placeholder 2"/>
          <p:cNvSpPr>
            <a:spLocks noGrp="1"/>
          </p:cNvSpPr>
          <p:nvPr>
            <p:ph idx="1"/>
          </p:nvPr>
        </p:nvSpPr>
        <p:spPr>
          <a:xfrm>
            <a:off x="536383" y="1394550"/>
            <a:ext cx="5620577" cy="4872138"/>
          </a:xfrm>
        </p:spPr>
        <p:txBody>
          <a:bodyPr>
            <a:noAutofit/>
          </a:bodyPr>
          <a:lstStyle/>
          <a:p>
            <a:r>
              <a:rPr lang="en-US" sz="2800" dirty="0" smtClean="0"/>
              <a:t>SPSS </a:t>
            </a:r>
            <a:r>
              <a:rPr lang="en-US" sz="2800" dirty="0"/>
              <a:t>Statistics is widely </a:t>
            </a:r>
            <a:r>
              <a:rPr lang="en-US" sz="2800" dirty="0" smtClean="0"/>
              <a:t>used in academic. Most scholarly </a:t>
            </a:r>
            <a:r>
              <a:rPr lang="en-US" sz="2800" dirty="0"/>
              <a:t>articles </a:t>
            </a:r>
            <a:r>
              <a:rPr lang="en-US" sz="2800" dirty="0" smtClean="0"/>
              <a:t>are written </a:t>
            </a:r>
            <a:r>
              <a:rPr lang="en-US" sz="2800" dirty="0"/>
              <a:t>with findings produced by SPSS </a:t>
            </a:r>
            <a:endParaRPr lang="en-US" sz="2800" dirty="0" smtClean="0"/>
          </a:p>
          <a:p>
            <a:r>
              <a:rPr lang="en-US" sz="2800" dirty="0" smtClean="0"/>
              <a:t>SPSS </a:t>
            </a:r>
            <a:r>
              <a:rPr lang="en-US" sz="2800" dirty="0"/>
              <a:t>Statistics was not designed for data science though its recent versions include some data mining features. </a:t>
            </a:r>
            <a:endParaRPr lang="en-US" sz="2800" dirty="0" smtClean="0"/>
          </a:p>
          <a:p>
            <a:r>
              <a:rPr lang="en-US" sz="2800" dirty="0" smtClean="0"/>
              <a:t>It lacks </a:t>
            </a:r>
            <a:r>
              <a:rPr lang="en-US" sz="2800" dirty="0"/>
              <a:t>dynamic (interactive) data visualization </a:t>
            </a:r>
            <a:r>
              <a:rPr lang="en-US" sz="2800" dirty="0" smtClean="0"/>
              <a:t>features. </a:t>
            </a:r>
            <a:endParaRPr lang="en-US" sz="2800" dirty="0"/>
          </a:p>
        </p:txBody>
      </p:sp>
      <p:pic>
        <p:nvPicPr>
          <p:cNvPr id="2050" name="Picture 2" descr="https://i1.wp.com/r4stats.com/wp-content/uploads/2019/03/Fig_2a_ScholarlyImpact2018-1.png?resize=640%2C6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9111" y="452718"/>
            <a:ext cx="5716355" cy="6154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222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267" y="385811"/>
            <a:ext cx="10248630" cy="1400530"/>
          </a:xfrm>
        </p:spPr>
        <p:txBody>
          <a:bodyPr/>
          <a:lstStyle/>
          <a:p>
            <a:r>
              <a:rPr lang="en-US" dirty="0" smtClean="0"/>
              <a:t>You need to go beyond SPSS Statistics!</a:t>
            </a:r>
            <a:endParaRPr lang="en-US" dirty="0"/>
          </a:p>
        </p:txBody>
      </p:sp>
      <p:sp>
        <p:nvSpPr>
          <p:cNvPr id="3" name="Content Placeholder 2"/>
          <p:cNvSpPr>
            <a:spLocks noGrp="1"/>
          </p:cNvSpPr>
          <p:nvPr>
            <p:ph idx="1"/>
          </p:nvPr>
        </p:nvSpPr>
        <p:spPr>
          <a:xfrm>
            <a:off x="629875" y="1516567"/>
            <a:ext cx="8946541" cy="4486506"/>
          </a:xfrm>
        </p:spPr>
        <p:txBody>
          <a:bodyPr>
            <a:normAutofit/>
          </a:bodyPr>
          <a:lstStyle/>
          <a:p>
            <a:r>
              <a:rPr lang="en-US" sz="2400" dirty="0" smtClean="0"/>
              <a:t>You need modeling!</a:t>
            </a:r>
          </a:p>
          <a:p>
            <a:r>
              <a:rPr lang="en-US" sz="2400" dirty="0" smtClean="0"/>
              <a:t>Not </a:t>
            </a:r>
            <a:r>
              <a:rPr lang="en-US" sz="2400" dirty="0"/>
              <a:t>this kind of </a:t>
            </a:r>
            <a:r>
              <a:rPr lang="en-US" sz="2400" dirty="0" smtClean="0"/>
              <a:t>modeling.</a:t>
            </a:r>
            <a:endParaRPr lang="en-US" sz="2400" dirty="0"/>
          </a:p>
        </p:txBody>
      </p:sp>
      <p:pic>
        <p:nvPicPr>
          <p:cNvPr id="4" name="Picture 4" descr="http://www.creative-wisdom.com/photography/girls/castle_garden_963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50316" y="2698677"/>
            <a:ext cx="24384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creative-wisdom.com/photography/girls/castle_garden_9749_5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6399" y="2698677"/>
            <a:ext cx="24384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www.creative-wisdom.com/photography/girls/oceanside_1916_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84233" y="2698677"/>
            <a:ext cx="2478707" cy="3718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914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560" y="466015"/>
            <a:ext cx="9404723" cy="1400530"/>
          </a:xfrm>
        </p:spPr>
        <p:txBody>
          <a:bodyPr/>
          <a:lstStyle/>
          <a:p>
            <a:r>
              <a:rPr lang="en-US" dirty="0" smtClean="0"/>
              <a:t>IBM SPSS Modeler</a:t>
            </a:r>
            <a:endParaRPr lang="en-US" dirty="0"/>
          </a:p>
        </p:txBody>
      </p:sp>
      <p:sp>
        <p:nvSpPr>
          <p:cNvPr id="3" name="Content Placeholder 2"/>
          <p:cNvSpPr>
            <a:spLocks noGrp="1"/>
          </p:cNvSpPr>
          <p:nvPr>
            <p:ph idx="1"/>
          </p:nvPr>
        </p:nvSpPr>
        <p:spPr>
          <a:xfrm>
            <a:off x="402424" y="1866545"/>
            <a:ext cx="4292239" cy="4195481"/>
          </a:xfrm>
        </p:spPr>
        <p:txBody>
          <a:bodyPr>
            <a:normAutofit/>
          </a:bodyPr>
          <a:lstStyle/>
          <a:p>
            <a:r>
              <a:rPr lang="en-US" sz="2800" dirty="0" smtClean="0"/>
              <a:t>For data mining and predictive analysis</a:t>
            </a:r>
          </a:p>
          <a:p>
            <a:r>
              <a:rPr lang="en-US" sz="2800" dirty="0" smtClean="0"/>
              <a:t>Use a flow-chart interface.</a:t>
            </a:r>
          </a:p>
        </p:txBody>
      </p:sp>
      <p:pic>
        <p:nvPicPr>
          <p:cNvPr id="4" name="Picture 3"/>
          <p:cNvPicPr>
            <a:picLocks noChangeAspect="1"/>
          </p:cNvPicPr>
          <p:nvPr/>
        </p:nvPicPr>
        <p:blipFill>
          <a:blip r:embed="rId2"/>
          <a:stretch>
            <a:fillRect/>
          </a:stretch>
        </p:blipFill>
        <p:spPr>
          <a:xfrm>
            <a:off x="4585382" y="1988869"/>
            <a:ext cx="6999341" cy="3723678"/>
          </a:xfrm>
          <a:prstGeom prst="rect">
            <a:avLst/>
          </a:prstGeom>
          <a:ln>
            <a:solidFill>
              <a:schemeClr val="tx1"/>
            </a:solidFill>
          </a:ln>
        </p:spPr>
      </p:pic>
    </p:spTree>
    <p:extLst>
      <p:ext uri="{BB962C8B-B14F-4D97-AF65-F5344CB8AC3E}">
        <p14:creationId xmlns:p14="http://schemas.microsoft.com/office/powerpoint/2010/main" val="4026653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901" y="1176200"/>
            <a:ext cx="5566787" cy="813374"/>
          </a:xfrm>
        </p:spPr>
        <p:txBody>
          <a:bodyPr/>
          <a:lstStyle/>
          <a:p>
            <a:r>
              <a:rPr lang="en-US" dirty="0" smtClean="0"/>
              <a:t>IBM Watson Studio</a:t>
            </a:r>
            <a:endParaRPr lang="en-US" dirty="0"/>
          </a:p>
        </p:txBody>
      </p:sp>
      <p:sp>
        <p:nvSpPr>
          <p:cNvPr id="3" name="Content Placeholder 2"/>
          <p:cNvSpPr>
            <a:spLocks noGrp="1"/>
          </p:cNvSpPr>
          <p:nvPr>
            <p:ph idx="1"/>
          </p:nvPr>
        </p:nvSpPr>
        <p:spPr>
          <a:xfrm>
            <a:off x="6374688" y="3953354"/>
            <a:ext cx="5060336" cy="2417301"/>
          </a:xfrm>
        </p:spPr>
        <p:txBody>
          <a:bodyPr>
            <a:normAutofit/>
          </a:bodyPr>
          <a:lstStyle/>
          <a:p>
            <a:r>
              <a:rPr lang="en-US" sz="2800" dirty="0"/>
              <a:t>Although IBM Watson Studio is not the same as IBM Watson, both of them are built on IBM’s AI technology. </a:t>
            </a:r>
          </a:p>
        </p:txBody>
      </p:sp>
      <p:pic>
        <p:nvPicPr>
          <p:cNvPr id="4" name="Picture 3"/>
          <p:cNvPicPr>
            <a:picLocks noChangeAspect="1"/>
          </p:cNvPicPr>
          <p:nvPr/>
        </p:nvPicPr>
        <p:blipFill>
          <a:blip r:embed="rId3"/>
          <a:stretch>
            <a:fillRect/>
          </a:stretch>
        </p:blipFill>
        <p:spPr>
          <a:xfrm>
            <a:off x="807901" y="2684412"/>
            <a:ext cx="4954499" cy="3402040"/>
          </a:xfrm>
          <a:prstGeom prst="rect">
            <a:avLst/>
          </a:prstGeom>
        </p:spPr>
      </p:pic>
      <p:pic>
        <p:nvPicPr>
          <p:cNvPr id="1028" name="Picture 4" descr="Bobs Blog : IBM's Watson: Observe, Interpret, Evaluate, and DecideBobs Blo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17221" y="73353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873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Tableau</a:t>
            </a:r>
            <a:endParaRPr lang="en-US" dirty="0"/>
          </a:p>
        </p:txBody>
      </p:sp>
      <p:sp>
        <p:nvSpPr>
          <p:cNvPr id="3" name="Content Placeholder 2"/>
          <p:cNvSpPr>
            <a:spLocks noGrp="1"/>
          </p:cNvSpPr>
          <p:nvPr>
            <p:ph idx="1"/>
          </p:nvPr>
        </p:nvSpPr>
        <p:spPr>
          <a:xfrm>
            <a:off x="646112" y="1552166"/>
            <a:ext cx="3680562" cy="4195481"/>
          </a:xfrm>
        </p:spPr>
        <p:txBody>
          <a:bodyPr>
            <a:normAutofit lnSpcReduction="10000"/>
          </a:bodyPr>
          <a:lstStyle/>
          <a:p>
            <a:r>
              <a:rPr lang="en-US" sz="2400" dirty="0" smtClean="0"/>
              <a:t>Fairly new, founded in 2003.</a:t>
            </a:r>
          </a:p>
          <a:p>
            <a:r>
              <a:rPr lang="en-US" sz="2400" dirty="0" smtClean="0"/>
              <a:t>Powerful software for data visualization</a:t>
            </a:r>
          </a:p>
          <a:p>
            <a:r>
              <a:rPr lang="en-US" sz="2400" dirty="0" smtClean="0"/>
              <a:t>Include advanced dynamic graphing tools, such as Geographical Information System (GIS), time-series, and dashboard.</a:t>
            </a:r>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39458" y="1689163"/>
            <a:ext cx="7280473" cy="4445226"/>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558027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1328" y="1591828"/>
            <a:ext cx="2347274" cy="1400530"/>
          </a:xfrm>
        </p:spPr>
        <p:txBody>
          <a:bodyPr/>
          <a:lstStyle/>
          <a:p>
            <a:r>
              <a:rPr lang="en-US" sz="3200" dirty="0" smtClean="0"/>
              <a:t>R Language</a:t>
            </a:r>
            <a:endParaRPr lang="en-US" sz="3200" dirty="0"/>
          </a:p>
        </p:txBody>
      </p:sp>
      <p:sp>
        <p:nvSpPr>
          <p:cNvPr id="3" name="Content Placeholder 2"/>
          <p:cNvSpPr>
            <a:spLocks noGrp="1"/>
          </p:cNvSpPr>
          <p:nvPr>
            <p:ph idx="1"/>
          </p:nvPr>
        </p:nvSpPr>
        <p:spPr>
          <a:xfrm>
            <a:off x="503569" y="4462007"/>
            <a:ext cx="11162371" cy="2050305"/>
          </a:xfrm>
        </p:spPr>
        <p:txBody>
          <a:bodyPr>
            <a:normAutofit lnSpcReduction="10000"/>
          </a:bodyPr>
          <a:lstStyle/>
          <a:p>
            <a:r>
              <a:rPr lang="en-US" dirty="0" smtClean="0"/>
              <a:t>An </a:t>
            </a:r>
            <a:r>
              <a:rPr lang="en-US" dirty="0" smtClean="0">
                <a:solidFill>
                  <a:srgbClr val="FFC000"/>
                </a:solidFill>
              </a:rPr>
              <a:t>interpreted</a:t>
            </a:r>
            <a:r>
              <a:rPr lang="en-US" dirty="0" smtClean="0"/>
              <a:t> programming language: Run the instruction directly without compiling the program into an executive program e.g. type “mean (2, 3, 4, 5)” at the prompt and it returns “2”</a:t>
            </a:r>
          </a:p>
          <a:p>
            <a:r>
              <a:rPr lang="en-US" dirty="0" smtClean="0"/>
              <a:t>PowerPoint, </a:t>
            </a:r>
            <a:r>
              <a:rPr lang="en-US" dirty="0" err="1" smtClean="0"/>
              <a:t>PhotoShop</a:t>
            </a:r>
            <a:r>
              <a:rPr lang="en-US" dirty="0" smtClean="0"/>
              <a:t>…etc. are compiled (e.g. PPTX.exe, PhotoShop.exe). You cannot see the original source code.</a:t>
            </a:r>
          </a:p>
          <a:p>
            <a:r>
              <a:rPr lang="en-US" dirty="0" smtClean="0">
                <a:solidFill>
                  <a:srgbClr val="FFC000"/>
                </a:solidFill>
              </a:rPr>
              <a:t>R Studio </a:t>
            </a:r>
            <a:r>
              <a:rPr lang="en-US" dirty="0" smtClean="0"/>
              <a:t>offers a nicer interface, but still no drag and drop.</a:t>
            </a:r>
          </a:p>
          <a:p>
            <a:endParaRPr lang="en-US" dirty="0"/>
          </a:p>
        </p:txBody>
      </p:sp>
      <p:pic>
        <p:nvPicPr>
          <p:cNvPr id="4" name="Picture 3"/>
          <p:cNvPicPr>
            <a:picLocks noChangeAspect="1"/>
          </p:cNvPicPr>
          <p:nvPr/>
        </p:nvPicPr>
        <p:blipFill>
          <a:blip r:embed="rId2"/>
          <a:stretch>
            <a:fillRect/>
          </a:stretch>
        </p:blipFill>
        <p:spPr>
          <a:xfrm>
            <a:off x="513109" y="310963"/>
            <a:ext cx="8997269" cy="3962260"/>
          </a:xfrm>
          <a:prstGeom prst="rect">
            <a:avLst/>
          </a:prstGeom>
        </p:spPr>
      </p:pic>
    </p:spTree>
    <p:extLst>
      <p:ext uri="{BB962C8B-B14F-4D97-AF65-F5344CB8AC3E}">
        <p14:creationId xmlns:p14="http://schemas.microsoft.com/office/powerpoint/2010/main" val="4226040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Graphical User Interface for R</a:t>
            </a:r>
            <a:endParaRPr lang="en-US" dirty="0"/>
          </a:p>
        </p:txBody>
      </p:sp>
      <p:sp>
        <p:nvSpPr>
          <p:cNvPr id="3" name="Content Placeholder 2"/>
          <p:cNvSpPr>
            <a:spLocks noGrp="1"/>
          </p:cNvSpPr>
          <p:nvPr>
            <p:ph idx="1"/>
          </p:nvPr>
        </p:nvSpPr>
        <p:spPr>
          <a:xfrm>
            <a:off x="646111" y="1387899"/>
            <a:ext cx="11147572" cy="4195481"/>
          </a:xfrm>
        </p:spPr>
        <p:txBody>
          <a:bodyPr>
            <a:normAutofit/>
          </a:bodyPr>
          <a:lstStyle/>
          <a:p>
            <a:pPr marL="0" indent="0">
              <a:buNone/>
            </a:pPr>
            <a:r>
              <a:rPr lang="en-US" sz="2400" dirty="0" smtClean="0"/>
              <a:t>Some developers created GUI-based statistical programs e.g. JASP</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86811" y="1998720"/>
            <a:ext cx="7971322" cy="4655127"/>
          </a:xfrm>
          <a:prstGeom prst="rect">
            <a:avLst/>
          </a:prstGeom>
        </p:spPr>
      </p:pic>
    </p:spTree>
    <p:extLst>
      <p:ext uri="{BB962C8B-B14F-4D97-AF65-F5344CB8AC3E}">
        <p14:creationId xmlns:p14="http://schemas.microsoft.com/office/powerpoint/2010/main" val="547648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 for R</a:t>
            </a:r>
            <a:endParaRPr lang="en-US" dirty="0"/>
          </a:p>
        </p:txBody>
      </p:sp>
      <p:sp>
        <p:nvSpPr>
          <p:cNvPr id="3" name="Content Placeholder 2"/>
          <p:cNvSpPr>
            <a:spLocks noGrp="1"/>
          </p:cNvSpPr>
          <p:nvPr>
            <p:ph idx="1"/>
          </p:nvPr>
        </p:nvSpPr>
        <p:spPr>
          <a:xfrm>
            <a:off x="781195" y="1611814"/>
            <a:ext cx="3832370" cy="4195481"/>
          </a:xfrm>
        </p:spPr>
        <p:txBody>
          <a:bodyPr>
            <a:normAutofit/>
          </a:bodyPr>
          <a:lstStyle/>
          <a:p>
            <a:r>
              <a:rPr lang="en-US" sz="2400" dirty="0" smtClean="0"/>
              <a:t>R has a very steep learning curve.</a:t>
            </a:r>
          </a:p>
          <a:p>
            <a:r>
              <a:rPr lang="en-US" sz="2400" dirty="0" smtClean="0"/>
              <a:t>Good news: Behind the scene, many statistical computing in JASP are performing by calling R package.</a:t>
            </a:r>
            <a:endParaRPr lang="en-US" sz="2400" dirty="0"/>
          </a:p>
        </p:txBody>
      </p:sp>
      <p:pic>
        <p:nvPicPr>
          <p:cNvPr id="4" name="Picture 3"/>
          <p:cNvPicPr>
            <a:picLocks noChangeAspect="1"/>
          </p:cNvPicPr>
          <p:nvPr/>
        </p:nvPicPr>
        <p:blipFill>
          <a:blip r:embed="rId2"/>
          <a:stretch>
            <a:fillRect/>
          </a:stretch>
        </p:blipFill>
        <p:spPr>
          <a:xfrm>
            <a:off x="4613565" y="452718"/>
            <a:ext cx="3560189" cy="5902036"/>
          </a:xfrm>
          <a:prstGeom prst="rect">
            <a:avLst/>
          </a:prstGeom>
        </p:spPr>
      </p:pic>
      <p:pic>
        <p:nvPicPr>
          <p:cNvPr id="6" name="Picture 5"/>
          <p:cNvPicPr>
            <a:picLocks noChangeAspect="1"/>
          </p:cNvPicPr>
          <p:nvPr/>
        </p:nvPicPr>
        <p:blipFill>
          <a:blip r:embed="rId3"/>
          <a:stretch>
            <a:fillRect/>
          </a:stretch>
        </p:blipFill>
        <p:spPr>
          <a:xfrm>
            <a:off x="8288058" y="452718"/>
            <a:ext cx="3310693" cy="5881255"/>
          </a:xfrm>
          <a:prstGeom prst="rect">
            <a:avLst/>
          </a:prstGeom>
        </p:spPr>
      </p:pic>
    </p:spTree>
    <p:extLst>
      <p:ext uri="{BB962C8B-B14F-4D97-AF65-F5344CB8AC3E}">
        <p14:creationId xmlns:p14="http://schemas.microsoft.com/office/powerpoint/2010/main" val="1292477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 for R</a:t>
            </a:r>
            <a:endParaRPr lang="en-US" dirty="0"/>
          </a:p>
        </p:txBody>
      </p:sp>
      <p:sp>
        <p:nvSpPr>
          <p:cNvPr id="3" name="Content Placeholder 2"/>
          <p:cNvSpPr>
            <a:spLocks noGrp="1"/>
          </p:cNvSpPr>
          <p:nvPr>
            <p:ph idx="1"/>
          </p:nvPr>
        </p:nvSpPr>
        <p:spPr>
          <a:xfrm>
            <a:off x="646111" y="1736505"/>
            <a:ext cx="2876407" cy="4195481"/>
          </a:xfrm>
        </p:spPr>
        <p:txBody>
          <a:bodyPr>
            <a:normAutofit/>
          </a:bodyPr>
          <a:lstStyle/>
          <a:p>
            <a:r>
              <a:rPr lang="en-US" sz="2400" dirty="0" err="1" smtClean="0"/>
              <a:t>Rguroo</a:t>
            </a:r>
            <a:endParaRPr lang="en-US" sz="2400" dirty="0" smtClean="0"/>
          </a:p>
          <a:p>
            <a:r>
              <a:rPr lang="en-US" sz="2400" dirty="0" smtClean="0"/>
              <a:t>Point-n-click</a:t>
            </a:r>
          </a:p>
          <a:p>
            <a:r>
              <a:rPr lang="en-US" sz="2400" dirty="0" smtClean="0"/>
              <a:t>Semi-dynamic data visualization</a:t>
            </a:r>
          </a:p>
          <a:p>
            <a:r>
              <a:rPr lang="en-US" sz="2400" dirty="0" smtClean="0"/>
              <a:t>Traditional statistical procedures only</a:t>
            </a:r>
            <a:endParaRPr lang="en-US" sz="2400" dirty="0"/>
          </a:p>
        </p:txBody>
      </p:sp>
      <p:pic>
        <p:nvPicPr>
          <p:cNvPr id="7" name="Picture 6"/>
          <p:cNvPicPr>
            <a:picLocks noChangeAspect="1"/>
          </p:cNvPicPr>
          <p:nvPr/>
        </p:nvPicPr>
        <p:blipFill>
          <a:blip r:embed="rId2"/>
          <a:stretch>
            <a:fillRect/>
          </a:stretch>
        </p:blipFill>
        <p:spPr>
          <a:xfrm>
            <a:off x="3648270" y="634275"/>
            <a:ext cx="8249322" cy="5640562"/>
          </a:xfrm>
          <a:prstGeom prst="rect">
            <a:avLst/>
          </a:prstGeom>
        </p:spPr>
      </p:pic>
    </p:spTree>
    <p:extLst>
      <p:ext uri="{BB962C8B-B14F-4D97-AF65-F5344CB8AC3E}">
        <p14:creationId xmlns:p14="http://schemas.microsoft.com/office/powerpoint/2010/main" val="2010928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a:t>
            </a:r>
            <a:endParaRPr lang="en-US" dirty="0"/>
          </a:p>
        </p:txBody>
      </p:sp>
      <p:sp>
        <p:nvSpPr>
          <p:cNvPr id="3" name="Content Placeholder 2"/>
          <p:cNvSpPr>
            <a:spLocks noGrp="1"/>
          </p:cNvSpPr>
          <p:nvPr>
            <p:ph idx="1"/>
          </p:nvPr>
        </p:nvSpPr>
        <p:spPr>
          <a:xfrm>
            <a:off x="646112" y="1587500"/>
            <a:ext cx="5342093" cy="4660899"/>
          </a:xfrm>
        </p:spPr>
        <p:txBody>
          <a:bodyPr/>
          <a:lstStyle/>
          <a:p>
            <a:r>
              <a:rPr lang="en-US" sz="2800" dirty="0" smtClean="0"/>
              <a:t>Also an </a:t>
            </a:r>
            <a:r>
              <a:rPr lang="en-US" sz="2800" dirty="0" smtClean="0">
                <a:solidFill>
                  <a:srgbClr val="FFC000"/>
                </a:solidFill>
              </a:rPr>
              <a:t>interpreted</a:t>
            </a:r>
            <a:r>
              <a:rPr lang="en-US" sz="2800" dirty="0" smtClean="0"/>
              <a:t> language.</a:t>
            </a:r>
          </a:p>
          <a:p>
            <a:r>
              <a:rPr lang="en-US" sz="2800" dirty="0" smtClean="0"/>
              <a:t>Besides data analytics, it is a train for all tracks; it is used in </a:t>
            </a:r>
            <a:r>
              <a:rPr lang="en-US" sz="2800" dirty="0" smtClean="0">
                <a:solidFill>
                  <a:srgbClr val="FFC000"/>
                </a:solidFill>
              </a:rPr>
              <a:t>almost everything</a:t>
            </a:r>
            <a:r>
              <a:rPr lang="en-US" sz="2800" dirty="0" smtClean="0"/>
              <a:t>: Webpages, multimedia, databases, networking, automation, image processing. </a:t>
            </a:r>
          </a:p>
          <a:p>
            <a:endParaRPr lang="en-US" dirty="0"/>
          </a:p>
        </p:txBody>
      </p:sp>
      <p:pic>
        <p:nvPicPr>
          <p:cNvPr id="8194" name="Picture 2" descr="Image result for a train for all track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74465" y="4109547"/>
            <a:ext cx="5534561" cy="24912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6174464" y="452718"/>
            <a:ext cx="5534561" cy="3533920"/>
          </a:xfrm>
          <a:prstGeom prst="rect">
            <a:avLst/>
          </a:prstGeom>
        </p:spPr>
      </p:pic>
    </p:spTree>
    <p:extLst>
      <p:ext uri="{BB962C8B-B14F-4D97-AF65-F5344CB8AC3E}">
        <p14:creationId xmlns:p14="http://schemas.microsoft.com/office/powerpoint/2010/main" val="1659172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13625" cy="877318"/>
          </a:xfrm>
        </p:spPr>
        <p:txBody>
          <a:bodyPr/>
          <a:lstStyle/>
          <a:p>
            <a:r>
              <a:rPr lang="en-US" sz="3200" dirty="0" smtClean="0"/>
              <a:t>Be careful of some information from the Internet</a:t>
            </a:r>
            <a:endParaRPr lang="en-US" sz="3200" dirty="0"/>
          </a:p>
        </p:txBody>
      </p:sp>
      <p:sp>
        <p:nvSpPr>
          <p:cNvPr id="3" name="Content Placeholder 2"/>
          <p:cNvSpPr>
            <a:spLocks noGrp="1"/>
          </p:cNvSpPr>
          <p:nvPr>
            <p:ph idx="1"/>
          </p:nvPr>
        </p:nvSpPr>
        <p:spPr>
          <a:xfrm>
            <a:off x="488373" y="1454727"/>
            <a:ext cx="4561610" cy="4956464"/>
          </a:xfrm>
        </p:spPr>
        <p:txBody>
          <a:bodyPr>
            <a:noAutofit/>
          </a:bodyPr>
          <a:lstStyle/>
          <a:p>
            <a:r>
              <a:rPr lang="en-US" sz="2400" dirty="0" smtClean="0"/>
              <a:t>When you compare between tools, don’t assume that everything on the Web is accurate.</a:t>
            </a:r>
          </a:p>
          <a:p>
            <a:r>
              <a:rPr lang="en-US" sz="2400" dirty="0" smtClean="0"/>
              <a:t>According to </a:t>
            </a:r>
            <a:r>
              <a:rPr lang="en-US" sz="2400" dirty="0" err="1" smtClean="0"/>
              <a:t>IntlliPaat</a:t>
            </a:r>
            <a:r>
              <a:rPr lang="en-US" sz="2400" dirty="0" smtClean="0"/>
              <a:t>, “SAS </a:t>
            </a:r>
            <a:r>
              <a:rPr lang="en-US" sz="2400" dirty="0"/>
              <a:t>is not great at graphical capabilities. Though Base SAS has some graphical capabilities improvisation, these capabilities are not widely known, and so R gets a clear lead in this aspect</a:t>
            </a:r>
            <a:r>
              <a:rPr lang="en-US" sz="2400" dirty="0" smtClean="0"/>
              <a:t>.”</a:t>
            </a:r>
            <a:endParaRPr lang="en-US" sz="2400" dirty="0"/>
          </a:p>
        </p:txBody>
      </p:sp>
      <p:pic>
        <p:nvPicPr>
          <p:cNvPr id="1026" name="Picture 2" descr="https://cdn.intellipaat.com/blog/wp-content/uploads/2019/02/SASvsR-02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78582" y="1330036"/>
            <a:ext cx="6517984" cy="47936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78582" y="6328064"/>
            <a:ext cx="6517984" cy="369332"/>
          </a:xfrm>
          <a:prstGeom prst="rect">
            <a:avLst/>
          </a:prstGeom>
          <a:noFill/>
        </p:spPr>
        <p:txBody>
          <a:bodyPr wrap="square" rtlCol="0">
            <a:spAutoFit/>
          </a:bodyPr>
          <a:lstStyle/>
          <a:p>
            <a:r>
              <a:rPr lang="en-US"/>
              <a:t>Source: </a:t>
            </a:r>
            <a:r>
              <a:rPr lang="en-US">
                <a:hlinkClick r:id="rId3"/>
              </a:rPr>
              <a:t>https://intellipaat.com/blog/sas-versus-r/</a:t>
            </a:r>
            <a:endParaRPr lang="en-US" dirty="0"/>
          </a:p>
        </p:txBody>
      </p:sp>
    </p:spTree>
    <p:extLst>
      <p:ext uri="{BB962C8B-B14F-4D97-AF65-F5344CB8AC3E}">
        <p14:creationId xmlns:p14="http://schemas.microsoft.com/office/powerpoint/2010/main" val="1085908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03234" cy="1400530"/>
          </a:xfrm>
        </p:spPr>
        <p:txBody>
          <a:bodyPr/>
          <a:lstStyle/>
          <a:p>
            <a:r>
              <a:rPr lang="en-US" sz="3200" dirty="0"/>
              <a:t>Be careful of information from the Internet</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2054" y="1298327"/>
            <a:ext cx="9497291" cy="5229742"/>
          </a:xfrm>
          <a:prstGeom prst="rect">
            <a:avLst/>
          </a:prstGeom>
        </p:spPr>
      </p:pic>
    </p:spTree>
    <p:extLst>
      <p:ext uri="{BB962C8B-B14F-4D97-AF65-F5344CB8AC3E}">
        <p14:creationId xmlns:p14="http://schemas.microsoft.com/office/powerpoint/2010/main" val="4062518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13625" cy="877318"/>
          </a:xfrm>
        </p:spPr>
        <p:txBody>
          <a:bodyPr/>
          <a:lstStyle/>
          <a:p>
            <a:r>
              <a:rPr lang="en-US" sz="3600" dirty="0" smtClean="0"/>
              <a:t>Be careful of information from the Internet</a:t>
            </a:r>
            <a:endParaRPr lang="en-US" sz="3600" dirty="0"/>
          </a:p>
        </p:txBody>
      </p:sp>
      <p:sp>
        <p:nvSpPr>
          <p:cNvPr id="3" name="Content Placeholder 2"/>
          <p:cNvSpPr>
            <a:spLocks noGrp="1"/>
          </p:cNvSpPr>
          <p:nvPr>
            <p:ph idx="1"/>
          </p:nvPr>
        </p:nvSpPr>
        <p:spPr>
          <a:xfrm>
            <a:off x="802795" y="4946072"/>
            <a:ext cx="10492124" cy="997528"/>
          </a:xfrm>
        </p:spPr>
        <p:txBody>
          <a:bodyPr>
            <a:noAutofit/>
          </a:bodyPr>
          <a:lstStyle/>
          <a:p>
            <a:pPr marL="0" indent="0">
              <a:buNone/>
            </a:pPr>
            <a:r>
              <a:rPr lang="en-US" sz="2800" dirty="0" smtClean="0"/>
              <a:t>And JMP and SAS Visual Analytics are very advanced in data visualization! </a:t>
            </a:r>
            <a:endParaRPr lang="en-US" sz="2800" dirty="0"/>
          </a:p>
        </p:txBody>
      </p:sp>
      <p:pic>
        <p:nvPicPr>
          <p:cNvPr id="5" name="Picture 4"/>
          <p:cNvPicPr>
            <a:picLocks noChangeAspect="1"/>
          </p:cNvPicPr>
          <p:nvPr/>
        </p:nvPicPr>
        <p:blipFill>
          <a:blip r:embed="rId2"/>
          <a:stretch>
            <a:fillRect/>
          </a:stretch>
        </p:blipFill>
        <p:spPr>
          <a:xfrm>
            <a:off x="761685" y="1734485"/>
            <a:ext cx="10574343" cy="2807137"/>
          </a:xfrm>
          <a:prstGeom prst="rect">
            <a:avLst/>
          </a:prstGeom>
        </p:spPr>
      </p:pic>
    </p:spTree>
    <p:extLst>
      <p:ext uri="{BB962C8B-B14F-4D97-AF65-F5344CB8AC3E}">
        <p14:creationId xmlns:p14="http://schemas.microsoft.com/office/powerpoint/2010/main" val="331079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369022" cy="1400530"/>
          </a:xfrm>
        </p:spPr>
        <p:txBody>
          <a:bodyPr/>
          <a:lstStyle/>
          <a:p>
            <a:r>
              <a:rPr lang="en-US" sz="3600" dirty="0"/>
              <a:t>Be careful of information from the Internet</a:t>
            </a:r>
          </a:p>
        </p:txBody>
      </p:sp>
      <p:sp>
        <p:nvSpPr>
          <p:cNvPr id="3" name="Content Placeholder 2"/>
          <p:cNvSpPr>
            <a:spLocks noGrp="1"/>
          </p:cNvSpPr>
          <p:nvPr>
            <p:ph idx="1"/>
          </p:nvPr>
        </p:nvSpPr>
        <p:spPr>
          <a:xfrm>
            <a:off x="1111779" y="1578785"/>
            <a:ext cx="8946541" cy="4195481"/>
          </a:xfrm>
        </p:spPr>
        <p:txBody>
          <a:bodyPr/>
          <a:lstStyle/>
          <a:p>
            <a:r>
              <a:rPr lang="en-US" dirty="0" smtClean="0"/>
              <a:t>Rating by a sample size of 1-15</a:t>
            </a:r>
            <a:endParaRPr lang="en-US" dirty="0"/>
          </a:p>
        </p:txBody>
      </p:sp>
      <p:pic>
        <p:nvPicPr>
          <p:cNvPr id="5" name="Picture 4"/>
          <p:cNvPicPr>
            <a:picLocks noChangeAspect="1"/>
          </p:cNvPicPr>
          <p:nvPr/>
        </p:nvPicPr>
        <p:blipFill>
          <a:blip r:embed="rId3"/>
          <a:stretch>
            <a:fillRect/>
          </a:stretch>
        </p:blipFill>
        <p:spPr>
          <a:xfrm>
            <a:off x="0" y="4421668"/>
            <a:ext cx="12192000" cy="2153525"/>
          </a:xfrm>
          <a:prstGeom prst="rect">
            <a:avLst/>
          </a:prstGeom>
        </p:spPr>
      </p:pic>
      <p:pic>
        <p:nvPicPr>
          <p:cNvPr id="6" name="Picture 5"/>
          <p:cNvPicPr>
            <a:picLocks noChangeAspect="1"/>
          </p:cNvPicPr>
          <p:nvPr/>
        </p:nvPicPr>
        <p:blipFill>
          <a:blip r:embed="rId4"/>
          <a:stretch>
            <a:fillRect/>
          </a:stretch>
        </p:blipFill>
        <p:spPr>
          <a:xfrm>
            <a:off x="0" y="2365407"/>
            <a:ext cx="12192000" cy="2127185"/>
          </a:xfrm>
          <a:prstGeom prst="rect">
            <a:avLst/>
          </a:prstGeom>
        </p:spPr>
      </p:pic>
    </p:spTree>
    <p:extLst>
      <p:ext uri="{BB962C8B-B14F-4D97-AF65-F5344CB8AC3E}">
        <p14:creationId xmlns:p14="http://schemas.microsoft.com/office/powerpoint/2010/main" val="3808079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600" y="452718"/>
            <a:ext cx="9404723" cy="1400530"/>
          </a:xfrm>
        </p:spPr>
        <p:txBody>
          <a:bodyPr/>
          <a:lstStyle/>
          <a:p>
            <a:r>
              <a:rPr lang="en-US" dirty="0" smtClean="0"/>
              <a:t>21 most valuable job skills in 2016</a:t>
            </a:r>
            <a:endParaRPr lang="en-US" dirty="0"/>
          </a:p>
        </p:txBody>
      </p:sp>
      <p:sp>
        <p:nvSpPr>
          <p:cNvPr id="3" name="Content Placeholder 2"/>
          <p:cNvSpPr>
            <a:spLocks noGrp="1"/>
          </p:cNvSpPr>
          <p:nvPr>
            <p:ph idx="1"/>
          </p:nvPr>
        </p:nvSpPr>
        <p:spPr>
          <a:xfrm>
            <a:off x="534600" y="1761894"/>
            <a:ext cx="6867645" cy="4409500"/>
          </a:xfrm>
        </p:spPr>
        <p:txBody>
          <a:bodyPr>
            <a:normAutofit/>
          </a:bodyPr>
          <a:lstStyle/>
          <a:p>
            <a:r>
              <a:rPr lang="en-US" sz="2400" dirty="0" smtClean="0"/>
              <a:t>A study by MONEY Magazine and Payscal.com in 2016</a:t>
            </a:r>
          </a:p>
          <a:p>
            <a:r>
              <a:rPr lang="en-US" sz="2400" dirty="0"/>
              <a:t>Top </a:t>
            </a:r>
            <a:r>
              <a:rPr lang="en-US" sz="2400" dirty="0" smtClean="0"/>
              <a:t>skills related to data analysis and </a:t>
            </a:r>
            <a:r>
              <a:rPr lang="en-US" sz="2400" dirty="0"/>
              <a:t>their average pay boost</a:t>
            </a:r>
            <a:r>
              <a:rPr lang="en-US" sz="2400" dirty="0" smtClean="0"/>
              <a:t>:</a:t>
            </a:r>
            <a:endParaRPr lang="en-US" sz="2400" dirty="0"/>
          </a:p>
          <a:p>
            <a:pPr lvl="1"/>
            <a:r>
              <a:rPr lang="en-US" sz="2400" dirty="0" smtClean="0"/>
              <a:t>1. </a:t>
            </a:r>
            <a:r>
              <a:rPr lang="en-US" sz="2400" dirty="0" smtClean="0">
                <a:solidFill>
                  <a:srgbClr val="FFC000"/>
                </a:solidFill>
              </a:rPr>
              <a:t>SAS</a:t>
            </a:r>
            <a:r>
              <a:rPr lang="en-US" sz="2400" dirty="0" smtClean="0"/>
              <a:t> </a:t>
            </a:r>
            <a:r>
              <a:rPr lang="en-US" sz="2400" dirty="0"/>
              <a:t>(Statistical Analysis System): +6.1%</a:t>
            </a:r>
          </a:p>
          <a:p>
            <a:pPr lvl="1"/>
            <a:r>
              <a:rPr lang="en-US" sz="2400" dirty="0" smtClean="0"/>
              <a:t>2. </a:t>
            </a:r>
            <a:r>
              <a:rPr lang="en-US" sz="2400" dirty="0" smtClean="0">
                <a:solidFill>
                  <a:srgbClr val="FFC000"/>
                </a:solidFill>
              </a:rPr>
              <a:t>Data </a:t>
            </a:r>
            <a:r>
              <a:rPr lang="en-US" sz="2400" dirty="0">
                <a:solidFill>
                  <a:srgbClr val="FFC000"/>
                </a:solidFill>
              </a:rPr>
              <a:t>Mining/Data Warehousing</a:t>
            </a:r>
            <a:r>
              <a:rPr lang="en-US" sz="2400" dirty="0"/>
              <a:t>: +5.1%</a:t>
            </a:r>
          </a:p>
          <a:p>
            <a:pPr lvl="1"/>
            <a:r>
              <a:rPr lang="en-US" sz="2400" dirty="0" smtClean="0"/>
              <a:t>4. </a:t>
            </a:r>
            <a:r>
              <a:rPr lang="en-US" sz="2400" dirty="0" smtClean="0">
                <a:solidFill>
                  <a:srgbClr val="FFC000"/>
                </a:solidFill>
              </a:rPr>
              <a:t>Data </a:t>
            </a:r>
            <a:r>
              <a:rPr lang="en-US" sz="2400" dirty="0">
                <a:solidFill>
                  <a:srgbClr val="FFC000"/>
                </a:solidFill>
              </a:rPr>
              <a:t>Modeling</a:t>
            </a:r>
            <a:r>
              <a:rPr lang="en-US" sz="2400" dirty="0"/>
              <a:t>: +5</a:t>
            </a:r>
            <a:r>
              <a:rPr lang="en-US" sz="2400" dirty="0" smtClean="0"/>
              <a:t>%</a:t>
            </a:r>
          </a:p>
        </p:txBody>
      </p:sp>
      <p:pic>
        <p:nvPicPr>
          <p:cNvPr id="4" name="Picture 3"/>
          <p:cNvPicPr>
            <a:picLocks noChangeAspect="1"/>
          </p:cNvPicPr>
          <p:nvPr/>
        </p:nvPicPr>
        <p:blipFill>
          <a:blip r:embed="rId2"/>
          <a:stretch>
            <a:fillRect/>
          </a:stretch>
        </p:blipFill>
        <p:spPr>
          <a:xfrm>
            <a:off x="7547211" y="1761894"/>
            <a:ext cx="4390476" cy="2857143"/>
          </a:xfrm>
          <a:prstGeom prst="rect">
            <a:avLst/>
          </a:prstGeom>
        </p:spPr>
      </p:pic>
      <p:sp>
        <p:nvSpPr>
          <p:cNvPr id="5" name="Content Placeholder 2"/>
          <p:cNvSpPr txBox="1">
            <a:spLocks/>
          </p:cNvSpPr>
          <p:nvPr/>
        </p:nvSpPr>
        <p:spPr>
          <a:xfrm>
            <a:off x="618410" y="5668363"/>
            <a:ext cx="11157278" cy="5197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sz="2400" dirty="0" smtClean="0"/>
              <a:t>Source: </a:t>
            </a:r>
            <a:r>
              <a:rPr lang="en-US" sz="2400" dirty="0" smtClean="0">
                <a:hlinkClick r:id="rId3"/>
              </a:rPr>
              <a:t>http://time.com/money/4328180/most-valuable-career-skills/</a:t>
            </a:r>
            <a:r>
              <a:rPr lang="en-US" sz="2400" dirty="0" smtClean="0"/>
              <a:t> </a:t>
            </a:r>
            <a:endParaRPr lang="en-US" sz="2400" dirty="0"/>
          </a:p>
        </p:txBody>
      </p:sp>
    </p:spTree>
    <p:extLst>
      <p:ext uri="{BB962C8B-B14F-4D97-AF65-F5344CB8AC3E}">
        <p14:creationId xmlns:p14="http://schemas.microsoft.com/office/powerpoint/2010/main" val="940633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911053" cy="1400530"/>
          </a:xfrm>
        </p:spPr>
        <p:txBody>
          <a:bodyPr/>
          <a:lstStyle/>
          <a:p>
            <a:r>
              <a:rPr lang="en-US" dirty="0" smtClean="0"/>
              <a:t>2017-18 most popular analytical tools</a:t>
            </a:r>
            <a:endParaRPr lang="en-US" dirty="0"/>
          </a:p>
        </p:txBody>
      </p:sp>
      <p:sp>
        <p:nvSpPr>
          <p:cNvPr id="3" name="Content Placeholder 2"/>
          <p:cNvSpPr>
            <a:spLocks noGrp="1"/>
          </p:cNvSpPr>
          <p:nvPr>
            <p:ph idx="1"/>
          </p:nvPr>
        </p:nvSpPr>
        <p:spPr>
          <a:xfrm>
            <a:off x="545750" y="5898996"/>
            <a:ext cx="10326688" cy="773150"/>
          </a:xfrm>
        </p:spPr>
        <p:txBody>
          <a:bodyPr/>
          <a:lstStyle/>
          <a:p>
            <a:r>
              <a:rPr lang="en-US" dirty="0"/>
              <a:t>Source: </a:t>
            </a:r>
            <a:r>
              <a:rPr lang="en-US" dirty="0">
                <a:hlinkClick r:id="rId2"/>
              </a:rPr>
              <a:t>https://analyticstraining.com/10-most-popular-analytic-tools-in-business</a:t>
            </a:r>
            <a:r>
              <a:rPr lang="en-US" dirty="0" smtClean="0">
                <a:hlinkClick r:id="rId2"/>
              </a:rPr>
              <a:t>/</a:t>
            </a:r>
            <a:r>
              <a:rPr lang="en-US" dirty="0" smtClean="0"/>
              <a:t> </a:t>
            </a:r>
            <a:endParaRPr lang="en-US" dirty="0"/>
          </a:p>
        </p:txBody>
      </p:sp>
      <p:pic>
        <p:nvPicPr>
          <p:cNvPr id="3074" name="Picture 2" descr="companies using analytic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84966" y="1442537"/>
            <a:ext cx="7052479" cy="4344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233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smtClean="0"/>
              <a:t>Most used data science tools for 2019</a:t>
            </a:r>
            <a:endParaRPr lang="en-US" sz="3600" dirty="0"/>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smtClean="0"/>
              <a:t>Source: </a:t>
            </a:r>
            <a:r>
              <a:rPr lang="en-US" dirty="0">
                <a:hlinkClick r:id="rId2"/>
              </a:rPr>
              <a:t>https://data-flair.training/blogs/data-science-tools/</a:t>
            </a:r>
            <a:endParaRPr lang="en-US" dirty="0"/>
          </a:p>
        </p:txBody>
      </p:sp>
      <p:pic>
        <p:nvPicPr>
          <p:cNvPr id="2050" name="Picture 2" descr="Data Science Tool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31084" y="1353272"/>
            <a:ext cx="8177934" cy="4279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952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smtClean="0"/>
              <a:t>Most used data science tools for 2019</a:t>
            </a:r>
            <a:endParaRPr lang="en-US" sz="3600" dirty="0"/>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smtClean="0"/>
              <a:t>Source: </a:t>
            </a:r>
            <a:r>
              <a:rPr lang="en-US" dirty="0">
                <a:hlinkClick r:id="rId2"/>
              </a:rPr>
              <a:t>https://data-flair.training/blogs/data-science-tools/</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1746" y="1355416"/>
            <a:ext cx="6253452" cy="4438114"/>
          </a:xfrm>
          <a:prstGeom prst="rect">
            <a:avLst/>
          </a:prstGeom>
        </p:spPr>
      </p:pic>
    </p:spTree>
    <p:extLst>
      <p:ext uri="{BB962C8B-B14F-4D97-AF65-F5344CB8AC3E}">
        <p14:creationId xmlns:p14="http://schemas.microsoft.com/office/powerpoint/2010/main" val="2288346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smtClean="0"/>
              <a:t>Most used data science tools for 2019</a:t>
            </a:r>
            <a:endParaRPr lang="en-US" sz="3600" dirty="0"/>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smtClean="0"/>
              <a:t>Source: </a:t>
            </a:r>
            <a:r>
              <a:rPr lang="en-US" dirty="0">
                <a:hlinkClick r:id="rId2"/>
              </a:rPr>
              <a:t>https://data-flair.training/blogs/data-science-tools/</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22186" y="1361209"/>
            <a:ext cx="5834678" cy="4267534"/>
          </a:xfrm>
          <a:prstGeom prst="rect">
            <a:avLst/>
          </a:prstGeom>
        </p:spPr>
      </p:pic>
    </p:spTree>
    <p:extLst>
      <p:ext uri="{BB962C8B-B14F-4D97-AF65-F5344CB8AC3E}">
        <p14:creationId xmlns:p14="http://schemas.microsoft.com/office/powerpoint/2010/main" val="275000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smtClean="0"/>
              <a:t>Most used data science tools for 2019</a:t>
            </a:r>
            <a:endParaRPr lang="en-US" sz="3600" dirty="0"/>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smtClean="0"/>
              <a:t>Source: </a:t>
            </a:r>
            <a:r>
              <a:rPr lang="en-US" dirty="0">
                <a:hlinkClick r:id="rId2"/>
              </a:rPr>
              <a:t>https://data-flair.training/blogs/data-science-tools/</a:t>
            </a:r>
            <a:endParaRPr lang="en-US" dirty="0"/>
          </a:p>
        </p:txBody>
      </p:sp>
      <p:pic>
        <p:nvPicPr>
          <p:cNvPr id="6" name="Picture 5"/>
          <p:cNvPicPr>
            <a:picLocks noChangeAspect="1"/>
          </p:cNvPicPr>
          <p:nvPr/>
        </p:nvPicPr>
        <p:blipFill>
          <a:blip r:embed="rId3"/>
          <a:stretch>
            <a:fillRect/>
          </a:stretch>
        </p:blipFill>
        <p:spPr>
          <a:xfrm>
            <a:off x="646111" y="1547180"/>
            <a:ext cx="11045634" cy="3814529"/>
          </a:xfrm>
          <a:prstGeom prst="rect">
            <a:avLst/>
          </a:prstGeom>
        </p:spPr>
      </p:pic>
    </p:spTree>
    <p:extLst>
      <p:ext uri="{BB962C8B-B14F-4D97-AF65-F5344CB8AC3E}">
        <p14:creationId xmlns:p14="http://schemas.microsoft.com/office/powerpoint/2010/main" val="697884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smtClean="0"/>
              <a:t>Most used data science tools for 2019</a:t>
            </a:r>
            <a:endParaRPr lang="en-US" sz="3600" dirty="0"/>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smtClean="0"/>
              <a:t>Source: </a:t>
            </a:r>
            <a:r>
              <a:rPr lang="en-US" dirty="0">
                <a:hlinkClick r:id="rId2"/>
              </a:rPr>
              <a:t>https://data-flair.training/blogs/data-science-tools/</a:t>
            </a:r>
            <a:endParaRPr lang="en-US" dirty="0"/>
          </a:p>
        </p:txBody>
      </p:sp>
      <p:pic>
        <p:nvPicPr>
          <p:cNvPr id="5" name="Picture 4"/>
          <p:cNvPicPr>
            <a:picLocks noChangeAspect="1"/>
          </p:cNvPicPr>
          <p:nvPr/>
        </p:nvPicPr>
        <p:blipFill>
          <a:blip r:embed="rId3"/>
          <a:stretch>
            <a:fillRect/>
          </a:stretch>
        </p:blipFill>
        <p:spPr>
          <a:xfrm>
            <a:off x="646111" y="1267691"/>
            <a:ext cx="10012692" cy="4498709"/>
          </a:xfrm>
          <a:prstGeom prst="rect">
            <a:avLst/>
          </a:prstGeom>
        </p:spPr>
      </p:pic>
    </p:spTree>
    <p:extLst>
      <p:ext uri="{BB962C8B-B14F-4D97-AF65-F5344CB8AC3E}">
        <p14:creationId xmlns:p14="http://schemas.microsoft.com/office/powerpoint/2010/main" val="322348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smtClean="0"/>
              <a:t>Most used data science tools for 2019</a:t>
            </a:r>
            <a:endParaRPr lang="en-US" sz="3600" dirty="0"/>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smtClean="0"/>
              <a:t>Source: </a:t>
            </a:r>
            <a:r>
              <a:rPr lang="en-US" dirty="0">
                <a:hlinkClick r:id="rId2"/>
              </a:rPr>
              <a:t>https://data-flair.training/blogs/data-science-tools/</a:t>
            </a:r>
            <a:endParaRPr lang="en-US" dirty="0"/>
          </a:p>
        </p:txBody>
      </p:sp>
      <p:pic>
        <p:nvPicPr>
          <p:cNvPr id="4" name="Picture 3"/>
          <p:cNvPicPr>
            <a:picLocks noChangeAspect="1"/>
          </p:cNvPicPr>
          <p:nvPr/>
        </p:nvPicPr>
        <p:blipFill>
          <a:blip r:embed="rId3"/>
          <a:stretch>
            <a:fillRect/>
          </a:stretch>
        </p:blipFill>
        <p:spPr>
          <a:xfrm>
            <a:off x="1796303" y="1143000"/>
            <a:ext cx="6952843" cy="4655977"/>
          </a:xfrm>
          <a:prstGeom prst="rect">
            <a:avLst/>
          </a:prstGeom>
        </p:spPr>
      </p:pic>
    </p:spTree>
    <p:extLst>
      <p:ext uri="{BB962C8B-B14F-4D97-AF65-F5344CB8AC3E}">
        <p14:creationId xmlns:p14="http://schemas.microsoft.com/office/powerpoint/2010/main" val="2148413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4973"/>
          </a:xfrm>
        </p:spPr>
        <p:txBody>
          <a:bodyPr/>
          <a:lstStyle/>
          <a:p>
            <a:r>
              <a:rPr lang="en-US" sz="3600" dirty="0" smtClean="0"/>
              <a:t>Most used data science tools for 2019</a:t>
            </a:r>
            <a:endParaRPr lang="en-US" sz="3600" dirty="0"/>
          </a:p>
        </p:txBody>
      </p:sp>
      <p:sp>
        <p:nvSpPr>
          <p:cNvPr id="3" name="Content Placeholder 2"/>
          <p:cNvSpPr>
            <a:spLocks noGrp="1"/>
          </p:cNvSpPr>
          <p:nvPr>
            <p:ph idx="1"/>
          </p:nvPr>
        </p:nvSpPr>
        <p:spPr>
          <a:xfrm>
            <a:off x="1103312" y="5881255"/>
            <a:ext cx="8946541" cy="367144"/>
          </a:xfrm>
        </p:spPr>
        <p:txBody>
          <a:bodyPr>
            <a:normAutofit lnSpcReduction="10000"/>
          </a:bodyPr>
          <a:lstStyle/>
          <a:p>
            <a:r>
              <a:rPr lang="en-US" dirty="0" smtClean="0"/>
              <a:t>Source: </a:t>
            </a:r>
            <a:r>
              <a:rPr lang="en-US" dirty="0">
                <a:hlinkClick r:id="rId2"/>
              </a:rPr>
              <a:t>https://data-flair.training/blogs/data-science-tools/</a:t>
            </a:r>
            <a:endParaRPr lang="en-US" dirty="0"/>
          </a:p>
        </p:txBody>
      </p:sp>
      <p:pic>
        <p:nvPicPr>
          <p:cNvPr id="5" name="Picture 4"/>
          <p:cNvPicPr>
            <a:picLocks noChangeAspect="1"/>
          </p:cNvPicPr>
          <p:nvPr/>
        </p:nvPicPr>
        <p:blipFill>
          <a:blip r:embed="rId3"/>
          <a:stretch>
            <a:fillRect/>
          </a:stretch>
        </p:blipFill>
        <p:spPr>
          <a:xfrm>
            <a:off x="646111" y="2361040"/>
            <a:ext cx="10466667" cy="2219048"/>
          </a:xfrm>
          <a:prstGeom prst="rect">
            <a:avLst/>
          </a:prstGeom>
        </p:spPr>
      </p:pic>
    </p:spTree>
    <p:extLst>
      <p:ext uri="{BB962C8B-B14F-4D97-AF65-F5344CB8AC3E}">
        <p14:creationId xmlns:p14="http://schemas.microsoft.com/office/powerpoint/2010/main" val="11766824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4743" y="716437"/>
            <a:ext cx="5904432" cy="6042582"/>
          </a:xfrm>
          <a:prstGeom prst="rect">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2020 Gartner Report</a:t>
            </a:r>
            <a:endParaRPr lang="en-US" dirty="0"/>
          </a:p>
        </p:txBody>
      </p:sp>
      <p:sp>
        <p:nvSpPr>
          <p:cNvPr id="3" name="Content Placeholder 2"/>
          <p:cNvSpPr>
            <a:spLocks noGrp="1"/>
          </p:cNvSpPr>
          <p:nvPr>
            <p:ph idx="1"/>
          </p:nvPr>
        </p:nvSpPr>
        <p:spPr>
          <a:xfrm>
            <a:off x="375946" y="1364875"/>
            <a:ext cx="5738797" cy="4195481"/>
          </a:xfrm>
        </p:spPr>
        <p:txBody>
          <a:bodyPr>
            <a:noAutofit/>
          </a:bodyPr>
          <a:lstStyle/>
          <a:p>
            <a:r>
              <a:rPr lang="en-US" sz="2400" dirty="0" smtClean="0">
                <a:hlinkClick r:id="rId2"/>
              </a:rPr>
              <a:t>Gartner</a:t>
            </a:r>
            <a:r>
              <a:rPr lang="en-US" sz="2400" dirty="0" smtClean="0"/>
              <a:t> is a leader in corporate consulting.</a:t>
            </a:r>
          </a:p>
          <a:p>
            <a:r>
              <a:rPr lang="en-US" sz="2400" dirty="0" smtClean="0"/>
              <a:t>“</a:t>
            </a:r>
            <a:r>
              <a:rPr lang="en-US" sz="2400" dirty="0"/>
              <a:t>SAS is again positioned as a Leader this year. Its DSML products have a high degree of enterprise readiness and consistently deliver high business value to customers. While customer adoption of open-source alternatives to the SAS platform remains a competitive threat, the vendor retains a strong and adaptive presence in the </a:t>
            </a:r>
            <a:r>
              <a:rPr lang="en-US" sz="2400" dirty="0" smtClean="0"/>
              <a:t>market.”</a:t>
            </a:r>
          </a:p>
        </p:txBody>
      </p:sp>
      <p:pic>
        <p:nvPicPr>
          <p:cNvPr id="1026" name="Picture 2" descr="Magic Quadrant for Data Science and Machine Learning Platform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14744" y="873114"/>
            <a:ext cx="5781675" cy="5781676"/>
          </a:xfrm>
          <a:prstGeom prst="rect">
            <a:avLst/>
          </a:prstGeom>
          <a:noFill/>
          <a:extLst>
            <a:ext uri="{909E8E84-426E-40DD-AFC4-6F175D3DCCD1}">
              <a14:hiddenFill xmlns:a14="http://schemas.microsoft.com/office/drawing/2010/main">
                <a:solidFill>
                  <a:srgbClr val="FFFFFF"/>
                </a:solidFill>
              </a14:hiddenFill>
            </a:ext>
          </a:extLst>
        </p:spPr>
      </p:pic>
      <p:sp>
        <p:nvSpPr>
          <p:cNvPr id="5" name="Down Arrow 4"/>
          <p:cNvSpPr/>
          <p:nvPr/>
        </p:nvSpPr>
        <p:spPr>
          <a:xfrm rot="19421190">
            <a:off x="9907572" y="2070258"/>
            <a:ext cx="443059" cy="7296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rot="3066831">
            <a:off x="9040305" y="4251490"/>
            <a:ext cx="413153" cy="60331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2612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a:t>
            </a:r>
            <a:r>
              <a:rPr lang="en-US" dirty="0" err="1" smtClean="0"/>
              <a:t>TensorFlow</a:t>
            </a:r>
            <a:endParaRPr lang="en-US" dirty="0"/>
          </a:p>
        </p:txBody>
      </p:sp>
      <p:sp>
        <p:nvSpPr>
          <p:cNvPr id="3" name="Content Placeholder 2"/>
          <p:cNvSpPr>
            <a:spLocks noGrp="1"/>
          </p:cNvSpPr>
          <p:nvPr>
            <p:ph idx="1"/>
          </p:nvPr>
        </p:nvSpPr>
        <p:spPr>
          <a:xfrm>
            <a:off x="716437" y="1853248"/>
            <a:ext cx="4185502" cy="4195481"/>
          </a:xfrm>
        </p:spPr>
        <p:txBody>
          <a:bodyPr>
            <a:normAutofit/>
          </a:bodyPr>
          <a:lstStyle/>
          <a:p>
            <a:r>
              <a:rPr lang="en-US" sz="2800" dirty="0" smtClean="0"/>
              <a:t>The Gartner report put Google in the lower quadrant.</a:t>
            </a:r>
          </a:p>
          <a:p>
            <a:r>
              <a:rPr lang="en-US" sz="2800" dirty="0" smtClean="0"/>
              <a:t>Google </a:t>
            </a:r>
            <a:r>
              <a:rPr lang="en-US" sz="2800" dirty="0" err="1" smtClean="0"/>
              <a:t>TensorFlow</a:t>
            </a:r>
            <a:r>
              <a:rPr lang="en-US" sz="2800" dirty="0" smtClean="0"/>
              <a:t> is on the rise in the Deep Learning </a:t>
            </a:r>
            <a:r>
              <a:rPr lang="en-US" sz="2800" dirty="0" err="1" smtClean="0"/>
              <a:t>Frameowork</a:t>
            </a:r>
            <a:r>
              <a:rPr lang="en-US" sz="2800" dirty="0" smtClean="0"/>
              <a:t>. </a:t>
            </a:r>
            <a:endParaRPr lang="en-US" sz="2800" dirty="0"/>
          </a:p>
        </p:txBody>
      </p:sp>
      <p:pic>
        <p:nvPicPr>
          <p:cNvPr id="1026" name="Picture 2" descr="https://miro.medium.com/max/700/1*s_BwkYxpGv34vjOHi8tDz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76367" y="1962149"/>
            <a:ext cx="66675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2549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Gartner Report</a:t>
            </a:r>
            <a:endParaRPr lang="en-US" dirty="0"/>
          </a:p>
        </p:txBody>
      </p:sp>
      <p:sp>
        <p:nvSpPr>
          <p:cNvPr id="3" name="Content Placeholder 2"/>
          <p:cNvSpPr>
            <a:spLocks noGrp="1"/>
          </p:cNvSpPr>
          <p:nvPr>
            <p:ph idx="1"/>
          </p:nvPr>
        </p:nvSpPr>
        <p:spPr>
          <a:xfrm>
            <a:off x="875201" y="1853248"/>
            <a:ext cx="4481889" cy="4195481"/>
          </a:xfrm>
        </p:spPr>
        <p:txBody>
          <a:bodyPr>
            <a:normAutofit/>
          </a:bodyPr>
          <a:lstStyle/>
          <a:p>
            <a:r>
              <a:rPr lang="en-US" sz="2800" dirty="0"/>
              <a:t>SAS is the only vendor named a leader in the Magic Quadrant for Data Science and Machine Learning Platforms for all eight years of its existence.</a:t>
            </a:r>
          </a:p>
        </p:txBody>
      </p:sp>
      <p:pic>
        <p:nvPicPr>
          <p:cNvPr id="4" name="Picture 3"/>
          <p:cNvPicPr>
            <a:picLocks noChangeAspect="1"/>
          </p:cNvPicPr>
          <p:nvPr/>
        </p:nvPicPr>
        <p:blipFill>
          <a:blip r:embed="rId3"/>
          <a:stretch>
            <a:fillRect/>
          </a:stretch>
        </p:blipFill>
        <p:spPr>
          <a:xfrm>
            <a:off x="5707597" y="452718"/>
            <a:ext cx="5904762" cy="6057143"/>
          </a:xfrm>
          <a:prstGeom prst="rect">
            <a:avLst/>
          </a:prstGeom>
        </p:spPr>
      </p:pic>
    </p:spTree>
    <p:extLst>
      <p:ext uri="{BB962C8B-B14F-4D97-AF65-F5344CB8AC3E}">
        <p14:creationId xmlns:p14="http://schemas.microsoft.com/office/powerpoint/2010/main" val="9326860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3133409" cy="1400530"/>
          </a:xfrm>
        </p:spPr>
        <p:txBody>
          <a:bodyPr/>
          <a:lstStyle/>
          <a:p>
            <a:r>
              <a:rPr lang="en-US" dirty="0" smtClean="0"/>
              <a:t>2020 IDC Report</a:t>
            </a:r>
            <a:endParaRPr lang="en-US" dirty="0"/>
          </a:p>
        </p:txBody>
      </p:sp>
      <p:sp>
        <p:nvSpPr>
          <p:cNvPr id="3" name="Content Placeholder 2"/>
          <p:cNvSpPr>
            <a:spLocks noGrp="1"/>
          </p:cNvSpPr>
          <p:nvPr>
            <p:ph idx="1"/>
          </p:nvPr>
        </p:nvSpPr>
        <p:spPr>
          <a:xfrm>
            <a:off x="646111" y="2089494"/>
            <a:ext cx="3547937" cy="4195481"/>
          </a:xfrm>
        </p:spPr>
        <p:txBody>
          <a:bodyPr>
            <a:normAutofit/>
          </a:bodyPr>
          <a:lstStyle/>
          <a:p>
            <a:r>
              <a:rPr lang="en-US" sz="2800" dirty="0" smtClean="0"/>
              <a:t>Google is behind Microsoft, IBM, SAS, and Amazon.</a:t>
            </a:r>
            <a:endParaRPr lang="en-US" sz="2800" dirty="0"/>
          </a:p>
        </p:txBody>
      </p:sp>
      <p:pic>
        <p:nvPicPr>
          <p:cNvPr id="4" name="Picture 3"/>
          <p:cNvPicPr>
            <a:picLocks noChangeAspect="1"/>
          </p:cNvPicPr>
          <p:nvPr/>
        </p:nvPicPr>
        <p:blipFill>
          <a:blip r:embed="rId2"/>
          <a:stretch>
            <a:fillRect/>
          </a:stretch>
        </p:blipFill>
        <p:spPr>
          <a:xfrm>
            <a:off x="4480628" y="152235"/>
            <a:ext cx="7180952" cy="6504762"/>
          </a:xfrm>
          <a:prstGeom prst="rect">
            <a:avLst/>
          </a:prstGeom>
        </p:spPr>
      </p:pic>
    </p:spTree>
    <p:extLst>
      <p:ext uri="{BB962C8B-B14F-4D97-AF65-F5344CB8AC3E}">
        <p14:creationId xmlns:p14="http://schemas.microsoft.com/office/powerpoint/2010/main" val="386802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5634616" cy="1400530"/>
          </a:xfrm>
        </p:spPr>
        <p:txBody>
          <a:bodyPr/>
          <a:lstStyle/>
          <a:p>
            <a:r>
              <a:rPr lang="en-US" dirty="0" smtClean="0"/>
              <a:t>2020 Forrester Wave Report</a:t>
            </a:r>
            <a:endParaRPr lang="en-US" dirty="0"/>
          </a:p>
        </p:txBody>
      </p:sp>
      <p:sp>
        <p:nvSpPr>
          <p:cNvPr id="3" name="Content Placeholder 2"/>
          <p:cNvSpPr>
            <a:spLocks noGrp="1"/>
          </p:cNvSpPr>
          <p:nvPr>
            <p:ph idx="1"/>
          </p:nvPr>
        </p:nvSpPr>
        <p:spPr>
          <a:xfrm>
            <a:off x="1103313" y="2052918"/>
            <a:ext cx="5103524" cy="4195481"/>
          </a:xfrm>
        </p:spPr>
        <p:txBody>
          <a:bodyPr>
            <a:normAutofit/>
          </a:bodyPr>
          <a:lstStyle/>
          <a:p>
            <a:r>
              <a:rPr lang="en-US" sz="2800" dirty="0" smtClean="0"/>
              <a:t>IBM</a:t>
            </a:r>
          </a:p>
          <a:p>
            <a:r>
              <a:rPr lang="en-US" sz="2800" dirty="0" smtClean="0"/>
              <a:t>SAS</a:t>
            </a:r>
          </a:p>
          <a:p>
            <a:r>
              <a:rPr lang="en-US" sz="2800" dirty="0" err="1" smtClean="0"/>
              <a:t>RapidMiner</a:t>
            </a:r>
            <a:endParaRPr lang="en-US" sz="2800" dirty="0" smtClean="0"/>
          </a:p>
          <a:p>
            <a:r>
              <a:rPr lang="en-US" sz="2800" dirty="0" err="1" smtClean="0"/>
              <a:t>Dataiku</a:t>
            </a:r>
            <a:endParaRPr lang="en-US" sz="2800" dirty="0" smtClean="0"/>
          </a:p>
          <a:p>
            <a:r>
              <a:rPr lang="en-US" sz="2800" dirty="0" smtClean="0"/>
              <a:t>TIBCO</a:t>
            </a:r>
            <a:endParaRPr lang="en-US" sz="2800" dirty="0"/>
          </a:p>
        </p:txBody>
      </p:sp>
      <p:pic>
        <p:nvPicPr>
          <p:cNvPr id="4" name="Picture 3"/>
          <p:cNvPicPr>
            <a:picLocks noChangeAspect="1"/>
          </p:cNvPicPr>
          <p:nvPr/>
        </p:nvPicPr>
        <p:blipFill>
          <a:blip r:embed="rId3"/>
          <a:stretch>
            <a:fillRect/>
          </a:stretch>
        </p:blipFill>
        <p:spPr>
          <a:xfrm>
            <a:off x="6447277" y="699046"/>
            <a:ext cx="4737959" cy="5549353"/>
          </a:xfrm>
          <a:prstGeom prst="rect">
            <a:avLst/>
          </a:prstGeom>
        </p:spPr>
      </p:pic>
    </p:spTree>
    <p:extLst>
      <p:ext uri="{BB962C8B-B14F-4D97-AF65-F5344CB8AC3E}">
        <p14:creationId xmlns:p14="http://schemas.microsoft.com/office/powerpoint/2010/main" val="27410951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711" y="38463"/>
            <a:ext cx="9404723" cy="1400530"/>
          </a:xfrm>
        </p:spPr>
        <p:txBody>
          <a:bodyPr/>
          <a:lstStyle/>
          <a:p>
            <a:r>
              <a:rPr lang="en-US" dirty="0" smtClean="0"/>
              <a:t>Other Forrester Wave reports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51080" y="963505"/>
            <a:ext cx="4298871" cy="5666337"/>
          </a:xfrm>
          <a:prstGeom prst="rect">
            <a:avLst/>
          </a:prstGeom>
        </p:spPr>
      </p:pic>
      <p:pic>
        <p:nvPicPr>
          <p:cNvPr id="6" name="Picture 5"/>
          <p:cNvPicPr>
            <a:picLocks noChangeAspect="1"/>
          </p:cNvPicPr>
          <p:nvPr/>
        </p:nvPicPr>
        <p:blipFill>
          <a:blip r:embed="rId4"/>
          <a:stretch>
            <a:fillRect/>
          </a:stretch>
        </p:blipFill>
        <p:spPr>
          <a:xfrm>
            <a:off x="5848344" y="963505"/>
            <a:ext cx="4115550" cy="5666337"/>
          </a:xfrm>
          <a:prstGeom prst="rect">
            <a:avLst/>
          </a:prstGeom>
        </p:spPr>
      </p:pic>
    </p:spTree>
    <p:extLst>
      <p:ext uri="{BB962C8B-B14F-4D97-AF65-F5344CB8AC3E}">
        <p14:creationId xmlns:p14="http://schemas.microsoft.com/office/powerpoint/2010/main" val="41902844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476" y="184494"/>
            <a:ext cx="9404723" cy="1400530"/>
          </a:xfrm>
        </p:spPr>
        <p:txBody>
          <a:bodyPr/>
          <a:lstStyle/>
          <a:p>
            <a:r>
              <a:rPr lang="en-US" dirty="0" smtClean="0"/>
              <a:t>Other Forrester Wave reports</a:t>
            </a:r>
            <a:endParaRPr lang="en-US" dirty="0"/>
          </a:p>
        </p:txBody>
      </p:sp>
      <p:sp>
        <p:nvSpPr>
          <p:cNvPr id="3" name="Content Placeholder 2"/>
          <p:cNvSpPr>
            <a:spLocks noGrp="1"/>
          </p:cNvSpPr>
          <p:nvPr>
            <p:ph idx="1"/>
          </p:nvPr>
        </p:nvSpPr>
        <p:spPr/>
        <p:txBody>
          <a:bodyPr/>
          <a:lstStyle/>
          <a:p>
            <a:endParaRPr lang="en-US"/>
          </a:p>
        </p:txBody>
      </p:sp>
      <p:pic>
        <p:nvPicPr>
          <p:cNvPr id="7" name="Picture 6"/>
          <p:cNvPicPr>
            <a:picLocks noChangeAspect="1"/>
          </p:cNvPicPr>
          <p:nvPr/>
        </p:nvPicPr>
        <p:blipFill>
          <a:blip r:embed="rId3"/>
          <a:stretch>
            <a:fillRect/>
          </a:stretch>
        </p:blipFill>
        <p:spPr>
          <a:xfrm>
            <a:off x="1103312" y="1012272"/>
            <a:ext cx="4212400" cy="5543553"/>
          </a:xfrm>
          <a:prstGeom prst="rect">
            <a:avLst/>
          </a:prstGeom>
        </p:spPr>
      </p:pic>
      <p:pic>
        <p:nvPicPr>
          <p:cNvPr id="5" name="Picture 4"/>
          <p:cNvPicPr>
            <a:picLocks noChangeAspect="1"/>
          </p:cNvPicPr>
          <p:nvPr/>
        </p:nvPicPr>
        <p:blipFill>
          <a:blip r:embed="rId4"/>
          <a:stretch>
            <a:fillRect/>
          </a:stretch>
        </p:blipFill>
        <p:spPr>
          <a:xfrm>
            <a:off x="5736950" y="1012271"/>
            <a:ext cx="4502835" cy="5543553"/>
          </a:xfrm>
          <a:prstGeom prst="rect">
            <a:avLst/>
          </a:prstGeom>
        </p:spPr>
      </p:pic>
    </p:spTree>
    <p:extLst>
      <p:ext uri="{BB962C8B-B14F-4D97-AF65-F5344CB8AC3E}">
        <p14:creationId xmlns:p14="http://schemas.microsoft.com/office/powerpoint/2010/main" val="36344096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Datanyze</a:t>
            </a:r>
            <a:r>
              <a:rPr lang="en-US" dirty="0" smtClean="0"/>
              <a:t> market share report</a:t>
            </a:r>
            <a:endParaRPr lang="en-US" dirty="0"/>
          </a:p>
        </p:txBody>
      </p:sp>
      <p:sp>
        <p:nvSpPr>
          <p:cNvPr id="3" name="Content Placeholder 2"/>
          <p:cNvSpPr>
            <a:spLocks noGrp="1"/>
          </p:cNvSpPr>
          <p:nvPr>
            <p:ph idx="1"/>
          </p:nvPr>
        </p:nvSpPr>
        <p:spPr>
          <a:xfrm>
            <a:off x="875201" y="1463040"/>
            <a:ext cx="2965279" cy="4949952"/>
          </a:xfrm>
        </p:spPr>
        <p:txBody>
          <a:bodyPr>
            <a:normAutofit/>
          </a:bodyPr>
          <a:lstStyle/>
          <a:p>
            <a:r>
              <a:rPr lang="en-US" sz="2400" dirty="0" smtClean="0"/>
              <a:t>SAS and Python are partitioned into different modules. </a:t>
            </a:r>
          </a:p>
          <a:p>
            <a:r>
              <a:rPr lang="en-US" sz="2400" dirty="0" smtClean="0"/>
              <a:t>If the numbers of different modules in the same system are added together, the ranking will be different.</a:t>
            </a:r>
            <a:endParaRPr lang="en-US" sz="2400" dirty="0"/>
          </a:p>
        </p:txBody>
      </p:sp>
      <p:pic>
        <p:nvPicPr>
          <p:cNvPr id="6" name="Picture 5"/>
          <p:cNvPicPr>
            <a:picLocks noChangeAspect="1"/>
          </p:cNvPicPr>
          <p:nvPr/>
        </p:nvPicPr>
        <p:blipFill>
          <a:blip r:embed="rId3"/>
          <a:stretch>
            <a:fillRect/>
          </a:stretch>
        </p:blipFill>
        <p:spPr>
          <a:xfrm>
            <a:off x="4069570" y="1463040"/>
            <a:ext cx="7759968" cy="4949952"/>
          </a:xfrm>
          <a:prstGeom prst="rect">
            <a:avLst/>
          </a:prstGeom>
        </p:spPr>
      </p:pic>
    </p:spTree>
    <p:extLst>
      <p:ext uri="{BB962C8B-B14F-4D97-AF65-F5344CB8AC3E}">
        <p14:creationId xmlns:p14="http://schemas.microsoft.com/office/powerpoint/2010/main" val="2723034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Datanyze</a:t>
            </a:r>
            <a:r>
              <a:rPr lang="en-US" dirty="0" smtClean="0"/>
              <a:t> market share report</a:t>
            </a:r>
            <a:endParaRPr lang="en-US" dirty="0"/>
          </a:p>
        </p:txBody>
      </p:sp>
      <p:sp>
        <p:nvSpPr>
          <p:cNvPr id="4" name="Content Placeholder 3"/>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646111" y="318493"/>
            <a:ext cx="11177427" cy="6265187"/>
          </a:xfrm>
          <a:prstGeom prst="rect">
            <a:avLst/>
          </a:prstGeom>
        </p:spPr>
      </p:pic>
    </p:spTree>
    <p:extLst>
      <p:ext uri="{BB962C8B-B14F-4D97-AF65-F5344CB8AC3E}">
        <p14:creationId xmlns:p14="http://schemas.microsoft.com/office/powerpoint/2010/main" val="7882240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Market share of Analytics and Business intelligence (BI)</a:t>
            </a:r>
            <a:endParaRPr lang="en-US" sz="3600" dirty="0"/>
          </a:p>
        </p:txBody>
      </p:sp>
      <p:sp>
        <p:nvSpPr>
          <p:cNvPr id="3" name="Content Placeholder 2"/>
          <p:cNvSpPr>
            <a:spLocks noGrp="1"/>
          </p:cNvSpPr>
          <p:nvPr>
            <p:ph idx="1"/>
          </p:nvPr>
        </p:nvSpPr>
        <p:spPr>
          <a:xfrm>
            <a:off x="718849" y="1908869"/>
            <a:ext cx="4819505" cy="4446867"/>
          </a:xfrm>
        </p:spPr>
        <p:txBody>
          <a:bodyPr>
            <a:normAutofit lnSpcReduction="10000"/>
          </a:bodyPr>
          <a:lstStyle/>
          <a:p>
            <a:r>
              <a:rPr lang="en-US" dirty="0" smtClean="0"/>
              <a:t>Source: </a:t>
            </a:r>
            <a:r>
              <a:rPr lang="en-US" dirty="0" smtClean="0">
                <a:hlinkClick r:id="rId3"/>
              </a:rPr>
              <a:t>Apps Run the World</a:t>
            </a:r>
            <a:endParaRPr lang="en-US" dirty="0" smtClean="0"/>
          </a:p>
          <a:p>
            <a:r>
              <a:rPr lang="en-US" dirty="0" smtClean="0"/>
              <a:t>What </a:t>
            </a:r>
            <a:r>
              <a:rPr lang="en-US" dirty="0"/>
              <a:t>is BI? Technological applications for the collection, integration, analysis, and presentation of business information.</a:t>
            </a:r>
          </a:p>
          <a:p>
            <a:r>
              <a:rPr lang="en-US" dirty="0"/>
              <a:t>Common tools: data mining and data </a:t>
            </a:r>
            <a:r>
              <a:rPr lang="en-US" dirty="0" smtClean="0"/>
              <a:t>visualization</a:t>
            </a:r>
          </a:p>
          <a:p>
            <a:r>
              <a:rPr lang="en-US" dirty="0" smtClean="0"/>
              <a:t>SAS is still number 1 in BI but its growth is negative (-6.9%).</a:t>
            </a:r>
          </a:p>
          <a:p>
            <a:r>
              <a:rPr lang="en-US" dirty="0" smtClean="0"/>
              <a:t>Although Tableau (Salesforce) is Number 3, its growth rate is the highest (6.7%).</a:t>
            </a:r>
          </a:p>
          <a:p>
            <a:endParaRPr lang="en-US" dirty="0"/>
          </a:p>
        </p:txBody>
      </p:sp>
      <p:pic>
        <p:nvPicPr>
          <p:cNvPr id="1026" name="Picture 2" descr="2019 Analytics and BI Applications Market Share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41985" y="1853248"/>
            <a:ext cx="6231649" cy="4315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0930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Share of BI </a:t>
            </a:r>
            <a:r>
              <a:rPr lang="en-US" dirty="0"/>
              <a:t>(</a:t>
            </a:r>
            <a:r>
              <a:rPr lang="en-US" dirty="0" err="1" smtClean="0"/>
              <a:t>Dataynze</a:t>
            </a:r>
            <a:r>
              <a:rPr lang="en-US" dirty="0" smtClean="0"/>
              <a: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46111" y="1418812"/>
            <a:ext cx="11052661" cy="5103908"/>
          </a:xfrm>
          <a:prstGeom prst="rect">
            <a:avLst/>
          </a:prstGeom>
        </p:spPr>
      </p:pic>
    </p:spTree>
    <p:extLst>
      <p:ext uri="{BB962C8B-B14F-4D97-AF65-F5344CB8AC3E}">
        <p14:creationId xmlns:p14="http://schemas.microsoft.com/office/powerpoint/2010/main" val="29904581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931834" cy="1400530"/>
          </a:xfrm>
        </p:spPr>
        <p:txBody>
          <a:bodyPr/>
          <a:lstStyle/>
          <a:p>
            <a:r>
              <a:rPr lang="en-US" dirty="0" smtClean="0"/>
              <a:t>Six highly desirable certificates related to data science</a:t>
            </a:r>
            <a:endParaRPr lang="en-US" dirty="0"/>
          </a:p>
        </p:txBody>
      </p:sp>
      <p:sp>
        <p:nvSpPr>
          <p:cNvPr id="3" name="Content Placeholder 2"/>
          <p:cNvSpPr>
            <a:spLocks noGrp="1"/>
          </p:cNvSpPr>
          <p:nvPr>
            <p:ph idx="1"/>
          </p:nvPr>
        </p:nvSpPr>
        <p:spPr>
          <a:xfrm>
            <a:off x="381000" y="2104873"/>
            <a:ext cx="11480800" cy="4461028"/>
          </a:xfrm>
        </p:spPr>
        <p:txBody>
          <a:bodyPr>
            <a:normAutofit/>
          </a:bodyPr>
          <a:lstStyle/>
          <a:p>
            <a:r>
              <a:rPr lang="en-US" sz="2400" dirty="0"/>
              <a:t>According to </a:t>
            </a:r>
            <a:r>
              <a:rPr lang="en-US" sz="2400" dirty="0" smtClean="0">
                <a:solidFill>
                  <a:srgbClr val="FFC000"/>
                </a:solidFill>
              </a:rPr>
              <a:t>Knowledge </a:t>
            </a:r>
            <a:r>
              <a:rPr lang="en-US" sz="2400" dirty="0">
                <a:solidFill>
                  <a:srgbClr val="FFC000"/>
                </a:solidFill>
              </a:rPr>
              <a:t>Discovery Nuggets </a:t>
            </a:r>
            <a:r>
              <a:rPr lang="en-US" sz="2400" dirty="0" smtClean="0"/>
              <a:t>(February 2021), </a:t>
            </a:r>
            <a:r>
              <a:rPr lang="en-US" sz="2400" dirty="0"/>
              <a:t>currently there are six highly </a:t>
            </a:r>
            <a:r>
              <a:rPr lang="en-US" sz="2400"/>
              <a:t>desirable </a:t>
            </a:r>
            <a:r>
              <a:rPr lang="en-US" sz="2400" smtClean="0"/>
              <a:t>certificates.</a:t>
            </a:r>
            <a:endParaRPr lang="en-US" sz="2400" dirty="0" smtClean="0"/>
          </a:p>
          <a:p>
            <a:pPr lvl="1"/>
            <a:r>
              <a:rPr lang="en-US" sz="2400" dirty="0"/>
              <a:t>Microsoft Certified: Azure Data Scientist Associate</a:t>
            </a:r>
          </a:p>
          <a:p>
            <a:pPr lvl="1"/>
            <a:r>
              <a:rPr lang="en-US" sz="2400" dirty="0" smtClean="0"/>
              <a:t>IBM </a:t>
            </a:r>
            <a:r>
              <a:rPr lang="en-US" sz="2400" dirty="0"/>
              <a:t>Data Science Professional Certificate</a:t>
            </a:r>
          </a:p>
          <a:p>
            <a:pPr lvl="1"/>
            <a:r>
              <a:rPr lang="en-US" sz="2400" dirty="0" smtClean="0"/>
              <a:t>Google </a:t>
            </a:r>
            <a:r>
              <a:rPr lang="en-US" sz="2400" dirty="0"/>
              <a:t>Professional Data Engineer Certification</a:t>
            </a:r>
          </a:p>
          <a:p>
            <a:pPr lvl="1"/>
            <a:r>
              <a:rPr lang="en-US" sz="2400" dirty="0" smtClean="0"/>
              <a:t>Cloudera </a:t>
            </a:r>
            <a:r>
              <a:rPr lang="en-US" sz="2400" dirty="0"/>
              <a:t>Certified Professional (CCP) Data Engineer</a:t>
            </a:r>
          </a:p>
          <a:p>
            <a:pPr lvl="1"/>
            <a:r>
              <a:rPr lang="en-US" sz="2400" dirty="0" smtClean="0"/>
              <a:t>SAS </a:t>
            </a:r>
            <a:r>
              <a:rPr lang="en-US" sz="2400" dirty="0"/>
              <a:t>Certified AI &amp; Machine Learning Professional</a:t>
            </a:r>
          </a:p>
          <a:p>
            <a:pPr lvl="1"/>
            <a:r>
              <a:rPr lang="en-US" sz="2400" dirty="0" err="1" smtClean="0"/>
              <a:t>TensorFlow</a:t>
            </a:r>
            <a:r>
              <a:rPr lang="en-US" sz="2400" dirty="0" smtClean="0"/>
              <a:t> </a:t>
            </a:r>
            <a:r>
              <a:rPr lang="en-US" sz="2400" dirty="0"/>
              <a:t>Developer Certificate</a:t>
            </a:r>
          </a:p>
          <a:p>
            <a:endParaRPr lang="en-US" dirty="0"/>
          </a:p>
        </p:txBody>
      </p:sp>
    </p:spTree>
    <p:extLst>
      <p:ext uri="{BB962C8B-B14F-4D97-AF65-F5344CB8AC3E}">
        <p14:creationId xmlns:p14="http://schemas.microsoft.com/office/powerpoint/2010/main" val="10698067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931834" cy="969682"/>
          </a:xfrm>
        </p:spPr>
        <p:txBody>
          <a:bodyPr/>
          <a:lstStyle/>
          <a:p>
            <a:r>
              <a:rPr lang="en-US" dirty="0" smtClean="0"/>
              <a:t>IBM Data Science Professional Cert.</a:t>
            </a:r>
            <a:endParaRPr lang="en-US" dirty="0"/>
          </a:p>
        </p:txBody>
      </p:sp>
      <p:sp>
        <p:nvSpPr>
          <p:cNvPr id="3" name="Content Placeholder 2"/>
          <p:cNvSpPr>
            <a:spLocks noGrp="1"/>
          </p:cNvSpPr>
          <p:nvPr>
            <p:ph idx="1"/>
          </p:nvPr>
        </p:nvSpPr>
        <p:spPr>
          <a:xfrm>
            <a:off x="381000" y="1422400"/>
            <a:ext cx="11480800" cy="5321300"/>
          </a:xfrm>
        </p:spPr>
        <p:txBody>
          <a:bodyPr>
            <a:normAutofit/>
          </a:bodyPr>
          <a:lstStyle/>
          <a:p>
            <a:r>
              <a:rPr lang="en-US" dirty="0"/>
              <a:t>The </a:t>
            </a:r>
            <a:r>
              <a:rPr lang="en-US" dirty="0">
                <a:hlinkClick r:id="rId3"/>
              </a:rPr>
              <a:t>IBM Data Science Professional Certificate Program </a:t>
            </a:r>
            <a:r>
              <a:rPr lang="en-US" dirty="0"/>
              <a:t>covers Python and open source, not SPSS Modeler or IBM Watson. </a:t>
            </a:r>
          </a:p>
          <a:p>
            <a:pPr marL="800100" lvl="1" indent="-342900">
              <a:buFont typeface="+mj-lt"/>
              <a:buAutoNum type="arabicPeriod"/>
            </a:pPr>
            <a:r>
              <a:rPr lang="en-US" sz="2000" dirty="0" smtClean="0"/>
              <a:t>What </a:t>
            </a:r>
            <a:r>
              <a:rPr lang="en-US" sz="2000" dirty="0"/>
              <a:t>is data science</a:t>
            </a:r>
            <a:r>
              <a:rPr lang="en-US" sz="2000" dirty="0" smtClean="0"/>
              <a:t>?</a:t>
            </a:r>
            <a:endParaRPr lang="en-US" sz="2000" dirty="0"/>
          </a:p>
          <a:p>
            <a:pPr marL="800100" lvl="1" indent="-342900">
              <a:buFont typeface="+mj-lt"/>
              <a:buAutoNum type="arabicPeriod"/>
            </a:pPr>
            <a:r>
              <a:rPr lang="en-US" sz="2000" dirty="0" smtClean="0"/>
              <a:t>Tools </a:t>
            </a:r>
            <a:r>
              <a:rPr lang="en-US" sz="2000" dirty="0"/>
              <a:t>for data science: </a:t>
            </a:r>
            <a:r>
              <a:rPr lang="en-US" sz="2000" dirty="0" err="1"/>
              <a:t>Jupyter</a:t>
            </a:r>
            <a:r>
              <a:rPr lang="en-US" sz="2000" dirty="0"/>
              <a:t> Notebooks, </a:t>
            </a:r>
            <a:r>
              <a:rPr lang="en-US" sz="2000" dirty="0" err="1"/>
              <a:t>RStudio</a:t>
            </a:r>
            <a:r>
              <a:rPr lang="en-US" sz="2000" dirty="0"/>
              <a:t> IDE, Apache </a:t>
            </a:r>
            <a:r>
              <a:rPr lang="en-US" sz="2000" dirty="0" smtClean="0"/>
              <a:t>Zeppelin</a:t>
            </a:r>
            <a:endParaRPr lang="en-US" sz="2000" dirty="0"/>
          </a:p>
          <a:p>
            <a:pPr marL="800100" lvl="1" indent="-342900">
              <a:buFont typeface="+mj-lt"/>
              <a:buAutoNum type="arabicPeriod"/>
            </a:pPr>
            <a:r>
              <a:rPr lang="en-US" sz="2000" dirty="0" smtClean="0"/>
              <a:t>Data </a:t>
            </a:r>
            <a:r>
              <a:rPr lang="en-US" sz="2000" dirty="0"/>
              <a:t>Science </a:t>
            </a:r>
            <a:r>
              <a:rPr lang="en-US" sz="2000" dirty="0" smtClean="0"/>
              <a:t>Methodology</a:t>
            </a:r>
            <a:endParaRPr lang="en-US" sz="2000" dirty="0"/>
          </a:p>
          <a:p>
            <a:pPr marL="800100" lvl="1" indent="-342900">
              <a:buFont typeface="+mj-lt"/>
              <a:buAutoNum type="arabicPeriod"/>
            </a:pPr>
            <a:r>
              <a:rPr lang="en-US" sz="2000" dirty="0" smtClean="0"/>
              <a:t>Python </a:t>
            </a:r>
            <a:r>
              <a:rPr lang="en-US" sz="2000" dirty="0"/>
              <a:t>for Data Science, AI &amp; </a:t>
            </a:r>
            <a:r>
              <a:rPr lang="en-US" sz="2000" dirty="0" smtClean="0"/>
              <a:t>Development</a:t>
            </a:r>
            <a:endParaRPr lang="en-US" sz="2000" dirty="0"/>
          </a:p>
          <a:p>
            <a:pPr marL="800100" lvl="1" indent="-342900">
              <a:buFont typeface="+mj-lt"/>
              <a:buAutoNum type="arabicPeriod"/>
            </a:pPr>
            <a:r>
              <a:rPr lang="en-US" sz="2000" dirty="0" smtClean="0"/>
              <a:t>Python </a:t>
            </a:r>
            <a:r>
              <a:rPr lang="en-US" sz="2000" dirty="0"/>
              <a:t>Project for Data </a:t>
            </a:r>
            <a:r>
              <a:rPr lang="en-US" sz="2000" dirty="0" smtClean="0"/>
              <a:t>Science</a:t>
            </a:r>
            <a:endParaRPr lang="en-US" sz="2000" dirty="0"/>
          </a:p>
          <a:p>
            <a:pPr marL="800100" lvl="1" indent="-342900">
              <a:buFont typeface="+mj-lt"/>
              <a:buAutoNum type="arabicPeriod"/>
            </a:pPr>
            <a:r>
              <a:rPr lang="en-US" sz="2000" dirty="0" smtClean="0"/>
              <a:t>Databases </a:t>
            </a:r>
            <a:r>
              <a:rPr lang="en-US" sz="2000" dirty="0"/>
              <a:t>and SQL for Data Science with </a:t>
            </a:r>
            <a:r>
              <a:rPr lang="en-US" sz="2000" dirty="0" smtClean="0"/>
              <a:t>Python</a:t>
            </a:r>
            <a:endParaRPr lang="en-US" sz="2000" dirty="0"/>
          </a:p>
          <a:p>
            <a:pPr marL="800100" lvl="1" indent="-342900">
              <a:buFont typeface="+mj-lt"/>
              <a:buAutoNum type="arabicPeriod"/>
            </a:pPr>
            <a:r>
              <a:rPr lang="en-US" sz="2000" dirty="0" smtClean="0"/>
              <a:t>Data </a:t>
            </a:r>
            <a:r>
              <a:rPr lang="en-US" sz="2000" dirty="0"/>
              <a:t>Analysis with Python: Pandas, </a:t>
            </a:r>
            <a:r>
              <a:rPr lang="en-US" sz="2000" dirty="0" err="1"/>
              <a:t>Numpy</a:t>
            </a:r>
            <a:r>
              <a:rPr lang="en-US" sz="2000" dirty="0"/>
              <a:t> and </a:t>
            </a:r>
            <a:r>
              <a:rPr lang="en-US" sz="2000" dirty="0" err="1"/>
              <a:t>Scipy</a:t>
            </a:r>
            <a:r>
              <a:rPr lang="en-US" sz="2000" dirty="0"/>
              <a:t> </a:t>
            </a:r>
            <a:endParaRPr lang="en-US" sz="2000" dirty="0" smtClean="0"/>
          </a:p>
          <a:p>
            <a:pPr marL="800100" lvl="1" indent="-342900">
              <a:buFont typeface="+mj-lt"/>
              <a:buAutoNum type="arabicPeriod"/>
            </a:pPr>
            <a:r>
              <a:rPr lang="en-US" sz="2000" dirty="0" smtClean="0"/>
              <a:t>Data </a:t>
            </a:r>
            <a:r>
              <a:rPr lang="en-US" sz="2000" dirty="0"/>
              <a:t>Visualization with </a:t>
            </a:r>
            <a:r>
              <a:rPr lang="en-US" sz="2000" dirty="0" smtClean="0"/>
              <a:t>Python</a:t>
            </a:r>
            <a:endParaRPr lang="en-US" sz="2000" dirty="0"/>
          </a:p>
          <a:p>
            <a:pPr marL="800100" lvl="1" indent="-342900">
              <a:buFont typeface="+mj-lt"/>
              <a:buAutoNum type="arabicPeriod"/>
            </a:pPr>
            <a:r>
              <a:rPr lang="en-US" sz="2000" dirty="0" smtClean="0"/>
              <a:t>Machine </a:t>
            </a:r>
            <a:r>
              <a:rPr lang="en-US" sz="2000" dirty="0"/>
              <a:t>Learning with Python: </a:t>
            </a:r>
            <a:r>
              <a:rPr lang="en-US" sz="2000" dirty="0" err="1"/>
              <a:t>Sci</a:t>
            </a:r>
            <a:r>
              <a:rPr lang="en-US" sz="2000" dirty="0"/>
              <a:t>-kit learn and </a:t>
            </a:r>
            <a:r>
              <a:rPr lang="en-US" sz="2000" dirty="0" err="1" smtClean="0"/>
              <a:t>SciPy</a:t>
            </a:r>
            <a:endParaRPr lang="en-US" sz="2000" dirty="0"/>
          </a:p>
          <a:p>
            <a:pPr marL="800100" lvl="1" indent="-342900">
              <a:buFont typeface="+mj-lt"/>
              <a:buAutoNum type="arabicPeriod"/>
            </a:pPr>
            <a:r>
              <a:rPr lang="en-US" sz="2000" dirty="0" smtClean="0"/>
              <a:t>Applied </a:t>
            </a:r>
            <a:r>
              <a:rPr lang="en-US" sz="2000" dirty="0"/>
              <a:t>Data Science Capstone</a:t>
            </a:r>
          </a:p>
        </p:txBody>
      </p:sp>
      <p:pic>
        <p:nvPicPr>
          <p:cNvPr id="4" name="Picture 3"/>
          <p:cNvPicPr>
            <a:picLocks noChangeAspect="1"/>
          </p:cNvPicPr>
          <p:nvPr/>
        </p:nvPicPr>
        <p:blipFill>
          <a:blip r:embed="rId4"/>
          <a:stretch>
            <a:fillRect/>
          </a:stretch>
        </p:blipFill>
        <p:spPr>
          <a:xfrm>
            <a:off x="8457245" y="3841750"/>
            <a:ext cx="3200000" cy="1723810"/>
          </a:xfrm>
          <a:prstGeom prst="rect">
            <a:avLst/>
          </a:prstGeom>
          <a:ln>
            <a:solidFill>
              <a:schemeClr val="tx1"/>
            </a:solidFill>
          </a:ln>
        </p:spPr>
      </p:pic>
    </p:spTree>
    <p:extLst>
      <p:ext uri="{BB962C8B-B14F-4D97-AF65-F5344CB8AC3E}">
        <p14:creationId xmlns:p14="http://schemas.microsoft.com/office/powerpoint/2010/main" val="331734837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2544064" cy="1143000"/>
          </a:xfrm>
        </p:spPr>
        <p:txBody>
          <a:bodyPr/>
          <a:lstStyle/>
          <a:p>
            <a:r>
              <a:rPr lang="en-US" dirty="0" smtClean="0"/>
              <a:t>TIOBE </a:t>
            </a:r>
            <a:br>
              <a:rPr lang="en-US" dirty="0" smtClean="0"/>
            </a:br>
            <a:r>
              <a:rPr lang="en-US" dirty="0" smtClean="0"/>
              <a:t>Index</a:t>
            </a:r>
            <a:endParaRPr lang="en-US" dirty="0"/>
          </a:p>
        </p:txBody>
      </p:sp>
      <p:pic>
        <p:nvPicPr>
          <p:cNvPr id="4" name="Picture 3"/>
          <p:cNvPicPr>
            <a:picLocks noChangeAspect="1"/>
          </p:cNvPicPr>
          <p:nvPr/>
        </p:nvPicPr>
        <p:blipFill>
          <a:blip r:embed="rId3"/>
          <a:stretch>
            <a:fillRect/>
          </a:stretch>
        </p:blipFill>
        <p:spPr>
          <a:xfrm>
            <a:off x="3867743" y="0"/>
            <a:ext cx="8324257" cy="6858000"/>
          </a:xfrm>
          <a:prstGeom prst="rect">
            <a:avLst/>
          </a:prstGeom>
        </p:spPr>
      </p:pic>
    </p:spTree>
    <p:extLst>
      <p:ext uri="{BB962C8B-B14F-4D97-AF65-F5344CB8AC3E}">
        <p14:creationId xmlns:p14="http://schemas.microsoft.com/office/powerpoint/2010/main" val="14031165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320" y="652272"/>
            <a:ext cx="3714496" cy="1143000"/>
          </a:xfrm>
        </p:spPr>
        <p:txBody>
          <a:bodyPr/>
          <a:lstStyle/>
          <a:p>
            <a:r>
              <a:rPr lang="en-US" dirty="0" smtClean="0"/>
              <a:t>Stack</a:t>
            </a:r>
            <a:br>
              <a:rPr lang="en-US" dirty="0" smtClean="0"/>
            </a:br>
            <a:r>
              <a:rPr lang="en-US" dirty="0" smtClean="0"/>
              <a:t>Overflow</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6" name="Picture 5"/>
          <p:cNvPicPr>
            <a:picLocks noChangeAspect="1"/>
          </p:cNvPicPr>
          <p:nvPr/>
        </p:nvPicPr>
        <p:blipFill>
          <a:blip r:embed="rId3"/>
          <a:stretch>
            <a:fillRect/>
          </a:stretch>
        </p:blipFill>
        <p:spPr>
          <a:xfrm>
            <a:off x="3651379" y="0"/>
            <a:ext cx="8232572" cy="6858000"/>
          </a:xfrm>
          <a:prstGeom prst="rect">
            <a:avLst/>
          </a:prstGeom>
        </p:spPr>
      </p:pic>
    </p:spTree>
    <p:extLst>
      <p:ext uri="{BB962C8B-B14F-4D97-AF65-F5344CB8AC3E}">
        <p14:creationId xmlns:p14="http://schemas.microsoft.com/office/powerpoint/2010/main" val="20900047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544320" cy="1143000"/>
          </a:xfrm>
        </p:spPr>
        <p:txBody>
          <a:bodyPr/>
          <a:lstStyle/>
          <a:p>
            <a:r>
              <a:rPr lang="en-US" dirty="0" smtClean="0"/>
              <a:t>PYPL</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2623330" y="762000"/>
            <a:ext cx="8065440" cy="5553456"/>
          </a:xfrm>
          <a:prstGeom prst="rect">
            <a:avLst/>
          </a:prstGeom>
        </p:spPr>
      </p:pic>
    </p:spTree>
    <p:extLst>
      <p:ext uri="{BB962C8B-B14F-4D97-AF65-F5344CB8AC3E}">
        <p14:creationId xmlns:p14="http://schemas.microsoft.com/office/powerpoint/2010/main" val="40631967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RedMonk</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3943951" y="430608"/>
            <a:ext cx="5017169" cy="6142643"/>
          </a:xfrm>
          <a:prstGeom prst="rect">
            <a:avLst/>
          </a:prstGeom>
        </p:spPr>
      </p:pic>
    </p:spTree>
    <p:extLst>
      <p:ext uri="{BB962C8B-B14F-4D97-AF65-F5344CB8AC3E}">
        <p14:creationId xmlns:p14="http://schemas.microsoft.com/office/powerpoint/2010/main" val="15391898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 </a:t>
            </a:r>
            <a:r>
              <a:rPr lang="en-US" dirty="0" err="1" smtClean="0"/>
              <a:t>Burtch</a:t>
            </a:r>
            <a:r>
              <a:rPr lang="en-US" dirty="0" smtClean="0"/>
              <a:t> Works survey</a:t>
            </a:r>
            <a:endParaRPr lang="en-US" dirty="0"/>
          </a:p>
        </p:txBody>
      </p:sp>
      <p:sp>
        <p:nvSpPr>
          <p:cNvPr id="3" name="Content Placeholder 2"/>
          <p:cNvSpPr>
            <a:spLocks noGrp="1"/>
          </p:cNvSpPr>
          <p:nvPr>
            <p:ph idx="1"/>
          </p:nvPr>
        </p:nvSpPr>
        <p:spPr>
          <a:xfrm>
            <a:off x="875201" y="1405816"/>
            <a:ext cx="10658708" cy="4195481"/>
          </a:xfrm>
        </p:spPr>
        <p:txBody>
          <a:bodyPr>
            <a:normAutofit/>
          </a:bodyPr>
          <a:lstStyle/>
          <a:p>
            <a:r>
              <a:rPr lang="en-US" sz="2400" dirty="0" smtClean="0"/>
              <a:t>Which do you </a:t>
            </a:r>
            <a:r>
              <a:rPr lang="en-US" sz="2400" dirty="0" smtClean="0">
                <a:solidFill>
                  <a:srgbClr val="FFC000"/>
                </a:solidFill>
              </a:rPr>
              <a:t>prefer </a:t>
            </a:r>
            <a:r>
              <a:rPr lang="en-US" sz="2400" dirty="0" smtClean="0"/>
              <a:t>to use – The Trinity: SAS, R, or Python?</a:t>
            </a:r>
          </a:p>
          <a:p>
            <a:r>
              <a:rPr lang="en-US" sz="2400" dirty="0" smtClean="0"/>
              <a:t>Does not mean they are mutually exclusive (either or)</a:t>
            </a:r>
          </a:p>
          <a:p>
            <a:r>
              <a:rPr lang="en-US" sz="2400" dirty="0" smtClean="0"/>
              <a:t>Sample size = 1000+</a:t>
            </a:r>
          </a:p>
        </p:txBody>
      </p:sp>
      <p:pic>
        <p:nvPicPr>
          <p:cNvPr id="4" name="Picture 2" descr="https://www.burtchworks.com/wp-content/uploads/2020/12/overall-results-pi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35350" y="2970828"/>
            <a:ext cx="5196713" cy="3583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9506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 </a:t>
            </a:r>
            <a:r>
              <a:rPr lang="en-US" dirty="0" err="1" smtClean="0"/>
              <a:t>Burtch</a:t>
            </a:r>
            <a:r>
              <a:rPr lang="en-US" dirty="0" smtClean="0"/>
              <a:t> Works survey</a:t>
            </a:r>
            <a:endParaRPr lang="en-US" dirty="0"/>
          </a:p>
        </p:txBody>
      </p:sp>
      <p:sp>
        <p:nvSpPr>
          <p:cNvPr id="3" name="Content Placeholder 2"/>
          <p:cNvSpPr>
            <a:spLocks noGrp="1"/>
          </p:cNvSpPr>
          <p:nvPr>
            <p:ph idx="1"/>
          </p:nvPr>
        </p:nvSpPr>
        <p:spPr>
          <a:xfrm>
            <a:off x="875201" y="1405816"/>
            <a:ext cx="10658708" cy="4195481"/>
          </a:xfrm>
        </p:spPr>
        <p:txBody>
          <a:bodyPr>
            <a:normAutofit/>
          </a:bodyPr>
          <a:lstStyle/>
          <a:p>
            <a:r>
              <a:rPr lang="en-US" sz="2400" dirty="0" smtClean="0"/>
              <a:t>7-year trend</a:t>
            </a:r>
            <a:endParaRPr lang="en-US" sz="2400" dirty="0"/>
          </a:p>
        </p:txBody>
      </p:sp>
      <p:pic>
        <p:nvPicPr>
          <p:cNvPr id="4098" name="Picture 2" descr="https://www.burtchworks.com/wp-content/uploads/2020/12/overall-results-7-year-trend.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64919" y="2103258"/>
            <a:ext cx="8327448" cy="3943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766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 </a:t>
            </a:r>
            <a:r>
              <a:rPr lang="en-US" dirty="0" err="1"/>
              <a:t>Burtch</a:t>
            </a:r>
            <a:r>
              <a:rPr lang="en-US" dirty="0"/>
              <a:t> Works Survey</a:t>
            </a:r>
          </a:p>
        </p:txBody>
      </p:sp>
      <p:sp>
        <p:nvSpPr>
          <p:cNvPr id="3" name="Content Placeholder 2"/>
          <p:cNvSpPr>
            <a:spLocks noGrp="1"/>
          </p:cNvSpPr>
          <p:nvPr>
            <p:ph idx="1"/>
          </p:nvPr>
        </p:nvSpPr>
        <p:spPr>
          <a:xfrm>
            <a:off x="875201" y="1574936"/>
            <a:ext cx="10243072" cy="4195481"/>
          </a:xfrm>
        </p:spPr>
        <p:txBody>
          <a:bodyPr>
            <a:normAutofit/>
          </a:bodyPr>
          <a:lstStyle/>
          <a:p>
            <a:r>
              <a:rPr lang="en-US" sz="2400" dirty="0" smtClean="0"/>
              <a:t>People who have more experience (21+ years) prefer SAS.</a:t>
            </a:r>
          </a:p>
          <a:p>
            <a:r>
              <a:rPr lang="en-US" sz="2400" dirty="0" smtClean="0"/>
              <a:t>People who have less experience prefer Python.</a:t>
            </a:r>
            <a:endParaRPr lang="en-US" sz="2400" dirty="0"/>
          </a:p>
        </p:txBody>
      </p:sp>
      <p:pic>
        <p:nvPicPr>
          <p:cNvPr id="5122" name="Picture 2" descr="https://www.burtchworks.com/wp-content/uploads/2020/12/years-experienc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55489" y="2780410"/>
            <a:ext cx="8028327" cy="3730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2725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Burtch</a:t>
            </a:r>
            <a:r>
              <a:rPr lang="en-US" dirty="0" smtClean="0"/>
              <a:t> Works’ recommendation</a:t>
            </a:r>
            <a:endParaRPr lang="en-US" dirty="0"/>
          </a:p>
        </p:txBody>
      </p:sp>
      <p:sp>
        <p:nvSpPr>
          <p:cNvPr id="3" name="Content Placeholder 2"/>
          <p:cNvSpPr>
            <a:spLocks noGrp="1"/>
          </p:cNvSpPr>
          <p:nvPr>
            <p:ph idx="1"/>
          </p:nvPr>
        </p:nvSpPr>
        <p:spPr/>
        <p:txBody>
          <a:bodyPr>
            <a:normAutofit/>
          </a:bodyPr>
          <a:lstStyle/>
          <a:p>
            <a:r>
              <a:rPr lang="en-US" sz="2800" dirty="0" smtClean="0"/>
              <a:t>“The </a:t>
            </a:r>
            <a:r>
              <a:rPr lang="en-US" sz="2800" dirty="0"/>
              <a:t>best thing you can do is to take a look at the job descriptions for the industries or companies where you think you might want to work and see what they’re looking for. Regardless of which tool you learn, if you only know one tool your options may be </a:t>
            </a:r>
            <a:r>
              <a:rPr lang="en-US" sz="2800"/>
              <a:t>limited</a:t>
            </a:r>
            <a:r>
              <a:rPr lang="en-US" sz="2800" smtClean="0"/>
              <a:t>.” </a:t>
            </a:r>
            <a:endParaRPr lang="en-US" sz="2800" dirty="0"/>
          </a:p>
        </p:txBody>
      </p:sp>
    </p:spTree>
    <p:extLst>
      <p:ext uri="{BB962C8B-B14F-4D97-AF65-F5344CB8AC3E}">
        <p14:creationId xmlns:p14="http://schemas.microsoft.com/office/powerpoint/2010/main" val="29161109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on Investment: </a:t>
            </a:r>
            <a:r>
              <a:rPr lang="en-US" dirty="0" err="1" smtClean="0"/>
              <a:t>Coursea</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77115641"/>
              </p:ext>
            </p:extLst>
          </p:nvPr>
        </p:nvGraphicFramePr>
        <p:xfrm>
          <a:off x="1468438" y="1833136"/>
          <a:ext cx="7434262" cy="4240484"/>
        </p:xfrm>
        <a:graphic>
          <a:graphicData uri="http://schemas.openxmlformats.org/drawingml/2006/table">
            <a:tbl>
              <a:tblPr>
                <a:tableStyleId>{5C22544A-7EE6-4342-B048-85BDC9FD1C3A}</a:tableStyleId>
              </a:tblPr>
              <a:tblGrid>
                <a:gridCol w="2811419"/>
                <a:gridCol w="2519992"/>
                <a:gridCol w="2102851"/>
              </a:tblGrid>
              <a:tr h="1338167">
                <a:tc>
                  <a:txBody>
                    <a:bodyPr/>
                    <a:lstStyle/>
                    <a:p>
                      <a:pPr algn="l" fontAlgn="ctr"/>
                      <a:r>
                        <a:rPr lang="en-US" sz="2200" u="none" strike="noStrike" dirty="0">
                          <a:effectLst/>
                        </a:rPr>
                        <a:t> </a:t>
                      </a:r>
                      <a:endParaRPr lang="en-US" sz="2200" b="0" i="0" u="none" strike="noStrike" dirty="0">
                        <a:solidFill>
                          <a:srgbClr val="222222"/>
                        </a:solidFill>
                        <a:effectLst/>
                        <a:latin typeface="Calibri" panose="020F0502020204030204" pitchFamily="34" charset="0"/>
                      </a:endParaRPr>
                    </a:p>
                  </a:txBody>
                  <a:tcPr marL="17156" marR="17156" marT="17156" marB="0" anchor="ctr"/>
                </a:tc>
                <a:tc>
                  <a:txBody>
                    <a:bodyPr/>
                    <a:lstStyle/>
                    <a:p>
                      <a:pPr algn="l" fontAlgn="t"/>
                      <a:r>
                        <a:rPr lang="en-US" sz="2200" u="none" strike="noStrike" dirty="0" smtClean="0">
                          <a:effectLst/>
                        </a:rPr>
                        <a:t>Start </a:t>
                      </a:r>
                      <a:r>
                        <a:rPr lang="en-US" sz="2200" u="none" strike="noStrike" dirty="0">
                          <a:effectLst/>
                        </a:rPr>
                        <a:t>a new career after completing the training program</a:t>
                      </a:r>
                      <a:endParaRPr lang="en-US" sz="2200" b="0" i="0" u="none" strike="noStrike" dirty="0">
                        <a:solidFill>
                          <a:srgbClr val="222222"/>
                        </a:solidFill>
                        <a:effectLst/>
                        <a:latin typeface="Calibri" panose="020F0502020204030204" pitchFamily="34" charset="0"/>
                      </a:endParaRPr>
                    </a:p>
                  </a:txBody>
                  <a:tcPr marL="17156" marR="17156" marT="17156" marB="0"/>
                </a:tc>
                <a:tc>
                  <a:txBody>
                    <a:bodyPr/>
                    <a:lstStyle/>
                    <a:p>
                      <a:pPr algn="l" fontAlgn="t"/>
                      <a:r>
                        <a:rPr lang="en-US" sz="2000" u="none" strike="noStrike" dirty="0">
                          <a:effectLst/>
                        </a:rPr>
                        <a:t>Got a pay increase or promotion</a:t>
                      </a:r>
                      <a:endParaRPr lang="en-US" sz="2000" b="0" i="0" u="none" strike="noStrike" dirty="0">
                        <a:solidFill>
                          <a:srgbClr val="000000"/>
                        </a:solidFill>
                        <a:effectLst/>
                        <a:latin typeface="Calibri" panose="020F0502020204030204" pitchFamily="34" charset="0"/>
                      </a:endParaRPr>
                    </a:p>
                  </a:txBody>
                  <a:tcPr marL="17156" marR="17156" marT="17156" marB="0"/>
                </a:tc>
              </a:tr>
              <a:tr h="360276">
                <a:tc>
                  <a:txBody>
                    <a:bodyPr/>
                    <a:lstStyle/>
                    <a:p>
                      <a:pPr algn="l" fontAlgn="ctr"/>
                      <a:r>
                        <a:rPr lang="en-US" sz="2200" b="1" u="none" strike="noStrike" dirty="0">
                          <a:effectLst/>
                        </a:rPr>
                        <a:t>SAS</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21%</a:t>
                      </a:r>
                      <a:endParaRPr lang="en-US" sz="2200" b="1"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50%</a:t>
                      </a:r>
                      <a:endParaRPr lang="en-US" sz="2200" b="1" i="0" u="none" strike="noStrike">
                        <a:solidFill>
                          <a:srgbClr val="222222"/>
                        </a:solidFill>
                        <a:effectLst/>
                        <a:latin typeface="Calibri" panose="020F0502020204030204" pitchFamily="34" charset="0"/>
                      </a:endParaRPr>
                    </a:p>
                  </a:txBody>
                  <a:tcPr marL="17156" marR="17156" marT="17156" marB="0" anchor="ctr"/>
                </a:tc>
              </a:tr>
              <a:tr h="360276">
                <a:tc>
                  <a:txBody>
                    <a:bodyPr/>
                    <a:lstStyle/>
                    <a:p>
                      <a:pPr algn="l" fontAlgn="ctr"/>
                      <a:r>
                        <a:rPr lang="en-US" sz="2200" b="1" u="none" strike="noStrike" dirty="0">
                          <a:effectLst/>
                        </a:rPr>
                        <a:t>Microsoft Azure</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17%</a:t>
                      </a:r>
                      <a:endParaRPr lang="en-US" sz="2200" b="1"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50%</a:t>
                      </a:r>
                      <a:endParaRPr lang="en-US" sz="2200" b="1" i="0" u="none" strike="noStrike">
                        <a:solidFill>
                          <a:srgbClr val="222222"/>
                        </a:solidFill>
                        <a:effectLst/>
                        <a:latin typeface="Calibri" panose="020F0502020204030204" pitchFamily="34" charset="0"/>
                      </a:endParaRPr>
                    </a:p>
                  </a:txBody>
                  <a:tcPr marL="17156" marR="17156" marT="17156" marB="0" anchor="ctr"/>
                </a:tc>
              </a:tr>
              <a:tr h="360276">
                <a:tc>
                  <a:txBody>
                    <a:bodyPr/>
                    <a:lstStyle/>
                    <a:p>
                      <a:pPr algn="l" fontAlgn="ctr"/>
                      <a:r>
                        <a:rPr lang="en-US" sz="2200" b="1" u="none" strike="noStrike" dirty="0">
                          <a:effectLst/>
                        </a:rPr>
                        <a:t>Python</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34%</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23%</a:t>
                      </a:r>
                      <a:endParaRPr lang="en-US" sz="2200" b="0" i="0" u="none" strike="noStrike">
                        <a:solidFill>
                          <a:srgbClr val="222222"/>
                        </a:solidFill>
                        <a:effectLst/>
                        <a:latin typeface="Calibri" panose="020F0502020204030204" pitchFamily="34" charset="0"/>
                      </a:endParaRPr>
                    </a:p>
                  </a:txBody>
                  <a:tcPr marL="17156" marR="17156" marT="17156" marB="0" anchor="ctr"/>
                </a:tc>
              </a:tr>
              <a:tr h="360276">
                <a:tc>
                  <a:txBody>
                    <a:bodyPr/>
                    <a:lstStyle/>
                    <a:p>
                      <a:pPr algn="l" fontAlgn="ctr"/>
                      <a:r>
                        <a:rPr lang="en-US" sz="2200" b="1" u="none" strike="noStrike" dirty="0">
                          <a:effectLst/>
                        </a:rPr>
                        <a:t>Google</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41%</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20%</a:t>
                      </a:r>
                      <a:endParaRPr lang="en-US" sz="2200" b="0" i="0" u="none" strike="noStrike">
                        <a:solidFill>
                          <a:srgbClr val="222222"/>
                        </a:solidFill>
                        <a:effectLst/>
                        <a:latin typeface="Calibri" panose="020F0502020204030204" pitchFamily="34" charset="0"/>
                      </a:endParaRPr>
                    </a:p>
                  </a:txBody>
                  <a:tcPr marL="17156" marR="17156" marT="17156" marB="0" anchor="ctr"/>
                </a:tc>
              </a:tr>
              <a:tr h="360276">
                <a:tc>
                  <a:txBody>
                    <a:bodyPr/>
                    <a:lstStyle/>
                    <a:p>
                      <a:pPr algn="l" fontAlgn="ctr"/>
                      <a:r>
                        <a:rPr lang="en-US" sz="2200" b="1" u="none" strike="noStrike" dirty="0">
                          <a:effectLst/>
                        </a:rPr>
                        <a:t>IBM DS Professional</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39%</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19%</a:t>
                      </a:r>
                      <a:endParaRPr lang="en-US" sz="2200" b="0" i="0" u="none" strike="noStrike">
                        <a:solidFill>
                          <a:srgbClr val="222222"/>
                        </a:solidFill>
                        <a:effectLst/>
                        <a:latin typeface="Calibri" panose="020F0502020204030204" pitchFamily="34" charset="0"/>
                      </a:endParaRPr>
                    </a:p>
                  </a:txBody>
                  <a:tcPr marL="17156" marR="17156" marT="17156" marB="0" anchor="ctr"/>
                </a:tc>
              </a:tr>
              <a:tr h="360276">
                <a:tc>
                  <a:txBody>
                    <a:bodyPr/>
                    <a:lstStyle/>
                    <a:p>
                      <a:pPr algn="l" fontAlgn="ctr"/>
                      <a:r>
                        <a:rPr lang="en-US" sz="2200" b="1" u="none" strike="noStrike" dirty="0">
                          <a:effectLst/>
                        </a:rPr>
                        <a:t>R language</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dirty="0">
                          <a:effectLst/>
                        </a:rPr>
                        <a:t>38%</a:t>
                      </a:r>
                      <a:endParaRPr lang="en-US" sz="2200" b="0" i="0" u="none" strike="noStrike" dirty="0">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a:effectLst/>
                        </a:rPr>
                        <a:t>15%</a:t>
                      </a:r>
                      <a:endParaRPr lang="en-US" sz="2200" b="0" i="0" u="none" strike="noStrike">
                        <a:solidFill>
                          <a:srgbClr val="222222"/>
                        </a:solidFill>
                        <a:effectLst/>
                        <a:latin typeface="Calibri" panose="020F0502020204030204" pitchFamily="34" charset="0"/>
                      </a:endParaRPr>
                    </a:p>
                  </a:txBody>
                  <a:tcPr marL="17156" marR="17156" marT="17156" marB="0" anchor="ctr"/>
                </a:tc>
              </a:tr>
              <a:tr h="360276">
                <a:tc>
                  <a:txBody>
                    <a:bodyPr/>
                    <a:lstStyle/>
                    <a:p>
                      <a:pPr algn="l" fontAlgn="ctr"/>
                      <a:r>
                        <a:rPr lang="en-US" sz="2200" b="1" u="none" strike="noStrike" dirty="0">
                          <a:effectLst/>
                        </a:rPr>
                        <a:t>Tensor Flow</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dirty="0">
                          <a:effectLst/>
                        </a:rPr>
                        <a:t>40%</a:t>
                      </a:r>
                      <a:endParaRPr lang="en-US" sz="2200" b="0" i="0" u="none" strike="noStrike" dirty="0">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dirty="0">
                          <a:effectLst/>
                        </a:rPr>
                        <a:t>12%</a:t>
                      </a:r>
                      <a:endParaRPr lang="en-US" sz="2200" b="0" i="0" u="none" strike="noStrike" dirty="0">
                        <a:solidFill>
                          <a:srgbClr val="222222"/>
                        </a:solidFill>
                        <a:effectLst/>
                        <a:latin typeface="Calibri" panose="020F0502020204030204" pitchFamily="34" charset="0"/>
                      </a:endParaRPr>
                    </a:p>
                  </a:txBody>
                  <a:tcPr marL="17156" marR="17156" marT="17156" marB="0" anchor="ctr"/>
                </a:tc>
              </a:tr>
              <a:tr h="360276">
                <a:tc>
                  <a:txBody>
                    <a:bodyPr/>
                    <a:lstStyle/>
                    <a:p>
                      <a:pPr algn="l" fontAlgn="ctr"/>
                      <a:r>
                        <a:rPr lang="en-US" sz="2200" b="1" u="none" strike="noStrike" dirty="0">
                          <a:effectLst/>
                        </a:rPr>
                        <a:t>Tableau</a:t>
                      </a:r>
                      <a:endParaRPr lang="en-US" sz="2200" b="1" i="0" u="none" strike="noStrike" dirty="0">
                        <a:solidFill>
                          <a:srgbClr val="222222"/>
                        </a:solidFill>
                        <a:effectLst/>
                        <a:latin typeface="Calibri" panose="020F0502020204030204" pitchFamily="34" charset="0"/>
                      </a:endParaRPr>
                    </a:p>
                  </a:txBody>
                  <a:tcPr marL="17156" marR="17156" marT="17156" marB="0" anchor="ctr">
                    <a:solidFill>
                      <a:schemeClr val="accent4">
                        <a:lumMod val="40000"/>
                        <a:lumOff val="60000"/>
                      </a:schemeClr>
                    </a:solidFill>
                  </a:tcPr>
                </a:tc>
                <a:tc>
                  <a:txBody>
                    <a:bodyPr/>
                    <a:lstStyle/>
                    <a:p>
                      <a:pPr algn="r" fontAlgn="ctr"/>
                      <a:r>
                        <a:rPr lang="en-US" sz="2200" u="none" strike="noStrike">
                          <a:effectLst/>
                        </a:rPr>
                        <a:t>34%</a:t>
                      </a:r>
                      <a:endParaRPr lang="en-US" sz="2200" b="0" i="0" u="none" strike="noStrike">
                        <a:solidFill>
                          <a:srgbClr val="222222"/>
                        </a:solidFill>
                        <a:effectLst/>
                        <a:latin typeface="Calibri" panose="020F0502020204030204" pitchFamily="34" charset="0"/>
                      </a:endParaRPr>
                    </a:p>
                  </a:txBody>
                  <a:tcPr marL="17156" marR="17156" marT="17156" marB="0" anchor="ctr"/>
                </a:tc>
                <a:tc>
                  <a:txBody>
                    <a:bodyPr/>
                    <a:lstStyle/>
                    <a:p>
                      <a:pPr algn="r" fontAlgn="ctr"/>
                      <a:r>
                        <a:rPr lang="en-US" sz="2200" u="none" strike="noStrike" dirty="0">
                          <a:effectLst/>
                        </a:rPr>
                        <a:t>12%</a:t>
                      </a:r>
                      <a:endParaRPr lang="en-US" sz="2200" b="0" i="0" u="none" strike="noStrike" dirty="0">
                        <a:solidFill>
                          <a:srgbClr val="222222"/>
                        </a:solidFill>
                        <a:effectLst/>
                        <a:latin typeface="Calibri" panose="020F0502020204030204" pitchFamily="34" charset="0"/>
                      </a:endParaRPr>
                    </a:p>
                  </a:txBody>
                  <a:tcPr marL="17156" marR="17156" marT="17156" marB="0" anchor="ctr"/>
                </a:tc>
              </a:tr>
            </a:tbl>
          </a:graphicData>
        </a:graphic>
      </p:graphicFrame>
    </p:spTree>
    <p:extLst>
      <p:ext uri="{BB962C8B-B14F-4D97-AF65-F5344CB8AC3E}">
        <p14:creationId xmlns:p14="http://schemas.microsoft.com/office/powerpoint/2010/main" val="25841553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EMSI labor market data</a:t>
            </a:r>
            <a:endParaRPr lang="en-US" dirty="0"/>
          </a:p>
        </p:txBody>
      </p:sp>
      <p:sp>
        <p:nvSpPr>
          <p:cNvPr id="3" name="Content Placeholder 2"/>
          <p:cNvSpPr>
            <a:spLocks noGrp="1"/>
          </p:cNvSpPr>
          <p:nvPr>
            <p:ph idx="1"/>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1469073" y="1472916"/>
            <a:ext cx="8674672" cy="5002988"/>
          </a:xfrm>
          <a:prstGeom prst="rect">
            <a:avLst/>
          </a:prstGeom>
        </p:spPr>
      </p:pic>
    </p:spTree>
    <p:extLst>
      <p:ext uri="{BB962C8B-B14F-4D97-AF65-F5344CB8AC3E}">
        <p14:creationId xmlns:p14="http://schemas.microsoft.com/office/powerpoint/2010/main" val="39193009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Glassdoor in 2021</a:t>
            </a:r>
            <a:endParaRPr lang="en-US" dirty="0"/>
          </a:p>
        </p:txBody>
      </p:sp>
      <p:sp>
        <p:nvSpPr>
          <p:cNvPr id="3" name="Content Placeholder 2"/>
          <p:cNvSpPr>
            <a:spLocks noGrp="1"/>
          </p:cNvSpPr>
          <p:nvPr>
            <p:ph idx="1"/>
          </p:nvPr>
        </p:nvSpPr>
        <p:spPr>
          <a:xfrm>
            <a:off x="880614" y="6052995"/>
            <a:ext cx="9253986" cy="592666"/>
          </a:xfrm>
        </p:spPr>
        <p:txBody>
          <a:bodyPr/>
          <a:lstStyle/>
          <a:p>
            <a:r>
              <a:rPr lang="en-US" dirty="0" smtClean="0"/>
              <a:t>The pandemic may take a toll on the job market</a:t>
            </a:r>
            <a:endParaRPr lang="en-US" dirty="0"/>
          </a:p>
        </p:txBody>
      </p:sp>
      <p:pic>
        <p:nvPicPr>
          <p:cNvPr id="5" name="Picture 4"/>
          <p:cNvPicPr>
            <a:picLocks noChangeAspect="1"/>
          </p:cNvPicPr>
          <p:nvPr/>
        </p:nvPicPr>
        <p:blipFill>
          <a:blip r:embed="rId2"/>
          <a:stretch>
            <a:fillRect/>
          </a:stretch>
        </p:blipFill>
        <p:spPr>
          <a:xfrm>
            <a:off x="1600201" y="1278691"/>
            <a:ext cx="4173326" cy="4487109"/>
          </a:xfrm>
          <a:prstGeom prst="rect">
            <a:avLst/>
          </a:prstGeom>
        </p:spPr>
      </p:pic>
      <p:pic>
        <p:nvPicPr>
          <p:cNvPr id="6" name="Picture 5"/>
          <p:cNvPicPr>
            <a:picLocks noChangeAspect="1"/>
          </p:cNvPicPr>
          <p:nvPr/>
        </p:nvPicPr>
        <p:blipFill>
          <a:blip r:embed="rId3"/>
          <a:stretch>
            <a:fillRect/>
          </a:stretch>
        </p:blipFill>
        <p:spPr>
          <a:xfrm>
            <a:off x="5957840" y="1278690"/>
            <a:ext cx="4015176" cy="4487109"/>
          </a:xfrm>
          <a:prstGeom prst="rect">
            <a:avLst/>
          </a:prstGeom>
        </p:spPr>
      </p:pic>
    </p:spTree>
    <p:extLst>
      <p:ext uri="{BB962C8B-B14F-4D97-AF65-F5344CB8AC3E}">
        <p14:creationId xmlns:p14="http://schemas.microsoft.com/office/powerpoint/2010/main" val="42522420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2682" y="330298"/>
            <a:ext cx="4199918" cy="4737760"/>
          </a:xfrm>
          <a:prstGeom prst="rect">
            <a:avLst/>
          </a:prstGeom>
        </p:spPr>
      </p:pic>
      <p:pic>
        <p:nvPicPr>
          <p:cNvPr id="8" name="Picture 7"/>
          <p:cNvPicPr>
            <a:picLocks noChangeAspect="1"/>
          </p:cNvPicPr>
          <p:nvPr/>
        </p:nvPicPr>
        <p:blipFill>
          <a:blip r:embed="rId3"/>
          <a:stretch>
            <a:fillRect/>
          </a:stretch>
        </p:blipFill>
        <p:spPr>
          <a:xfrm>
            <a:off x="4292600" y="330298"/>
            <a:ext cx="4184099" cy="4737760"/>
          </a:xfrm>
          <a:prstGeom prst="rect">
            <a:avLst/>
          </a:prstGeom>
        </p:spPr>
      </p:pic>
      <p:sp>
        <p:nvSpPr>
          <p:cNvPr id="9" name="Content Placeholder 2"/>
          <p:cNvSpPr txBox="1">
            <a:spLocks/>
          </p:cNvSpPr>
          <p:nvPr/>
        </p:nvSpPr>
        <p:spPr>
          <a:xfrm>
            <a:off x="377009" y="5350862"/>
            <a:ext cx="11302373" cy="1164238"/>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smtClean="0"/>
              <a:t>Python is a general-purposed tool. Without the key word “data science” or “data analytics”, it will return a much larger number.</a:t>
            </a:r>
          </a:p>
          <a:p>
            <a:r>
              <a:rPr lang="en-US" dirty="0" smtClean="0"/>
              <a:t>The letter “R” is too vague. You need to use “R language” or “R data science,” otherwise the website would return many jobs irrelevant to R programming</a:t>
            </a:r>
            <a:endParaRPr lang="en-US" dirty="0"/>
          </a:p>
        </p:txBody>
      </p:sp>
      <p:pic>
        <p:nvPicPr>
          <p:cNvPr id="11" name="Picture 10"/>
          <p:cNvPicPr>
            <a:picLocks noChangeAspect="1"/>
          </p:cNvPicPr>
          <p:nvPr/>
        </p:nvPicPr>
        <p:blipFill>
          <a:blip r:embed="rId4"/>
          <a:stretch>
            <a:fillRect/>
          </a:stretch>
        </p:blipFill>
        <p:spPr>
          <a:xfrm>
            <a:off x="8492517" y="330298"/>
            <a:ext cx="3564015" cy="4744100"/>
          </a:xfrm>
          <a:prstGeom prst="rect">
            <a:avLst/>
          </a:prstGeom>
        </p:spPr>
      </p:pic>
    </p:spTree>
    <p:extLst>
      <p:ext uri="{BB962C8B-B14F-4D97-AF65-F5344CB8AC3E}">
        <p14:creationId xmlns:p14="http://schemas.microsoft.com/office/powerpoint/2010/main" val="6958319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Indeed.com in 2021</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46111" y="1321374"/>
            <a:ext cx="5456246" cy="4317426"/>
          </a:xfrm>
          <a:prstGeom prst="rect">
            <a:avLst/>
          </a:prstGeom>
        </p:spPr>
      </p:pic>
      <p:pic>
        <p:nvPicPr>
          <p:cNvPr id="5" name="Picture 4"/>
          <p:cNvPicPr>
            <a:picLocks noChangeAspect="1"/>
          </p:cNvPicPr>
          <p:nvPr/>
        </p:nvPicPr>
        <p:blipFill>
          <a:blip r:embed="rId3"/>
          <a:stretch>
            <a:fillRect/>
          </a:stretch>
        </p:blipFill>
        <p:spPr>
          <a:xfrm>
            <a:off x="6099067" y="1321374"/>
            <a:ext cx="5456246" cy="4317426"/>
          </a:xfrm>
          <a:prstGeom prst="rect">
            <a:avLst/>
          </a:prstGeom>
        </p:spPr>
      </p:pic>
    </p:spTree>
    <p:extLst>
      <p:ext uri="{BB962C8B-B14F-4D97-AF65-F5344CB8AC3E}">
        <p14:creationId xmlns:p14="http://schemas.microsoft.com/office/powerpoint/2010/main" val="1899444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Indeed.com in 2021</a:t>
            </a:r>
            <a:endParaRPr lang="en-US" dirty="0"/>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1103312" y="1391579"/>
            <a:ext cx="6262688" cy="4955549"/>
          </a:xfrm>
          <a:prstGeom prst="rect">
            <a:avLst/>
          </a:prstGeom>
        </p:spPr>
      </p:pic>
    </p:spTree>
    <p:extLst>
      <p:ext uri="{BB962C8B-B14F-4D97-AF65-F5344CB8AC3E}">
        <p14:creationId xmlns:p14="http://schemas.microsoft.com/office/powerpoint/2010/main" val="12863908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Indeed.com in 2019 (left) and 2021 (right)</a:t>
            </a:r>
            <a:endParaRPr lang="en-US" sz="32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07444" y="1510113"/>
            <a:ext cx="5598524" cy="4814485"/>
          </a:xfrm>
          <a:prstGeom prst="rect">
            <a:avLst/>
          </a:prstGeom>
        </p:spPr>
      </p:pic>
      <p:pic>
        <p:nvPicPr>
          <p:cNvPr id="5" name="Picture 4"/>
          <p:cNvPicPr>
            <a:picLocks noChangeAspect="1"/>
          </p:cNvPicPr>
          <p:nvPr/>
        </p:nvPicPr>
        <p:blipFill>
          <a:blip r:embed="rId3"/>
          <a:stretch>
            <a:fillRect/>
          </a:stretch>
        </p:blipFill>
        <p:spPr>
          <a:xfrm>
            <a:off x="6016036" y="1510112"/>
            <a:ext cx="6084416" cy="4814485"/>
          </a:xfrm>
          <a:prstGeom prst="rect">
            <a:avLst/>
          </a:prstGeom>
        </p:spPr>
      </p:pic>
    </p:spTree>
    <p:extLst>
      <p:ext uri="{BB962C8B-B14F-4D97-AF65-F5344CB8AC3E}">
        <p14:creationId xmlns:p14="http://schemas.microsoft.com/office/powerpoint/2010/main" val="11959416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Indeed.com in 2019 (left) and 2021(right)</a:t>
            </a:r>
            <a:endParaRPr lang="en-US" sz="3200" dirty="0"/>
          </a:p>
        </p:txBody>
      </p:sp>
      <p:sp>
        <p:nvSpPr>
          <p:cNvPr id="3" name="Content Placeholder 2"/>
          <p:cNvSpPr>
            <a:spLocks noGrp="1"/>
          </p:cNvSpPr>
          <p:nvPr>
            <p:ph idx="1"/>
          </p:nvPr>
        </p:nvSpPr>
        <p:spPr>
          <a:xfrm>
            <a:off x="646112" y="5909733"/>
            <a:ext cx="9403742" cy="641152"/>
          </a:xfrm>
        </p:spPr>
        <p:txBody>
          <a:bodyPr>
            <a:normAutofit/>
          </a:bodyPr>
          <a:lstStyle/>
          <a:p>
            <a:r>
              <a:rPr lang="en-US" dirty="0" smtClean="0"/>
              <a:t>Number of jobs for Tableau is more than double in 2 years.</a:t>
            </a:r>
            <a:endParaRPr lang="en-US" dirty="0"/>
          </a:p>
        </p:txBody>
      </p:sp>
      <p:pic>
        <p:nvPicPr>
          <p:cNvPr id="5" name="Picture 4"/>
          <p:cNvPicPr>
            <a:picLocks noChangeAspect="1"/>
          </p:cNvPicPr>
          <p:nvPr/>
        </p:nvPicPr>
        <p:blipFill>
          <a:blip r:embed="rId2"/>
          <a:stretch>
            <a:fillRect/>
          </a:stretch>
        </p:blipFill>
        <p:spPr>
          <a:xfrm>
            <a:off x="327923" y="1246193"/>
            <a:ext cx="4722842" cy="4511217"/>
          </a:xfrm>
          <a:prstGeom prst="rect">
            <a:avLst/>
          </a:prstGeom>
        </p:spPr>
      </p:pic>
      <p:pic>
        <p:nvPicPr>
          <p:cNvPr id="4" name="Picture 3"/>
          <p:cNvPicPr>
            <a:picLocks noChangeAspect="1"/>
          </p:cNvPicPr>
          <p:nvPr/>
        </p:nvPicPr>
        <p:blipFill>
          <a:blip r:embed="rId3"/>
          <a:stretch>
            <a:fillRect/>
          </a:stretch>
        </p:blipFill>
        <p:spPr>
          <a:xfrm>
            <a:off x="5226572" y="1246193"/>
            <a:ext cx="6597372" cy="4511217"/>
          </a:xfrm>
          <a:prstGeom prst="rect">
            <a:avLst/>
          </a:prstGeom>
        </p:spPr>
      </p:pic>
    </p:spTree>
    <p:extLst>
      <p:ext uri="{BB962C8B-B14F-4D97-AF65-F5344CB8AC3E}">
        <p14:creationId xmlns:p14="http://schemas.microsoft.com/office/powerpoint/2010/main" val="15381911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Scale of SPSS in </a:t>
            </a:r>
            <a:r>
              <a:rPr lang="en-US" dirty="0" smtClean="0"/>
              <a:t>2021</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83771" y="1853248"/>
            <a:ext cx="8081477" cy="3572322"/>
          </a:xfrm>
          <a:prstGeom prst="rect">
            <a:avLst/>
          </a:prstGeom>
        </p:spPr>
      </p:pic>
    </p:spTree>
    <p:extLst>
      <p:ext uri="{BB962C8B-B14F-4D97-AF65-F5344CB8AC3E}">
        <p14:creationId xmlns:p14="http://schemas.microsoft.com/office/powerpoint/2010/main" val="18242955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Scale of SAS in </a:t>
            </a:r>
            <a:r>
              <a:rPr lang="en-US" dirty="0" smtClean="0"/>
              <a:t>2021</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53105" y="1486494"/>
            <a:ext cx="7476190" cy="4761905"/>
          </a:xfrm>
          <a:prstGeom prst="rect">
            <a:avLst/>
          </a:prstGeom>
        </p:spPr>
      </p:pic>
    </p:spTree>
    <p:extLst>
      <p:ext uri="{BB962C8B-B14F-4D97-AF65-F5344CB8AC3E}">
        <p14:creationId xmlns:p14="http://schemas.microsoft.com/office/powerpoint/2010/main" val="16523557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Pay Scale of Tableau in </a:t>
            </a:r>
            <a:r>
              <a:rPr lang="en-US" sz="4000" dirty="0" smtClean="0"/>
              <a:t>2021</a:t>
            </a:r>
            <a:endParaRPr lang="en-US" sz="40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03312" y="1613638"/>
            <a:ext cx="9286174" cy="4152162"/>
          </a:xfrm>
          <a:prstGeom prst="rect">
            <a:avLst/>
          </a:prstGeom>
        </p:spPr>
      </p:pic>
    </p:spTree>
    <p:extLst>
      <p:ext uri="{BB962C8B-B14F-4D97-AF65-F5344CB8AC3E}">
        <p14:creationId xmlns:p14="http://schemas.microsoft.com/office/powerpoint/2010/main" val="20051836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Scale of R in </a:t>
            </a:r>
            <a:r>
              <a:rPr lang="en-US" dirty="0" smtClean="0"/>
              <a:t>2021</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03311" y="1670257"/>
            <a:ext cx="8990225" cy="3985476"/>
          </a:xfrm>
          <a:prstGeom prst="rect">
            <a:avLst/>
          </a:prstGeom>
        </p:spPr>
      </p:pic>
    </p:spTree>
    <p:extLst>
      <p:ext uri="{BB962C8B-B14F-4D97-AF65-F5344CB8AC3E}">
        <p14:creationId xmlns:p14="http://schemas.microsoft.com/office/powerpoint/2010/main" val="37887055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scale of Python</a:t>
            </a:r>
            <a:endParaRPr lang="en-US" dirty="0"/>
          </a:p>
        </p:txBody>
      </p:sp>
      <p:sp>
        <p:nvSpPr>
          <p:cNvPr id="3" name="Content Placeholder 2"/>
          <p:cNvSpPr>
            <a:spLocks noGrp="1"/>
          </p:cNvSpPr>
          <p:nvPr>
            <p:ph idx="1"/>
          </p:nvPr>
        </p:nvSpPr>
        <p:spPr>
          <a:xfrm>
            <a:off x="646112" y="1551113"/>
            <a:ext cx="3866622" cy="4195481"/>
          </a:xfrm>
        </p:spPr>
        <p:txBody>
          <a:bodyPr>
            <a:normAutofit/>
          </a:bodyPr>
          <a:lstStyle/>
          <a:p>
            <a:r>
              <a:rPr lang="en-US" sz="2400" dirty="0" smtClean="0"/>
              <a:t>Python is a general-purpose tool. Please look at “Data </a:t>
            </a:r>
            <a:r>
              <a:rPr lang="en-US" sz="2400" dirty="0" smtClean="0"/>
              <a:t>scientist” only.</a:t>
            </a:r>
          </a:p>
          <a:p>
            <a:r>
              <a:rPr lang="en-US" sz="2400" dirty="0" smtClean="0"/>
              <a:t>What is the difference between “data scientist” and “data analyst”?</a:t>
            </a:r>
            <a:endParaRPr lang="en-US" sz="2400" dirty="0"/>
          </a:p>
        </p:txBody>
      </p:sp>
      <p:pic>
        <p:nvPicPr>
          <p:cNvPr id="5" name="Picture 4"/>
          <p:cNvPicPr>
            <a:picLocks noChangeAspect="1"/>
          </p:cNvPicPr>
          <p:nvPr/>
        </p:nvPicPr>
        <p:blipFill>
          <a:blip r:embed="rId2"/>
          <a:stretch>
            <a:fillRect/>
          </a:stretch>
        </p:blipFill>
        <p:spPr>
          <a:xfrm>
            <a:off x="5600638" y="1454889"/>
            <a:ext cx="6205001" cy="4861244"/>
          </a:xfrm>
          <a:prstGeom prst="rect">
            <a:avLst/>
          </a:prstGeom>
        </p:spPr>
      </p:pic>
    </p:spTree>
    <p:extLst>
      <p:ext uri="{BB962C8B-B14F-4D97-AF65-F5344CB8AC3E}">
        <p14:creationId xmlns:p14="http://schemas.microsoft.com/office/powerpoint/2010/main" val="14943374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30526" y="727663"/>
            <a:ext cx="9584167" cy="5319846"/>
          </a:xfrm>
          <a:prstGeom prst="rect">
            <a:avLst/>
          </a:prstGeom>
        </p:spPr>
      </p:pic>
    </p:spTree>
    <p:extLst>
      <p:ext uri="{BB962C8B-B14F-4D97-AF65-F5344CB8AC3E}">
        <p14:creationId xmlns:p14="http://schemas.microsoft.com/office/powerpoint/2010/main" val="24588716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471667"/>
            <a:ext cx="5692344" cy="1400530"/>
          </a:xfrm>
        </p:spPr>
        <p:txBody>
          <a:bodyPr/>
          <a:lstStyle/>
          <a:p>
            <a:r>
              <a:rPr lang="en-US" dirty="0" smtClean="0"/>
              <a:t>Job announcements</a:t>
            </a:r>
            <a:endParaRPr lang="en-US" dirty="0"/>
          </a:p>
        </p:txBody>
      </p:sp>
      <p:sp>
        <p:nvSpPr>
          <p:cNvPr id="3" name="Content Placeholder 2"/>
          <p:cNvSpPr>
            <a:spLocks noGrp="1"/>
          </p:cNvSpPr>
          <p:nvPr>
            <p:ph idx="1"/>
          </p:nvPr>
        </p:nvSpPr>
        <p:spPr>
          <a:xfrm>
            <a:off x="1103313" y="2052918"/>
            <a:ext cx="6211888" cy="4195481"/>
          </a:xfrm>
        </p:spPr>
        <p:txBody>
          <a:bodyPr>
            <a:normAutofit/>
          </a:bodyPr>
          <a:lstStyle/>
          <a:p>
            <a:r>
              <a:rPr lang="en-US" sz="2400" dirty="0" smtClean="0"/>
              <a:t>This is only a small sample of many job announcements.</a:t>
            </a:r>
          </a:p>
          <a:p>
            <a:r>
              <a:rPr lang="en-US" sz="2400" dirty="0" smtClean="0"/>
              <a:t>A senior position is well-paid, of course.</a:t>
            </a:r>
          </a:p>
          <a:p>
            <a:r>
              <a:rPr lang="en-US" sz="2400" dirty="0" smtClean="0"/>
              <a:t>But even a junior or a temporary position is very well-compensated.</a:t>
            </a:r>
          </a:p>
          <a:p>
            <a:r>
              <a:rPr lang="en-US" sz="2400" dirty="0" smtClean="0"/>
              <a:t>$91K – 133K</a:t>
            </a:r>
          </a:p>
          <a:p>
            <a:r>
              <a:rPr lang="en-US" sz="2400" dirty="0" smtClean="0"/>
              <a:t>$74K – 113K</a:t>
            </a:r>
          </a:p>
        </p:txBody>
      </p:sp>
      <p:pic>
        <p:nvPicPr>
          <p:cNvPr id="5" name="Picture 4"/>
          <p:cNvPicPr>
            <a:picLocks noChangeAspect="1"/>
          </p:cNvPicPr>
          <p:nvPr/>
        </p:nvPicPr>
        <p:blipFill>
          <a:blip r:embed="rId2"/>
          <a:stretch>
            <a:fillRect/>
          </a:stretch>
        </p:blipFill>
        <p:spPr>
          <a:xfrm>
            <a:off x="7486669" y="471667"/>
            <a:ext cx="4005676" cy="6172225"/>
          </a:xfrm>
          <a:prstGeom prst="rect">
            <a:avLst/>
          </a:prstGeom>
        </p:spPr>
      </p:pic>
    </p:spTree>
    <p:extLst>
      <p:ext uri="{BB962C8B-B14F-4D97-AF65-F5344CB8AC3E}">
        <p14:creationId xmlns:p14="http://schemas.microsoft.com/office/powerpoint/2010/main" val="3536559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4964980" cy="1400530"/>
          </a:xfrm>
        </p:spPr>
        <p:txBody>
          <a:bodyPr/>
          <a:lstStyle/>
          <a:p>
            <a:r>
              <a:rPr lang="en-US" sz="4000" dirty="0" smtClean="0"/>
              <a:t>Shortage of talents</a:t>
            </a:r>
            <a:endParaRPr lang="en-US" sz="4000" dirty="0"/>
          </a:p>
        </p:txBody>
      </p:sp>
      <p:sp>
        <p:nvSpPr>
          <p:cNvPr id="3" name="Content Placeholder 2"/>
          <p:cNvSpPr>
            <a:spLocks noGrp="1"/>
          </p:cNvSpPr>
          <p:nvPr>
            <p:ph idx="1"/>
          </p:nvPr>
        </p:nvSpPr>
        <p:spPr>
          <a:xfrm>
            <a:off x="1103313" y="2052918"/>
            <a:ext cx="3811588" cy="4195481"/>
          </a:xfrm>
        </p:spPr>
        <p:txBody>
          <a:bodyPr/>
          <a:lstStyle/>
          <a:p>
            <a:r>
              <a:rPr lang="en-US" sz="2400" dirty="0" smtClean="0"/>
              <a:t>1 out of 3 </a:t>
            </a:r>
            <a:r>
              <a:rPr lang="en-US" sz="2400" dirty="0"/>
              <a:t>data scientists working in the </a:t>
            </a:r>
            <a:r>
              <a:rPr lang="en-US" sz="2400" dirty="0" smtClean="0"/>
              <a:t>US </a:t>
            </a:r>
            <a:r>
              <a:rPr lang="en-US" sz="2400" dirty="0"/>
              <a:t>were </a:t>
            </a:r>
            <a:r>
              <a:rPr lang="en-US" sz="2400" dirty="0" smtClean="0"/>
              <a:t>foreign-born.</a:t>
            </a:r>
            <a:endParaRPr lang="en-US" sz="2400" dirty="0"/>
          </a:p>
          <a:p>
            <a:r>
              <a:rPr lang="en-US" sz="2400" dirty="0" smtClean="0"/>
              <a:t>Why </a:t>
            </a:r>
            <a:r>
              <a:rPr lang="en-US" sz="2400" dirty="0"/>
              <a:t>are these jobs so well-paid yet there is a shortage of skilled workers?</a:t>
            </a:r>
          </a:p>
          <a:p>
            <a:endParaRPr lang="en-US" dirty="0"/>
          </a:p>
        </p:txBody>
      </p:sp>
      <p:pic>
        <p:nvPicPr>
          <p:cNvPr id="4" name="Picture 3"/>
          <p:cNvPicPr>
            <a:picLocks noChangeAspect="1"/>
          </p:cNvPicPr>
          <p:nvPr/>
        </p:nvPicPr>
        <p:blipFill>
          <a:blip r:embed="rId2"/>
          <a:stretch>
            <a:fillRect/>
          </a:stretch>
        </p:blipFill>
        <p:spPr>
          <a:xfrm>
            <a:off x="5836716" y="452718"/>
            <a:ext cx="5514646" cy="5948082"/>
          </a:xfrm>
          <a:prstGeom prst="rect">
            <a:avLst/>
          </a:prstGeom>
        </p:spPr>
      </p:pic>
    </p:spTree>
    <p:extLst>
      <p:ext uri="{BB962C8B-B14F-4D97-AF65-F5344CB8AC3E}">
        <p14:creationId xmlns:p14="http://schemas.microsoft.com/office/powerpoint/2010/main" val="18995933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a:t>
            </a:r>
            <a:endParaRPr lang="en-US" dirty="0"/>
          </a:p>
        </p:txBody>
      </p:sp>
      <p:sp>
        <p:nvSpPr>
          <p:cNvPr id="3" name="Content Placeholder 2"/>
          <p:cNvSpPr>
            <a:spLocks noGrp="1"/>
          </p:cNvSpPr>
          <p:nvPr>
            <p:ph idx="1"/>
          </p:nvPr>
        </p:nvSpPr>
        <p:spPr>
          <a:xfrm>
            <a:off x="646111" y="1685582"/>
            <a:ext cx="10425841" cy="4562818"/>
          </a:xfrm>
        </p:spPr>
        <p:txBody>
          <a:bodyPr>
            <a:noAutofit/>
          </a:bodyPr>
          <a:lstStyle/>
          <a:p>
            <a:r>
              <a:rPr lang="en-US" sz="2800" dirty="0"/>
              <a:t>In terms of predictive accuracy and other model benchmarks, neither proprietary programs (e.g. SAS) nor open source codes (e.g. Python) had significant advantages over the other. </a:t>
            </a:r>
            <a:endParaRPr lang="en-US" sz="2800" dirty="0" smtClean="0"/>
          </a:p>
          <a:p>
            <a:r>
              <a:rPr lang="en-US" sz="2800" dirty="0" smtClean="0"/>
              <a:t>In a benchmarking </a:t>
            </a:r>
            <a:r>
              <a:rPr lang="en-US" sz="2800" dirty="0"/>
              <a:t>study comparing between high performance partition trees and partition trees utilizing </a:t>
            </a:r>
            <a:r>
              <a:rPr lang="en-US" sz="2800" dirty="0" err="1"/>
              <a:t>sklearn</a:t>
            </a:r>
            <a:r>
              <a:rPr lang="en-US" sz="2800" dirty="0"/>
              <a:t> in Python </a:t>
            </a:r>
            <a:r>
              <a:rPr lang="en-US" sz="2800" dirty="0" smtClean="0"/>
              <a:t>(2021</a:t>
            </a:r>
            <a:r>
              <a:rPr lang="en-US" sz="2800" dirty="0"/>
              <a:t>), their outcomes measured by the </a:t>
            </a:r>
            <a:r>
              <a:rPr lang="en-US" sz="2800" dirty="0" smtClean="0">
                <a:solidFill>
                  <a:srgbClr val="FFC000"/>
                </a:solidFill>
              </a:rPr>
              <a:t>true </a:t>
            </a:r>
            <a:r>
              <a:rPr lang="en-US" sz="2800" dirty="0">
                <a:solidFill>
                  <a:srgbClr val="FFC000"/>
                </a:solidFill>
              </a:rPr>
              <a:t>positive rate </a:t>
            </a:r>
            <a:r>
              <a:rPr lang="en-US" sz="2800" dirty="0"/>
              <a:t>are virtually identical. </a:t>
            </a:r>
          </a:p>
          <a:p>
            <a:r>
              <a:rPr lang="en-US" sz="2800" dirty="0"/>
              <a:t>Similar results are found in comparing </a:t>
            </a:r>
            <a:r>
              <a:rPr lang="en-US" sz="2800" dirty="0" smtClean="0"/>
              <a:t>random forest </a:t>
            </a:r>
            <a:r>
              <a:rPr lang="en-US" sz="2800" dirty="0"/>
              <a:t>in SAS and </a:t>
            </a:r>
            <a:r>
              <a:rPr lang="en-US" sz="2800" dirty="0" smtClean="0"/>
              <a:t>Python. </a:t>
            </a:r>
            <a:endParaRPr lang="en-US" sz="2800" dirty="0"/>
          </a:p>
        </p:txBody>
      </p:sp>
    </p:spTree>
    <p:extLst>
      <p:ext uri="{BB962C8B-B14F-4D97-AF65-F5344CB8AC3E}">
        <p14:creationId xmlns:p14="http://schemas.microsoft.com/office/powerpoint/2010/main" val="10153525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67329" y="1311008"/>
            <a:ext cx="8678358" cy="5243174"/>
          </a:xfrm>
          <a:prstGeom prst="rect">
            <a:avLst/>
          </a:prstGeom>
          <a:ln>
            <a:solidFill>
              <a:schemeClr val="tx1"/>
            </a:solidFill>
          </a:ln>
        </p:spPr>
      </p:pic>
    </p:spTree>
    <p:extLst>
      <p:ext uri="{BB962C8B-B14F-4D97-AF65-F5344CB8AC3E}">
        <p14:creationId xmlns:p14="http://schemas.microsoft.com/office/powerpoint/2010/main" val="10149645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72186" y="5729862"/>
            <a:ext cx="10454850" cy="927252"/>
          </a:xfrm>
        </p:spPr>
        <p:txBody>
          <a:bodyPr>
            <a:normAutofit/>
          </a:bodyPr>
          <a:lstStyle/>
          <a:p>
            <a:r>
              <a:rPr lang="en-US" sz="2800" dirty="0" smtClean="0"/>
              <a:t>Partition tree and random forest will be covered in 553.</a:t>
            </a:r>
            <a:endParaRPr lang="en-US" sz="2800" dirty="0"/>
          </a:p>
        </p:txBody>
      </p:sp>
      <p:pic>
        <p:nvPicPr>
          <p:cNvPr id="4" name="Picture 3"/>
          <p:cNvPicPr>
            <a:picLocks noChangeAspect="1"/>
          </p:cNvPicPr>
          <p:nvPr/>
        </p:nvPicPr>
        <p:blipFill>
          <a:blip r:embed="rId2"/>
          <a:stretch>
            <a:fillRect/>
          </a:stretch>
        </p:blipFill>
        <p:spPr>
          <a:xfrm>
            <a:off x="1413303" y="452718"/>
            <a:ext cx="8972616" cy="4993645"/>
          </a:xfrm>
          <a:prstGeom prst="rect">
            <a:avLst/>
          </a:prstGeom>
        </p:spPr>
      </p:pic>
    </p:spTree>
    <p:extLst>
      <p:ext uri="{BB962C8B-B14F-4D97-AF65-F5344CB8AC3E}">
        <p14:creationId xmlns:p14="http://schemas.microsoft.com/office/powerpoint/2010/main" val="13711661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646111" y="1412442"/>
            <a:ext cx="6660297" cy="4195481"/>
          </a:xfrm>
        </p:spPr>
        <p:txBody>
          <a:bodyPr>
            <a:normAutofit/>
          </a:bodyPr>
          <a:lstStyle/>
          <a:p>
            <a:r>
              <a:rPr lang="en-US" dirty="0" smtClean="0"/>
              <a:t>You don’t have to choose either this or that. To obtain a skill set to meet what the job market needs, it is better to learn all of them.</a:t>
            </a:r>
          </a:p>
          <a:p>
            <a:r>
              <a:rPr lang="en-US" dirty="0" smtClean="0"/>
              <a:t>Commercial software packages (e.g. SAS and SPSS) can work with open source (e.g. Python and R) side by side e.g.</a:t>
            </a:r>
          </a:p>
          <a:p>
            <a:r>
              <a:rPr lang="en-US" dirty="0" smtClean="0"/>
              <a:t>You can run a SAS program inside the Python environment.</a:t>
            </a:r>
          </a:p>
          <a:p>
            <a:r>
              <a:rPr lang="en-US" dirty="0" smtClean="0"/>
              <a:t>You can also run a Python program inside IBM SPSS modeler.</a:t>
            </a:r>
          </a:p>
        </p:txBody>
      </p:sp>
      <p:pic>
        <p:nvPicPr>
          <p:cNvPr id="4" name="Picture 3"/>
          <p:cNvPicPr>
            <a:picLocks noChangeAspect="1"/>
          </p:cNvPicPr>
          <p:nvPr/>
        </p:nvPicPr>
        <p:blipFill>
          <a:blip r:embed="rId2"/>
          <a:stretch>
            <a:fillRect/>
          </a:stretch>
        </p:blipFill>
        <p:spPr>
          <a:xfrm>
            <a:off x="909881" y="5087985"/>
            <a:ext cx="10190476" cy="1371429"/>
          </a:xfrm>
          <a:prstGeom prst="rect">
            <a:avLst/>
          </a:prstGeom>
        </p:spPr>
      </p:pic>
      <p:pic>
        <p:nvPicPr>
          <p:cNvPr id="5" name="Picture 2" descr="Image result for can we all get alo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88298" y="1510917"/>
            <a:ext cx="4030170" cy="2604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0365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2873</TotalTime>
  <Words>3161</Words>
  <Application>Microsoft Office PowerPoint</Application>
  <PresentationFormat>Widescreen</PresentationFormat>
  <Paragraphs>407</Paragraphs>
  <Slides>87</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87</vt:i4>
      </vt:variant>
    </vt:vector>
  </HeadingPairs>
  <TitlesOfParts>
    <vt:vector size="94" baseType="lpstr">
      <vt:lpstr>Mangal</vt:lpstr>
      <vt:lpstr>Arial</vt:lpstr>
      <vt:lpstr>Calibri</vt:lpstr>
      <vt:lpstr>Century Gothic</vt:lpstr>
      <vt:lpstr>Wingdings</vt:lpstr>
      <vt:lpstr>Wingdings 3</vt:lpstr>
      <vt:lpstr>Ion</vt:lpstr>
      <vt:lpstr>Computing tools for data science:  What are the hot skills out there?</vt:lpstr>
      <vt:lpstr>These are the buzzwords</vt:lpstr>
      <vt:lpstr>What is the best job in 2019?</vt:lpstr>
      <vt:lpstr>General-purpose vs. specialized</vt:lpstr>
      <vt:lpstr>Open source vs. Commercial software</vt:lpstr>
      <vt:lpstr>Open source vs. Commercial software</vt:lpstr>
      <vt:lpstr>A case against open source</vt:lpstr>
      <vt:lpstr>Myth 1</vt:lpstr>
      <vt:lpstr>Analogy</vt:lpstr>
      <vt:lpstr>Myth 2</vt:lpstr>
      <vt:lpstr>Myth 3</vt:lpstr>
      <vt:lpstr>SAS programming environment</vt:lpstr>
      <vt:lpstr>SAS Enterprise Guide</vt:lpstr>
      <vt:lpstr>SAS Enterprise Guide</vt:lpstr>
      <vt:lpstr>SAS Studio</vt:lpstr>
      <vt:lpstr>SAS Studio</vt:lpstr>
      <vt:lpstr>SAS Enterprise miner</vt:lpstr>
      <vt:lpstr>SAS Visual Statistics/Visual Analytics</vt:lpstr>
      <vt:lpstr>SAS Viya (via: From here to there)</vt:lpstr>
      <vt:lpstr>JMP</vt:lpstr>
      <vt:lpstr>JMP</vt:lpstr>
      <vt:lpstr>SAS Certification Exams </vt:lpstr>
      <vt:lpstr>SPSS Statistics</vt:lpstr>
      <vt:lpstr>SPSS Statistics</vt:lpstr>
      <vt:lpstr>You need to go beyond SPSS Statistics!</vt:lpstr>
      <vt:lpstr>IBM SPSS Modeler</vt:lpstr>
      <vt:lpstr>IBM Watson Studio</vt:lpstr>
      <vt:lpstr>Tableau</vt:lpstr>
      <vt:lpstr>R Language</vt:lpstr>
      <vt:lpstr>Graphical User Interface for R</vt:lpstr>
      <vt:lpstr>GUI for R</vt:lpstr>
      <vt:lpstr>GUI for R</vt:lpstr>
      <vt:lpstr>Python</vt:lpstr>
      <vt:lpstr>Be careful of some information from the Internet</vt:lpstr>
      <vt:lpstr>Be careful of information from the Internet</vt:lpstr>
      <vt:lpstr>Be careful of information from the Internet</vt:lpstr>
      <vt:lpstr>Be careful of information from the Internet</vt:lpstr>
      <vt:lpstr>21 most valuable job skills in 2016</vt:lpstr>
      <vt:lpstr>2017-18 most popular analytical tools</vt:lpstr>
      <vt:lpstr>Most used data science tools for 2019</vt:lpstr>
      <vt:lpstr>Most used data science tools for 2019</vt:lpstr>
      <vt:lpstr>Most used data science tools for 2019</vt:lpstr>
      <vt:lpstr>Most used data science tools for 2019</vt:lpstr>
      <vt:lpstr>Most used data science tools for 2019</vt:lpstr>
      <vt:lpstr>Most used data science tools for 2019</vt:lpstr>
      <vt:lpstr>Most used data science tools for 2019</vt:lpstr>
      <vt:lpstr>2020 Gartner Report</vt:lpstr>
      <vt:lpstr>Google TensorFlow</vt:lpstr>
      <vt:lpstr>Gartner Report</vt:lpstr>
      <vt:lpstr>2020 IDC Report</vt:lpstr>
      <vt:lpstr>2020 Forrester Wave Report</vt:lpstr>
      <vt:lpstr>Other Forrester Wave reports</vt:lpstr>
      <vt:lpstr>Other Forrester Wave reports</vt:lpstr>
      <vt:lpstr>Datanyze market share report</vt:lpstr>
      <vt:lpstr>Datanyze market share report</vt:lpstr>
      <vt:lpstr>Market share of Analytics and Business intelligence (BI)</vt:lpstr>
      <vt:lpstr>Market Share of BI (Dataynze)</vt:lpstr>
      <vt:lpstr>Six highly desirable certificates related to data science</vt:lpstr>
      <vt:lpstr>IBM Data Science Professional Cert.</vt:lpstr>
      <vt:lpstr>TIOBE  Index</vt:lpstr>
      <vt:lpstr>Stack Overflow</vt:lpstr>
      <vt:lpstr>PYPL</vt:lpstr>
      <vt:lpstr>RedMonk</vt:lpstr>
      <vt:lpstr>2020 Burtch Works survey</vt:lpstr>
      <vt:lpstr>2020 Burtch Works survey</vt:lpstr>
      <vt:lpstr>2020 Burtch Works Survey</vt:lpstr>
      <vt:lpstr>Burtch Works’ recommendation</vt:lpstr>
      <vt:lpstr>Return on Investment: Coursea</vt:lpstr>
      <vt:lpstr>EMSI labor market data</vt:lpstr>
      <vt:lpstr>Glassdoor in 2021</vt:lpstr>
      <vt:lpstr>PowerPoint Presentation</vt:lpstr>
      <vt:lpstr>Indeed.com in 2021</vt:lpstr>
      <vt:lpstr>Indeed.com in 2021</vt:lpstr>
      <vt:lpstr>Indeed.com in 2019 (left) and 2021 (right)</vt:lpstr>
      <vt:lpstr>Indeed.com in 2019 (left) and 2021(right)</vt:lpstr>
      <vt:lpstr>Pay Scale of SPSS in 2021</vt:lpstr>
      <vt:lpstr>Pay Scale of SAS in 2021</vt:lpstr>
      <vt:lpstr>Pay Scale of Tableau in 2021</vt:lpstr>
      <vt:lpstr>Pay Scale of R in 2021</vt:lpstr>
      <vt:lpstr>Pay scale of Python</vt:lpstr>
      <vt:lpstr>PowerPoint Presentation</vt:lpstr>
      <vt:lpstr>Job announcements</vt:lpstr>
      <vt:lpstr>Shortage of talents</vt:lpstr>
      <vt:lpstr>Advantage?</vt:lpstr>
      <vt:lpstr>Advantage?</vt:lpstr>
      <vt:lpstr>PowerPoint Presentation</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Owner</cp:lastModifiedBy>
  <cp:revision>280</cp:revision>
  <dcterms:created xsi:type="dcterms:W3CDTF">2018-08-22T23:09:38Z</dcterms:created>
  <dcterms:modified xsi:type="dcterms:W3CDTF">2021-08-31T00:17:11Z</dcterms:modified>
</cp:coreProperties>
</file>