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89" r:id="rId5"/>
    <p:sldId id="303" r:id="rId6"/>
    <p:sldId id="259" r:id="rId7"/>
    <p:sldId id="263" r:id="rId8"/>
    <p:sldId id="264" r:id="rId9"/>
    <p:sldId id="265" r:id="rId10"/>
    <p:sldId id="304" r:id="rId11"/>
    <p:sldId id="283" r:id="rId12"/>
    <p:sldId id="284" r:id="rId13"/>
    <p:sldId id="285" r:id="rId14"/>
    <p:sldId id="286" r:id="rId15"/>
    <p:sldId id="287" r:id="rId16"/>
    <p:sldId id="291" r:id="rId17"/>
    <p:sldId id="292" r:id="rId18"/>
    <p:sldId id="260" r:id="rId19"/>
    <p:sldId id="261" r:id="rId20"/>
    <p:sldId id="262" r:id="rId21"/>
    <p:sldId id="270" r:id="rId22"/>
    <p:sldId id="268" r:id="rId23"/>
    <p:sldId id="267" r:id="rId24"/>
    <p:sldId id="266" r:id="rId25"/>
    <p:sldId id="269" r:id="rId26"/>
    <p:sldId id="293" r:id="rId27"/>
    <p:sldId id="294" r:id="rId28"/>
    <p:sldId id="298" r:id="rId29"/>
    <p:sldId id="299" r:id="rId30"/>
    <p:sldId id="301" r:id="rId31"/>
    <p:sldId id="300" r:id="rId32"/>
    <p:sldId id="302" r:id="rId33"/>
    <p:sldId id="271" r:id="rId34"/>
    <p:sldId id="272" r:id="rId35"/>
    <p:sldId id="295" r:id="rId36"/>
    <p:sldId id="274" r:id="rId37"/>
    <p:sldId id="275" r:id="rId38"/>
    <p:sldId id="277" r:id="rId39"/>
    <p:sldId id="297" r:id="rId40"/>
    <p:sldId id="276" r:id="rId41"/>
    <p:sldId id="278" r:id="rId42"/>
    <p:sldId id="296" r:id="rId43"/>
    <p:sldId id="288" r:id="rId44"/>
    <p:sldId id="279" r:id="rId45"/>
    <p:sldId id="290" r:id="rId46"/>
    <p:sldId id="280" r:id="rId47"/>
    <p:sldId id="281" r:id="rId48"/>
    <p:sldId id="282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58"/>
    <p:restoredTop sz="93268"/>
  </p:normalViewPr>
  <p:slideViewPr>
    <p:cSldViewPr snapToGrid="0" snapToObjects="1">
      <p:cViewPr varScale="1">
        <p:scale>
          <a:sx n="97" d="100"/>
          <a:sy n="97" d="100"/>
        </p:scale>
        <p:origin x="8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18B05-0968-7940-91C7-6F5E24A561F5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ACC63-0978-2C43-AFB6-CE01D939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32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Accordance Bible Software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ACC63-0978-2C43-AFB6-CE01D9393F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88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One- to two-dimensional visualization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Chong Ho Alex Yu</a:t>
            </a:r>
          </a:p>
        </p:txBody>
      </p:sp>
    </p:spTree>
    <p:extLst>
      <p:ext uri="{BB962C8B-B14F-4D97-AF65-F5344CB8AC3E}">
        <p14:creationId xmlns:p14="http://schemas.microsoft.com/office/powerpoint/2010/main" val="1631073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dimension?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7562927" cy="3599316"/>
          </a:xfrm>
        </p:spPr>
        <p:txBody>
          <a:bodyPr>
            <a:noAutofit/>
          </a:bodyPr>
          <a:lstStyle/>
          <a:p>
            <a:r>
              <a:rPr lang="en-US" sz="2800" dirty="0"/>
              <a:t>A graphical representation of a variable by a vector or a line (usually, but not always).</a:t>
            </a:r>
          </a:p>
          <a:p>
            <a:r>
              <a:rPr lang="en-US" sz="2800" dirty="0"/>
              <a:t>One variable </a:t>
            </a:r>
            <a:r>
              <a:rPr lang="en-US" sz="2800" dirty="0">
                <a:sym typeface="Wingdings"/>
              </a:rPr>
              <a:t> One dimension</a:t>
            </a:r>
          </a:p>
          <a:p>
            <a:r>
              <a:rPr lang="en-US" sz="2800" dirty="0">
                <a:sym typeface="Wingdings"/>
              </a:rPr>
              <a:t>Two variables  Two dimensions</a:t>
            </a:r>
          </a:p>
          <a:p>
            <a:r>
              <a:rPr lang="en-US" sz="2800" dirty="0">
                <a:sym typeface="Wingdings"/>
              </a:rPr>
              <a:t>When there are too many, the problem is called </a:t>
            </a:r>
            <a:r>
              <a:rPr lang="en-US" sz="2800" dirty="0">
                <a:solidFill>
                  <a:srgbClr val="FFC000"/>
                </a:solidFill>
                <a:sym typeface="Wingdings"/>
              </a:rPr>
              <a:t>the curse of dimensionality</a:t>
            </a:r>
            <a:r>
              <a:rPr lang="en-US" sz="2800" dirty="0">
                <a:sym typeface="Wingdings"/>
              </a:rPr>
              <a:t>. </a:t>
            </a:r>
          </a:p>
          <a:p>
            <a:r>
              <a:rPr lang="en-US" sz="2800" dirty="0">
                <a:sym typeface="Wingdings"/>
              </a:rPr>
              <a:t>This unit focuses on 1 dimension or 2 dimensions only.</a:t>
            </a:r>
            <a:endParaRPr lang="en-US" sz="2800" dirty="0"/>
          </a:p>
        </p:txBody>
      </p:sp>
      <p:sp>
        <p:nvSpPr>
          <p:cNvPr id="4" name="Up Arrow 3"/>
          <p:cNvSpPr/>
          <p:nvPr/>
        </p:nvSpPr>
        <p:spPr>
          <a:xfrm>
            <a:off x="8584341" y="2336873"/>
            <a:ext cx="1272726" cy="256946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8946384" y="5047488"/>
            <a:ext cx="2450592" cy="121384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75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1-dimensional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13" y="2268635"/>
            <a:ext cx="5092683" cy="3599316"/>
          </a:xfrm>
        </p:spPr>
        <p:txBody>
          <a:bodyPr>
            <a:noAutofit/>
          </a:bodyPr>
          <a:lstStyle/>
          <a:p>
            <a:r>
              <a:rPr lang="en-US" dirty="0"/>
              <a:t>Pie chart, bar chart, and histogram</a:t>
            </a:r>
          </a:p>
          <a:p>
            <a:r>
              <a:rPr lang="en-US" dirty="0"/>
              <a:t>Very easy to make. You can use Excel instead of JMP, SAS, or Tableau.</a:t>
            </a:r>
          </a:p>
          <a:p>
            <a:r>
              <a:rPr lang="en-US" dirty="0">
                <a:solidFill>
                  <a:srgbClr val="FFC000"/>
                </a:solidFill>
              </a:rPr>
              <a:t>Caution:</a:t>
            </a:r>
            <a:r>
              <a:rPr lang="en-US" dirty="0"/>
              <a:t> Research shows that Pie chart and its variant, donut chart, could be confusing and misleading.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970" y="2254987"/>
            <a:ext cx="5927530" cy="356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24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1-dimensional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14" y="2437005"/>
            <a:ext cx="5242808" cy="3417297"/>
          </a:xfrm>
        </p:spPr>
        <p:txBody>
          <a:bodyPr>
            <a:noAutofit/>
          </a:bodyPr>
          <a:lstStyle/>
          <a:p>
            <a:r>
              <a:rPr lang="en-US" dirty="0"/>
              <a:t>Pie charts use </a:t>
            </a:r>
            <a:r>
              <a:rPr lang="en-US" dirty="0">
                <a:solidFill>
                  <a:srgbClr val="FFC000"/>
                </a:solidFill>
              </a:rPr>
              <a:t>angle</a:t>
            </a:r>
            <a:r>
              <a:rPr lang="en-US" dirty="0"/>
              <a:t> and </a:t>
            </a:r>
            <a:r>
              <a:rPr lang="en-US" dirty="0">
                <a:solidFill>
                  <a:srgbClr val="FFC000"/>
                </a:solidFill>
              </a:rPr>
              <a:t>curvature</a:t>
            </a:r>
            <a:r>
              <a:rPr lang="en-US" dirty="0"/>
              <a:t> to display data, producing most errors in perception (Evergreen , 2017).</a:t>
            </a:r>
          </a:p>
          <a:p>
            <a:r>
              <a:rPr lang="en-US" dirty="0"/>
              <a:t>Academic journal articles seldom use pie charts.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039" y="2437006"/>
            <a:ext cx="5685414" cy="341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36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Stacking pie charts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14" y="2437005"/>
            <a:ext cx="5242808" cy="3417297"/>
          </a:xfrm>
        </p:spPr>
        <p:txBody>
          <a:bodyPr>
            <a:noAutofit/>
          </a:bodyPr>
          <a:lstStyle/>
          <a:p>
            <a:r>
              <a:rPr lang="en-US" dirty="0"/>
              <a:t>When 1-dimensional pie chart is expanded to multi-dimensional, it could be worse.</a:t>
            </a:r>
          </a:p>
          <a:p>
            <a:r>
              <a:rPr lang="en-US" dirty="0"/>
              <a:t>Very difficult to make comparison between or link across different dimensions.</a:t>
            </a:r>
          </a:p>
          <a:p>
            <a:r>
              <a:rPr lang="en-US" dirty="0"/>
              <a:t>Can you really tell which green area </a:t>
            </a:r>
            <a:r>
              <a:rPr lang="en-US"/>
              <a:t>is bigger?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134" y="2172751"/>
            <a:ext cx="5451564" cy="426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14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 vs. Pie 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Barchart</a:t>
            </a:r>
            <a:r>
              <a:rPr lang="en-US" dirty="0"/>
              <a:t> is much clearer.</a:t>
            </a:r>
          </a:p>
          <a:p>
            <a:r>
              <a:rPr lang="en-US" dirty="0"/>
              <a:t>If you </a:t>
            </a:r>
            <a:r>
              <a:rPr lang="en-US" dirty="0">
                <a:solidFill>
                  <a:srgbClr val="FFC000"/>
                </a:solidFill>
              </a:rPr>
              <a:t>sort</a:t>
            </a:r>
            <a:r>
              <a:rPr lang="en-US" dirty="0"/>
              <a:t> the data by frequency, it is even better (especially when there are many bars)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623" y="3662304"/>
            <a:ext cx="4607857" cy="2769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440" y="3662304"/>
            <a:ext cx="4607857" cy="276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29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by side </a:t>
            </a:r>
            <a:r>
              <a:rPr lang="en-US" dirty="0" err="1"/>
              <a:t>barchart</a:t>
            </a:r>
            <a:r>
              <a:rPr lang="en-US" dirty="0"/>
              <a:t> or stacked </a:t>
            </a:r>
            <a:r>
              <a:rPr lang="en-US" dirty="0" err="1"/>
              <a:t>barchart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variable: Campus location</a:t>
            </a:r>
          </a:p>
          <a:p>
            <a:r>
              <a:rPr lang="en-US" dirty="0"/>
              <a:t>They could be very confusing!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909" y="3419376"/>
            <a:ext cx="4968287" cy="29862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080" y="3419376"/>
            <a:ext cx="4968288" cy="298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43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Slopegraph</a:t>
            </a:r>
            <a:r>
              <a:rPr lang="en-US" dirty="0"/>
              <a:t> or parallel coordinate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2"/>
            <a:ext cx="4890484" cy="396545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Slopegraph</a:t>
            </a:r>
            <a:r>
              <a:rPr lang="en-US" dirty="0"/>
              <a:t> or parallel coordinate is easier to compare across two campuses.</a:t>
            </a:r>
          </a:p>
          <a:p>
            <a:r>
              <a:rPr lang="en-US" dirty="0"/>
              <a:t>In business, psychology, and math, East campus enrollment outnumbers West campus enrollment.</a:t>
            </a:r>
          </a:p>
          <a:p>
            <a:r>
              <a:rPr lang="en-US" dirty="0"/>
              <a:t>In theology and sociology, it is opposite.</a:t>
            </a:r>
          </a:p>
          <a:p>
            <a:r>
              <a:rPr lang="en-US"/>
              <a:t>In philosophy, </a:t>
            </a:r>
            <a:r>
              <a:rPr lang="en-US" dirty="0"/>
              <a:t>East campus enrollment and West campus enrollment are similar.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873" y="2336873"/>
            <a:ext cx="6028904" cy="362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56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924" y="439573"/>
            <a:ext cx="8966200" cy="1511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21" y="2147391"/>
            <a:ext cx="4927600" cy="44323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806" y="2147391"/>
            <a:ext cx="4927600" cy="44196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20481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8C47-1D1D-3FA2-04E5-B940B1EFC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DB6B4-558F-0EF6-19DC-C86CE779D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962931" cy="3599316"/>
          </a:xfrm>
        </p:spPr>
        <p:txBody>
          <a:bodyPr>
            <a:normAutofit/>
          </a:bodyPr>
          <a:lstStyle/>
          <a:p>
            <a:r>
              <a:rPr lang="en-US" sz="2800" dirty="0"/>
              <a:t>Excel is suitable to relatively small data set.</a:t>
            </a:r>
          </a:p>
          <a:p>
            <a:r>
              <a:rPr lang="en-US" sz="2800" dirty="0"/>
              <a:t>When you have </a:t>
            </a:r>
            <a:r>
              <a:rPr lang="en-US" sz="2800" dirty="0">
                <a:solidFill>
                  <a:srgbClr val="FFC000"/>
                </a:solidFill>
              </a:rPr>
              <a:t>big data </a:t>
            </a:r>
            <a:r>
              <a:rPr lang="en-US" sz="2800" dirty="0"/>
              <a:t>(e.g., n &lt; 1 million), stay away from Excel.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1E84FB-FFD5-D91C-9D57-2EEBB6A85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382" y="403653"/>
            <a:ext cx="6586923" cy="60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81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Summarize the data in JMP for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Excel plots the </a:t>
            </a:r>
            <a:r>
              <a:rPr lang="en-US" sz="2800" dirty="0">
                <a:solidFill>
                  <a:srgbClr val="FFC000"/>
                </a:solidFill>
              </a:rPr>
              <a:t>summary data </a:t>
            </a:r>
            <a:r>
              <a:rPr lang="en-US" sz="2800" dirty="0"/>
              <a:t>i.e. the frequency count by department and by campus is already done.</a:t>
            </a:r>
          </a:p>
          <a:p>
            <a:r>
              <a:rPr lang="en-US" sz="2800" dirty="0"/>
              <a:t>What should I do when I have individual-level data, not summary data?</a:t>
            </a:r>
          </a:p>
          <a:p>
            <a:r>
              <a:rPr lang="en-US" sz="2800" dirty="0"/>
              <a:t>For example, I want to create a </a:t>
            </a:r>
            <a:r>
              <a:rPr lang="en-US" sz="2800" dirty="0" err="1"/>
              <a:t>slopegraph</a:t>
            </a:r>
            <a:r>
              <a:rPr lang="en-US" sz="2800" dirty="0"/>
              <a:t>. I want to compare the numbers of male and female students by their home state based on the data set </a:t>
            </a:r>
            <a:r>
              <a:rPr lang="en-US" sz="2800" dirty="0" err="1"/>
              <a:t>visualization_data.jmp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2322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5679536" cy="1080938"/>
          </a:xfrm>
        </p:spPr>
        <p:txBody>
          <a:bodyPr/>
          <a:lstStyle/>
          <a:p>
            <a:r>
              <a:rPr lang="en-US" dirty="0"/>
              <a:t>Summarize the data in JMP for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540657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Analyze </a:t>
            </a:r>
            <a:r>
              <a:rPr lang="en-US" sz="2800" dirty="0">
                <a:sym typeface="Wingdings"/>
              </a:rPr>
              <a:t> Tabulate</a:t>
            </a:r>
          </a:p>
          <a:p>
            <a:r>
              <a:rPr lang="en-US" sz="2800" dirty="0">
                <a:sym typeface="Wingdings"/>
              </a:rPr>
              <a:t>Drag state into the Y axis.</a:t>
            </a:r>
          </a:p>
          <a:p>
            <a:r>
              <a:rPr lang="en-US" sz="2800" dirty="0">
                <a:sym typeface="Wingdings"/>
              </a:rPr>
              <a:t>Drag gender into the x axis.</a:t>
            </a:r>
          </a:p>
          <a:p>
            <a:r>
              <a:rPr lang="en-US" sz="2800" dirty="0">
                <a:sym typeface="Wingdings"/>
              </a:rPr>
              <a:t>Red triangle  Make Into Data Table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945E1E-0FB8-A331-798E-9BDB37A3F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3261" y="538369"/>
            <a:ext cx="4825538" cy="576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16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5679536" cy="1080938"/>
          </a:xfrm>
        </p:spPr>
        <p:txBody>
          <a:bodyPr/>
          <a:lstStyle/>
          <a:p>
            <a:r>
              <a:rPr lang="en-US" dirty="0"/>
              <a:t>Summarize the data in JMP for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254987"/>
            <a:ext cx="5406579" cy="3599316"/>
          </a:xfrm>
        </p:spPr>
        <p:txBody>
          <a:bodyPr>
            <a:normAutofit/>
          </a:bodyPr>
          <a:lstStyle/>
          <a:p>
            <a:r>
              <a:rPr lang="en-US" dirty="0"/>
              <a:t>In Windows: File </a:t>
            </a:r>
            <a:r>
              <a:rPr lang="en-US" dirty="0">
                <a:sym typeface="Wingdings"/>
              </a:rPr>
              <a:t> Save as  Choose the </a:t>
            </a:r>
            <a:r>
              <a:rPr lang="en-US" dirty="0" err="1">
                <a:sym typeface="Wingdings"/>
              </a:rPr>
              <a:t>xls</a:t>
            </a:r>
            <a:r>
              <a:rPr lang="en-US" dirty="0">
                <a:sym typeface="Wingdings"/>
              </a:rPr>
              <a:t> or </a:t>
            </a:r>
            <a:r>
              <a:rPr lang="en-US" dirty="0" err="1">
                <a:sym typeface="Wingdings"/>
              </a:rPr>
              <a:t>xlsx</a:t>
            </a:r>
            <a:r>
              <a:rPr lang="en-US" dirty="0">
                <a:sym typeface="Wingdings"/>
              </a:rPr>
              <a:t> format.</a:t>
            </a:r>
            <a:endParaRPr lang="en-US" dirty="0"/>
          </a:p>
          <a:p>
            <a:r>
              <a:rPr lang="en-US" dirty="0"/>
              <a:t>In Mac: File </a:t>
            </a:r>
            <a:r>
              <a:rPr lang="en-US" dirty="0">
                <a:sym typeface="Wingdings"/>
              </a:rPr>
              <a:t> Export  Choose Excel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310" y="3931949"/>
            <a:ext cx="5054600" cy="2667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858" y="1303049"/>
            <a:ext cx="50038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7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DE437-A54C-05C0-B6BD-605F92ABC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26" y="1185094"/>
            <a:ext cx="11485747" cy="49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15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Ungraded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</a:t>
            </a:r>
            <a:r>
              <a:rPr lang="en-US" sz="2800" dirty="0" err="1"/>
              <a:t>visualization_data.jmp</a:t>
            </a:r>
            <a:endParaRPr lang="en-US" sz="2800" dirty="0"/>
          </a:p>
          <a:p>
            <a:r>
              <a:rPr lang="en-US" sz="2800" dirty="0"/>
              <a:t>I want to compare the numbers of male and female students by academic rank (1 = freshman, 2 = sophomore, 3 = junior, 4 = senior).</a:t>
            </a:r>
          </a:p>
          <a:p>
            <a:r>
              <a:rPr lang="en-US" sz="2800" dirty="0"/>
              <a:t>Use Tabulate to create a summary table.</a:t>
            </a:r>
          </a:p>
          <a:p>
            <a:r>
              <a:rPr lang="en-US" sz="2800" dirty="0"/>
              <a:t>Export the summary table to Excel</a:t>
            </a:r>
          </a:p>
          <a:p>
            <a:r>
              <a:rPr lang="en-US" sz="2800" dirty="0"/>
              <a:t>Create a </a:t>
            </a:r>
            <a:r>
              <a:rPr lang="en-US" sz="2800" dirty="0" err="1"/>
              <a:t>slopegraph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7795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 with coloring and centering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358740" cy="3891649"/>
          </a:xfrm>
        </p:spPr>
        <p:txBody>
          <a:bodyPr/>
          <a:lstStyle/>
          <a:p>
            <a:r>
              <a:rPr lang="en-US" dirty="0"/>
              <a:t>At first glance usage of bar chart is straight–forward because there is not any issue about bandwidth in using discrete data (e.g. department: psychology, philosophy, sociology</a:t>
            </a:r>
            <a:r>
              <a:rPr lang="mr-IN" dirty="0"/>
              <a:t>…</a:t>
            </a:r>
            <a:r>
              <a:rPr lang="en-US" dirty="0"/>
              <a:t>etc.). </a:t>
            </a:r>
          </a:p>
          <a:p>
            <a:r>
              <a:rPr lang="en-US" dirty="0"/>
              <a:t>But when the variable contains 50–100 categories, the bar chart becomes </a:t>
            </a:r>
            <a:r>
              <a:rPr lang="en-US" dirty="0">
                <a:solidFill>
                  <a:srgbClr val="FFC000"/>
                </a:solidFill>
              </a:rPr>
              <a:t>too cluttered </a:t>
            </a:r>
            <a:r>
              <a:rPr lang="en-US" dirty="0"/>
              <a:t>to be interpreted.</a:t>
            </a:r>
          </a:p>
          <a:p>
            <a:r>
              <a:rPr lang="en-US" dirty="0"/>
              <a:t>When the data are </a:t>
            </a:r>
            <a:r>
              <a:rPr lang="en-US" dirty="0">
                <a:solidFill>
                  <a:srgbClr val="FFC000"/>
                </a:solidFill>
              </a:rPr>
              <a:t>centered</a:t>
            </a:r>
            <a:r>
              <a:rPr lang="en-US" dirty="0"/>
              <a:t> and standardized </a:t>
            </a:r>
            <a:r>
              <a:rPr lang="en-US" dirty="0">
                <a:solidFill>
                  <a:srgbClr val="FFC000"/>
                </a:solidFill>
              </a:rPr>
              <a:t>at the mean of zero </a:t>
            </a:r>
            <a:r>
              <a:rPr lang="en-US" dirty="0"/>
              <a:t>and different bars representing different items are </a:t>
            </a:r>
            <a:r>
              <a:rPr lang="en-US" dirty="0">
                <a:solidFill>
                  <a:srgbClr val="FFC000"/>
                </a:solidFill>
              </a:rPr>
              <a:t>colored</a:t>
            </a:r>
            <a:r>
              <a:rPr lang="en-US" dirty="0"/>
              <a:t> by their distance from the center, the graph becomes more interpretable (It is discussed in 521, too).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07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 with coloring and centering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00" y="2179528"/>
            <a:ext cx="10317532" cy="3493613"/>
          </a:xfrm>
        </p:spPr>
        <p:txBody>
          <a:bodyPr/>
          <a:lstStyle/>
          <a:p>
            <a:r>
              <a:rPr lang="en-US"/>
              <a:t>SAS example</a:t>
            </a:r>
            <a:r>
              <a:rPr lang="en-US" dirty="0"/>
              <a:t>: Showing psychometric results of item response theory</a:t>
            </a:r>
          </a:p>
        </p:txBody>
      </p:sp>
      <p:pic>
        <p:nvPicPr>
          <p:cNvPr id="5" name="Picture 4" descr="HBAR chart of itemi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34" y="2916635"/>
            <a:ext cx="4762856" cy="357236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pic>
        <p:nvPicPr>
          <p:cNvPr id="6" name="Picture 5" descr="HBAR chart of itemi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083" y="2916634"/>
            <a:ext cx="4763153" cy="357236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466691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Histogram: Bandwidth issue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Barchart</a:t>
            </a:r>
            <a:r>
              <a:rPr lang="en-US" dirty="0"/>
              <a:t> is for discrete data whereas </a:t>
            </a:r>
            <a:r>
              <a:rPr lang="en-US" dirty="0" err="1"/>
              <a:t>historgram</a:t>
            </a:r>
            <a:r>
              <a:rPr lang="en-US" dirty="0"/>
              <a:t> is for continuous data.</a:t>
            </a:r>
          </a:p>
          <a:p>
            <a:r>
              <a:rPr lang="en-US" dirty="0"/>
              <a:t>The preset </a:t>
            </a:r>
            <a:r>
              <a:rPr lang="en-US" dirty="0" err="1"/>
              <a:t>binwidth</a:t>
            </a:r>
            <a:r>
              <a:rPr lang="en-US" dirty="0"/>
              <a:t> (bandwidth) may mislead you.</a:t>
            </a:r>
          </a:p>
          <a:p>
            <a:r>
              <a:rPr lang="en-US" dirty="0"/>
              <a:t>You can go back and forth to look at the histogram with different </a:t>
            </a:r>
            <a:r>
              <a:rPr lang="en-US" dirty="0" err="1"/>
              <a:t>binwidths</a:t>
            </a:r>
            <a:r>
              <a:rPr lang="en-US" dirty="0"/>
              <a:t> (noise </a:t>
            </a:r>
            <a:r>
              <a:rPr lang="mr-IN" dirty="0"/>
              <a:t>–</a:t>
            </a:r>
            <a:r>
              <a:rPr lang="en-US" dirty="0"/>
              <a:t> smooth).</a:t>
            </a:r>
          </a:p>
          <a:p>
            <a:r>
              <a:rPr lang="en-US" dirty="0">
                <a:solidFill>
                  <a:srgbClr val="FFC000"/>
                </a:solidFill>
              </a:rPr>
              <a:t>Smoothing algorithms</a:t>
            </a:r>
            <a:r>
              <a:rPr lang="en-US" dirty="0"/>
              <a:t>: The process can be thought of as constructing numerous histograms of differing interval widths and averaging the heights of the different bars: a sort of average all possible histograms.</a:t>
            </a:r>
          </a:p>
        </p:txBody>
      </p:sp>
    </p:spTree>
    <p:extLst>
      <p:ext uri="{BB962C8B-B14F-4D97-AF65-F5344CB8AC3E}">
        <p14:creationId xmlns:p14="http://schemas.microsoft.com/office/powerpoint/2010/main" val="1782451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Histogram: Smoothing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186748"/>
            <a:ext cx="9613861" cy="3599316"/>
          </a:xfrm>
        </p:spPr>
        <p:txBody>
          <a:bodyPr/>
          <a:lstStyle/>
          <a:p>
            <a:r>
              <a:rPr lang="en-US" dirty="0"/>
              <a:t>Example in SAS (Optional)</a:t>
            </a:r>
          </a:p>
        </p:txBody>
      </p:sp>
      <p:pic>
        <p:nvPicPr>
          <p:cNvPr id="4" name="Picture 3" descr="Histogram and Density Plot of X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16" y="2835061"/>
            <a:ext cx="4932135" cy="36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istogram and Density Plot of X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336" y="2835060"/>
            <a:ext cx="4877547" cy="3658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6809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smoothing in SAS (Optional)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SAS is the focus in 521. It is optional in 551.</a:t>
            </a:r>
          </a:p>
          <a:p>
            <a:r>
              <a:rPr lang="en-US" sz="2800" dirty="0"/>
              <a:t>When you do visualization in SAS, always turn on the </a:t>
            </a:r>
            <a:r>
              <a:rPr lang="en-US" sz="2800" dirty="0">
                <a:solidFill>
                  <a:srgbClr val="FFC000"/>
                </a:solidFill>
              </a:rPr>
              <a:t>Output Delivery System</a:t>
            </a:r>
            <a:r>
              <a:rPr lang="en-US" sz="2800" dirty="0"/>
              <a:t> (ODS graphics on;)</a:t>
            </a:r>
          </a:p>
          <a:p>
            <a:r>
              <a:rPr lang="en-US" sz="2800" dirty="0"/>
              <a:t>All SAS procedures start with the syntax </a:t>
            </a:r>
            <a:r>
              <a:rPr lang="en-US" sz="2800" dirty="0">
                <a:solidFill>
                  <a:srgbClr val="FFC000"/>
                </a:solidFill>
              </a:rPr>
              <a:t>PROC</a:t>
            </a:r>
          </a:p>
          <a:p>
            <a:r>
              <a:rPr lang="en-US" sz="2800" dirty="0"/>
              <a:t>The kernel density smoothing procedure is </a:t>
            </a:r>
            <a:r>
              <a:rPr lang="en-US" sz="2800" dirty="0">
                <a:solidFill>
                  <a:srgbClr val="FFC000"/>
                </a:solidFill>
              </a:rPr>
              <a:t>PROC KDE</a:t>
            </a:r>
            <a:r>
              <a:rPr lang="en-US" sz="2800" dirty="0"/>
              <a:t>;</a:t>
            </a:r>
          </a:p>
          <a:p>
            <a:r>
              <a:rPr lang="en-US" sz="2800" dirty="0"/>
              <a:t>You can run the file </a:t>
            </a:r>
            <a:r>
              <a:rPr lang="en-US" sz="2800" dirty="0" err="1"/>
              <a:t>kde.sas</a:t>
            </a:r>
            <a:r>
              <a:rPr lang="en-US" sz="2800" dirty="0"/>
              <a:t> to see how it works.</a:t>
            </a:r>
          </a:p>
        </p:txBody>
      </p:sp>
    </p:spTree>
    <p:extLst>
      <p:ext uri="{BB962C8B-B14F-4D97-AF65-F5344CB8AC3E}">
        <p14:creationId xmlns:p14="http://schemas.microsoft.com/office/powerpoint/2010/main" val="1327669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Discrete or categorical data alone do not suffer from the bandwidth problem (e.g. the frequency of males and female students)</a:t>
            </a:r>
          </a:p>
          <a:p>
            <a:r>
              <a:rPr lang="en-US" sz="2800" dirty="0"/>
              <a:t>However, in a bivariate data set when one variable is categorical and the other is continuous, the noisy one “contaminates” the discrete one (e.g. SAT by gender).</a:t>
            </a:r>
          </a:p>
        </p:txBody>
      </p:sp>
    </p:spTree>
    <p:extLst>
      <p:ext uri="{BB962C8B-B14F-4D97-AF65-F5344CB8AC3E}">
        <p14:creationId xmlns:p14="http://schemas.microsoft.com/office/powerpoint/2010/main" val="1857520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Histograms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08" y="2145805"/>
            <a:ext cx="5979787" cy="3884108"/>
          </a:xfrm>
        </p:spPr>
        <p:txBody>
          <a:bodyPr>
            <a:noAutofit/>
          </a:bodyPr>
          <a:lstStyle/>
          <a:p>
            <a:r>
              <a:rPr lang="en-US" sz="2800" dirty="0"/>
              <a:t>You may use continuous data as the primary variable and a grouping factor as the secondary variable.</a:t>
            </a:r>
          </a:p>
          <a:p>
            <a:r>
              <a:rPr lang="en-US" sz="2800" dirty="0"/>
              <a:t>To exam SAT (continuous) by gender (categorical).</a:t>
            </a:r>
          </a:p>
          <a:p>
            <a:r>
              <a:rPr lang="en-US" sz="2800" dirty="0"/>
              <a:t>Use </a:t>
            </a:r>
            <a:r>
              <a:rPr lang="en-US" sz="2800" dirty="0" err="1"/>
              <a:t>visualization_data.jmp</a:t>
            </a:r>
            <a:endParaRPr lang="en-US" sz="2800" dirty="0"/>
          </a:p>
          <a:p>
            <a:r>
              <a:rPr lang="en-US" sz="2800" dirty="0"/>
              <a:t>In JMP Graph Builder drag SAT into the X-axis.</a:t>
            </a:r>
          </a:p>
          <a:p>
            <a:r>
              <a:rPr lang="en-US" sz="2800" dirty="0"/>
              <a:t>Drag gender into the Y-axis.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460" y="2324834"/>
            <a:ext cx="5272130" cy="394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17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Histograms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957" y="2336873"/>
            <a:ext cx="5440780" cy="3884108"/>
          </a:xfrm>
        </p:spPr>
        <p:txBody>
          <a:bodyPr>
            <a:normAutofit/>
          </a:bodyPr>
          <a:lstStyle/>
          <a:p>
            <a:r>
              <a:rPr lang="en-US" sz="2800" dirty="0"/>
              <a:t>JMP shows that male SAT is a fairly normal distribution but female SAT is not.</a:t>
            </a:r>
          </a:p>
          <a:p>
            <a:r>
              <a:rPr lang="en-US" sz="2800" dirty="0"/>
              <a:t>But it would be easier to compare their performance at different score level if the two histograms are </a:t>
            </a:r>
            <a:r>
              <a:rPr lang="en-US" sz="2800" dirty="0">
                <a:solidFill>
                  <a:srgbClr val="FFC000"/>
                </a:solidFill>
              </a:rPr>
              <a:t>back to back</a:t>
            </a:r>
            <a:r>
              <a:rPr lang="en-US" sz="2800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496" y="2404734"/>
            <a:ext cx="5102867" cy="381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60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graph (back to back histogram)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411" y="2230569"/>
            <a:ext cx="5171838" cy="4008866"/>
          </a:xfrm>
        </p:spPr>
        <p:txBody>
          <a:bodyPr/>
          <a:lstStyle/>
          <a:p>
            <a:r>
              <a:rPr lang="en-US" sz="2800" dirty="0"/>
              <a:t>SPSS is not the focus of 551. This exercise is optional.</a:t>
            </a:r>
          </a:p>
          <a:p>
            <a:r>
              <a:rPr lang="en-US" sz="2800" dirty="0"/>
              <a:t>Two ways</a:t>
            </a:r>
          </a:p>
          <a:p>
            <a:r>
              <a:rPr lang="en-US" sz="2800" dirty="0"/>
              <a:t>Graph </a:t>
            </a:r>
            <a:r>
              <a:rPr lang="en-US" sz="2800" dirty="0">
                <a:sym typeface="Wingdings"/>
              </a:rPr>
              <a:t> legacy dialog  Population pyramid</a:t>
            </a:r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158" y="2137111"/>
            <a:ext cx="5187390" cy="442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24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graph (back to back histogram)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411" y="2230569"/>
            <a:ext cx="3805618" cy="4008866"/>
          </a:xfrm>
        </p:spPr>
        <p:txBody>
          <a:bodyPr/>
          <a:lstStyle/>
          <a:p>
            <a:r>
              <a:rPr lang="en-US" dirty="0"/>
              <a:t>More males achieved the highest scores than females (At the top the red bars are longer than the blue bars).</a:t>
            </a:r>
          </a:p>
          <a:p>
            <a:r>
              <a:rPr lang="en-US" dirty="0"/>
              <a:t>But males also obtained the lowest scores.</a:t>
            </a:r>
          </a:p>
          <a:p>
            <a:r>
              <a:rPr lang="en-US" dirty="0"/>
              <a:t>Shortcoming: The graph is </a:t>
            </a:r>
            <a:r>
              <a:rPr lang="en-US" dirty="0">
                <a:solidFill>
                  <a:srgbClr val="FFC000"/>
                </a:solidFill>
              </a:rPr>
              <a:t>not dynamic</a:t>
            </a:r>
            <a:r>
              <a:rPr lang="en-US" dirty="0"/>
              <a:t>. No further manipulation.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744" y="2230569"/>
            <a:ext cx="6897349" cy="406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50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5130170" cy="1080938"/>
          </a:xfrm>
        </p:spPr>
        <p:txBody>
          <a:bodyPr/>
          <a:lstStyle/>
          <a:p>
            <a:r>
              <a:rPr lang="en-US" dirty="0"/>
              <a:t>Pyramid graph (back to back histogram)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430684"/>
            <a:ext cx="5130171" cy="3956918"/>
          </a:xfrm>
        </p:spPr>
        <p:txBody>
          <a:bodyPr/>
          <a:lstStyle/>
          <a:p>
            <a:r>
              <a:rPr lang="en-US" sz="2800" dirty="0"/>
              <a:t>From </a:t>
            </a:r>
            <a:r>
              <a:rPr lang="en-US" sz="2800" dirty="0">
                <a:solidFill>
                  <a:srgbClr val="FFC000"/>
                </a:solidFill>
              </a:rPr>
              <a:t>Graphs</a:t>
            </a:r>
            <a:r>
              <a:rPr lang="en-US" sz="2800" dirty="0"/>
              <a:t> choose </a:t>
            </a:r>
            <a:r>
              <a:rPr lang="en-US" sz="2800" dirty="0">
                <a:solidFill>
                  <a:srgbClr val="FFC000"/>
                </a:solidFill>
              </a:rPr>
              <a:t>Chart Builder</a:t>
            </a:r>
          </a:p>
          <a:p>
            <a:r>
              <a:rPr lang="en-US" sz="2800" dirty="0"/>
              <a:t>Choose </a:t>
            </a:r>
            <a:r>
              <a:rPr lang="en-US" sz="2800" dirty="0">
                <a:solidFill>
                  <a:srgbClr val="FFC000"/>
                </a:solidFill>
              </a:rPr>
              <a:t>Histogram</a:t>
            </a:r>
          </a:p>
          <a:p>
            <a:r>
              <a:rPr lang="en-US" sz="2800" dirty="0"/>
              <a:t>Drag the </a:t>
            </a:r>
            <a:r>
              <a:rPr lang="en-US" sz="2800" dirty="0">
                <a:solidFill>
                  <a:srgbClr val="FFC000"/>
                </a:solidFill>
              </a:rPr>
              <a:t>rightmost icon </a:t>
            </a:r>
            <a:r>
              <a:rPr lang="en-US" sz="2800" dirty="0"/>
              <a:t>to the canvas.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6143"/>
            <a:ext cx="5704762" cy="6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28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169734" cy="1080938"/>
          </a:xfrm>
        </p:spPr>
        <p:txBody>
          <a:bodyPr/>
          <a:lstStyle/>
          <a:p>
            <a:r>
              <a:rPr lang="en-US" dirty="0"/>
              <a:t>Pyramid graph (back to back histogram)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430684"/>
            <a:ext cx="5130171" cy="3956918"/>
          </a:xfrm>
        </p:spPr>
        <p:txBody>
          <a:bodyPr/>
          <a:lstStyle/>
          <a:p>
            <a:r>
              <a:rPr lang="en-US" sz="2800" dirty="0"/>
              <a:t>Drag SAT into </a:t>
            </a:r>
            <a:r>
              <a:rPr lang="en-US" sz="2800" dirty="0">
                <a:solidFill>
                  <a:srgbClr val="FFC000"/>
                </a:solidFill>
              </a:rPr>
              <a:t>Y-axis</a:t>
            </a:r>
          </a:p>
          <a:p>
            <a:r>
              <a:rPr lang="en-US" sz="2800" dirty="0"/>
              <a:t>Drag gender into </a:t>
            </a:r>
            <a:r>
              <a:rPr lang="en-US" sz="2800" dirty="0">
                <a:solidFill>
                  <a:srgbClr val="FFC000"/>
                </a:solidFill>
              </a:rPr>
              <a:t>X-axis</a:t>
            </a:r>
          </a:p>
          <a:p>
            <a:r>
              <a:rPr lang="en-US" sz="2800" dirty="0"/>
              <a:t>Press </a:t>
            </a:r>
            <a:r>
              <a:rPr lang="en-US" sz="2800" dirty="0">
                <a:solidFill>
                  <a:srgbClr val="FFC000"/>
                </a:solidFill>
              </a:rPr>
              <a:t>OK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360" y="1742320"/>
            <a:ext cx="6688648" cy="473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64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Binning can be helpful!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5334889" cy="3599316"/>
          </a:xfrm>
        </p:spPr>
        <p:txBody>
          <a:bodyPr/>
          <a:lstStyle/>
          <a:p>
            <a:r>
              <a:rPr lang="en-US" dirty="0"/>
              <a:t>Noise reduction</a:t>
            </a:r>
          </a:p>
          <a:p>
            <a:r>
              <a:rPr lang="en-US" dirty="0"/>
              <a:t>Use PISA2018_WLE.jmp</a:t>
            </a:r>
          </a:p>
          <a:p>
            <a:r>
              <a:rPr lang="en-US" dirty="0"/>
              <a:t>WLE: Weighted Likelihood Estimates</a:t>
            </a:r>
          </a:p>
          <a:p>
            <a:r>
              <a:rPr lang="en-US" dirty="0"/>
              <a:t>PV: Plausible values (test score)</a:t>
            </a:r>
          </a:p>
          <a:p>
            <a:r>
              <a:rPr lang="en-US" dirty="0"/>
              <a:t>Too many data! It obscures us from seeing the relationship between science test performance and teacher-directed instruction.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772" y="2336873"/>
            <a:ext cx="4451162" cy="339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39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the variable and classify the data into different bins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673877" cy="3599316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2093791"/>
            <a:ext cx="3745067" cy="43406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176" y="2093790"/>
            <a:ext cx="7273584" cy="434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18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the variable and classify the data into different bins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673877" cy="3599316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89" y="2480093"/>
            <a:ext cx="6475295" cy="37925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658" y="2494785"/>
            <a:ext cx="4857003" cy="37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461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Non-linear pattern emerges!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282" y="2436180"/>
            <a:ext cx="5693834" cy="40288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1182" y="2436180"/>
            <a:ext cx="5526714" cy="402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558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Ungraded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PISA2018_WLE.jmp</a:t>
            </a:r>
          </a:p>
          <a:p>
            <a:r>
              <a:rPr lang="en-US" sz="2800" dirty="0"/>
              <a:t>Bin all other WLE variables</a:t>
            </a:r>
          </a:p>
          <a:p>
            <a:r>
              <a:rPr lang="en-US" sz="2800" dirty="0"/>
              <a:t>Use either PV science or PV math as the dependent variable</a:t>
            </a:r>
          </a:p>
          <a:p>
            <a:r>
              <a:rPr lang="en-US" sz="2800" dirty="0"/>
              <a:t>Use a few binned variables and examine how they are related to science or math test performance.</a:t>
            </a:r>
          </a:p>
        </p:txBody>
      </p:sp>
    </p:spTree>
    <p:extLst>
      <p:ext uri="{BB962C8B-B14F-4D97-AF65-F5344CB8AC3E}">
        <p14:creationId xmlns:p14="http://schemas.microsoft.com/office/powerpoint/2010/main" val="16890148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Violin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6553856" cy="3599316"/>
          </a:xfrm>
        </p:spPr>
        <p:txBody>
          <a:bodyPr>
            <a:noAutofit/>
          </a:bodyPr>
          <a:lstStyle/>
          <a:p>
            <a:r>
              <a:rPr lang="en-US" sz="2800" dirty="0"/>
              <a:t>Another way to deal with one continuous variable and one categorical variable.</a:t>
            </a:r>
          </a:p>
          <a:p>
            <a:r>
              <a:rPr lang="en-US" sz="2800" dirty="0"/>
              <a:t>In JPM, open Hybrid fuel </a:t>
            </a:r>
            <a:r>
              <a:rPr lang="en-US" sz="2800" dirty="0" err="1"/>
              <a:t>economy.jmp</a:t>
            </a:r>
            <a:r>
              <a:rPr lang="en-US" sz="2800" dirty="0"/>
              <a:t> from Sample Data Library.</a:t>
            </a:r>
          </a:p>
          <a:p>
            <a:r>
              <a:rPr lang="en-US" sz="2800" dirty="0"/>
              <a:t>Open Graph </a:t>
            </a:r>
            <a:r>
              <a:rPr lang="en-US" sz="2800" dirty="0">
                <a:sym typeface="Wingdings"/>
              </a:rPr>
              <a:t> Graph Builder</a:t>
            </a:r>
          </a:p>
          <a:p>
            <a:r>
              <a:rPr lang="en-US" sz="2800" dirty="0">
                <a:sym typeface="Wingdings"/>
              </a:rPr>
              <a:t>Drag Engine into X</a:t>
            </a:r>
          </a:p>
          <a:p>
            <a:r>
              <a:rPr lang="en-US" sz="2800" dirty="0">
                <a:sym typeface="Wingdings"/>
              </a:rPr>
              <a:t>Drag City MPG into Y</a:t>
            </a:r>
            <a:r>
              <a:rPr lang="en-US" sz="2800" dirty="0"/>
              <a:t>  </a:t>
            </a:r>
          </a:p>
        </p:txBody>
      </p:sp>
      <p:pic>
        <p:nvPicPr>
          <p:cNvPr id="1026" name="Picture 2" descr="Image result for violi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6992" y="583976"/>
            <a:ext cx="3378992" cy="579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299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Violin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493563" cy="3599316"/>
          </a:xfrm>
        </p:spPr>
        <p:txBody>
          <a:bodyPr>
            <a:normAutofit fontScale="92500"/>
          </a:bodyPr>
          <a:lstStyle/>
          <a:p>
            <a:r>
              <a:rPr lang="en-US" sz="2800" dirty="0">
                <a:sym typeface="Wingdings"/>
              </a:rPr>
              <a:t>Drag the contour icon into the canvas.</a:t>
            </a:r>
          </a:p>
          <a:p>
            <a:r>
              <a:rPr lang="en-US" sz="2800" dirty="0">
                <a:sym typeface="Wingdings"/>
              </a:rPr>
              <a:t>The violin plot is a one-dimensional contour plot. </a:t>
            </a:r>
            <a:r>
              <a:rPr lang="en-US" sz="2800" dirty="0"/>
              <a:t>  </a:t>
            </a:r>
          </a:p>
          <a:p>
            <a:r>
              <a:rPr lang="en-US" sz="2800" dirty="0">
                <a:sym typeface="Wingdings"/>
              </a:rPr>
              <a:t>It shows the density outline of the observations (how many observations at each level).</a:t>
            </a:r>
            <a:r>
              <a:rPr lang="en-US" sz="2800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251" y="1293697"/>
            <a:ext cx="6380952" cy="516190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172166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Violin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493563" cy="3599316"/>
          </a:xfrm>
        </p:spPr>
        <p:txBody>
          <a:bodyPr>
            <a:normAutofit/>
          </a:bodyPr>
          <a:lstStyle/>
          <a:p>
            <a:r>
              <a:rPr lang="en-US" sz="2800" dirty="0">
                <a:sym typeface="Wingdings"/>
              </a:rPr>
              <a:t>Drag the boxplot into the canvas.</a:t>
            </a:r>
          </a:p>
          <a:p>
            <a:r>
              <a:rPr lang="en-US" sz="2800" dirty="0">
                <a:sym typeface="Wingdings"/>
              </a:rPr>
              <a:t>There are three displays in one: raw data</a:t>
            </a:r>
            <a:r>
              <a:rPr lang="en-US" sz="2800">
                <a:sym typeface="Wingdings"/>
              </a:rPr>
              <a:t>, violin </a:t>
            </a:r>
            <a:r>
              <a:rPr lang="en-US" sz="2800" dirty="0">
                <a:sym typeface="Wingdings"/>
              </a:rPr>
              <a:t>plot showing the distribution, and the boxplot showing the 5-point summary.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387" y="1006793"/>
            <a:ext cx="6457143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288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Violin plot in SAS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263" y="2630088"/>
            <a:ext cx="4403123" cy="4187913"/>
          </a:xfrm>
        </p:spPr>
        <p:txBody>
          <a:bodyPr>
            <a:normAutofit/>
          </a:bodyPr>
          <a:lstStyle/>
          <a:p>
            <a:r>
              <a:rPr lang="en-US" dirty="0"/>
              <a:t>Use the heart data set in the HELP library.</a:t>
            </a:r>
          </a:p>
          <a:p>
            <a:r>
              <a:rPr lang="en-US" dirty="0"/>
              <a:t>In SAS the 5-point summary is embedded in the violin plot (by color)</a:t>
            </a:r>
          </a:p>
        </p:txBody>
      </p:sp>
      <p:pic>
        <p:nvPicPr>
          <p:cNvPr id="4" name="Picture 3" descr="The SGPanel Proced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7107" y="1085887"/>
            <a:ext cx="3474150" cy="52108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078" y="1834166"/>
            <a:ext cx="3594455" cy="26535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92263" y="4578777"/>
            <a:ext cx="7865697" cy="1926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It displays full </a:t>
            </a:r>
            <a:r>
              <a:rPr lang="en-US" dirty="0">
                <a:solidFill>
                  <a:srgbClr val="FFC000"/>
                </a:solidFill>
              </a:rPr>
              <a:t>distribution information</a:t>
            </a:r>
            <a:r>
              <a:rPr lang="en-US" dirty="0"/>
              <a:t>, like the density curves, and </a:t>
            </a:r>
            <a:r>
              <a:rPr lang="en-US" dirty="0">
                <a:solidFill>
                  <a:srgbClr val="FFC000"/>
                </a:solidFill>
              </a:rPr>
              <a:t>quantile information</a:t>
            </a:r>
            <a:r>
              <a:rPr lang="en-US" dirty="0"/>
              <a:t> (the five–point summary), like the boxplot.</a:t>
            </a:r>
          </a:p>
          <a:p>
            <a:r>
              <a:rPr lang="en-US" dirty="0"/>
              <a:t>Example: </a:t>
            </a:r>
            <a:r>
              <a:rPr lang="en-US" dirty="0" err="1"/>
              <a:t>violin.sas</a:t>
            </a:r>
            <a:r>
              <a:rPr lang="en-US" dirty="0"/>
              <a:t> (optional)</a:t>
            </a:r>
          </a:p>
        </p:txBody>
      </p:sp>
    </p:spTree>
    <p:extLst>
      <p:ext uri="{BB962C8B-B14F-4D97-AF65-F5344CB8AC3E}">
        <p14:creationId xmlns:p14="http://schemas.microsoft.com/office/powerpoint/2010/main" val="13553408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Violin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263" y="2108776"/>
            <a:ext cx="4403123" cy="4187913"/>
          </a:xfrm>
        </p:spPr>
        <p:txBody>
          <a:bodyPr>
            <a:normAutofit/>
          </a:bodyPr>
          <a:lstStyle/>
          <a:p>
            <a:r>
              <a:rPr lang="en-US" sz="2800" dirty="0"/>
              <a:t>Unlike the boxplot, it does not explicitly indicate outliers. </a:t>
            </a:r>
          </a:p>
          <a:p>
            <a:r>
              <a:rPr lang="en-US" sz="2800" dirty="0"/>
              <a:t>Because the violin plot models after the boxplot, the density curve is doubled in order to make it </a:t>
            </a:r>
            <a:r>
              <a:rPr lang="en-US" sz="2800" dirty="0">
                <a:solidFill>
                  <a:srgbClr val="FFC000"/>
                </a:solidFill>
              </a:rPr>
              <a:t>as symmetrical as the boxplot</a:t>
            </a:r>
            <a:r>
              <a:rPr lang="en-US" sz="2800" dirty="0"/>
              <a:t>.</a:t>
            </a:r>
          </a:p>
        </p:txBody>
      </p:sp>
      <p:pic>
        <p:nvPicPr>
          <p:cNvPr id="4" name="Picture 3" descr="The SGPanel Proced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7107" y="1085887"/>
            <a:ext cx="3474150" cy="52108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386" y="1085887"/>
            <a:ext cx="3594455" cy="26535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92263" y="4578777"/>
            <a:ext cx="7865697" cy="1926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63181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Violin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263" y="2484820"/>
            <a:ext cx="4403123" cy="4187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This graphical configuration is </a:t>
            </a:r>
            <a:r>
              <a:rPr lang="en-US" sz="2800" dirty="0">
                <a:solidFill>
                  <a:srgbClr val="FFC000"/>
                </a:solidFill>
              </a:rPr>
              <a:t>counter–intuitive</a:t>
            </a:r>
            <a:r>
              <a:rPr lang="en-US" sz="2800" dirty="0"/>
              <a:t> because most users do not understand the reason of creating a symmetrical violin plot and what additional information we can obtain from the mirror.</a:t>
            </a:r>
          </a:p>
        </p:txBody>
      </p:sp>
      <p:pic>
        <p:nvPicPr>
          <p:cNvPr id="4" name="Picture 3" descr="The SGPanel Proced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7107" y="1085887"/>
            <a:ext cx="3474150" cy="52108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386" y="1085887"/>
            <a:ext cx="3594455" cy="26535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92263" y="4578777"/>
            <a:ext cx="7865697" cy="1926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20177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Graphs in SAS programming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Graphics in the traditional SAS programming environment are NOT dynamic.</a:t>
            </a:r>
          </a:p>
          <a:p>
            <a:r>
              <a:rPr lang="en-US" sz="2800" dirty="0"/>
              <a:t>But newer SAS products (e.g. SAS </a:t>
            </a:r>
            <a:r>
              <a:rPr lang="en-US" sz="2800" dirty="0" err="1"/>
              <a:t>Viya</a:t>
            </a:r>
            <a:r>
              <a:rPr lang="en-US" sz="2800" dirty="0"/>
              <a:t>, SAS Visual Analytics) offer dynamic graphics.</a:t>
            </a:r>
          </a:p>
        </p:txBody>
      </p:sp>
    </p:spTree>
    <p:extLst>
      <p:ext uri="{BB962C8B-B14F-4D97-AF65-F5344CB8AC3E}">
        <p14:creationId xmlns:p14="http://schemas.microsoft.com/office/powerpoint/2010/main" val="14545921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 violin plot and boxplot (again)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095709" cy="3599316"/>
          </a:xfrm>
        </p:spPr>
        <p:txBody>
          <a:bodyPr>
            <a:noAutofit/>
          </a:bodyPr>
          <a:lstStyle/>
          <a:p>
            <a:r>
              <a:rPr lang="en-US" sz="2800" dirty="0"/>
              <a:t>Because both the violin plot and the boxplot have merits and shortcomings, you are encouraged to both. </a:t>
            </a:r>
          </a:p>
          <a:p>
            <a:r>
              <a:rPr lang="en-US" sz="2800" dirty="0"/>
              <a:t>Use </a:t>
            </a:r>
            <a:r>
              <a:rPr lang="en-US" sz="2800" dirty="0" err="1"/>
              <a:t>visualization_data.jmp</a:t>
            </a:r>
            <a:endParaRPr lang="en-US" sz="2800" dirty="0"/>
          </a:p>
          <a:p>
            <a:r>
              <a:rPr lang="en-US" sz="2800" dirty="0"/>
              <a:t>Graph </a:t>
            </a:r>
            <a:r>
              <a:rPr lang="en-US" sz="2800" dirty="0">
                <a:sym typeface="Wingdings"/>
              </a:rPr>
              <a:t> Graph builder</a:t>
            </a:r>
          </a:p>
          <a:p>
            <a:r>
              <a:rPr lang="en-US" sz="2800" dirty="0">
                <a:sym typeface="Wingdings"/>
              </a:rPr>
              <a:t>Drag state code into X.</a:t>
            </a:r>
          </a:p>
          <a:p>
            <a:r>
              <a:rPr lang="en-US" sz="2800" dirty="0">
                <a:sym typeface="Wingdings"/>
              </a:rPr>
              <a:t>Drag college test scores into Y.</a:t>
            </a:r>
          </a:p>
          <a:p>
            <a:r>
              <a:rPr lang="en-US" sz="2800" dirty="0">
                <a:sym typeface="Wingdings"/>
              </a:rPr>
              <a:t>Click on the boxplot icon.</a:t>
            </a:r>
          </a:p>
          <a:p>
            <a:r>
              <a:rPr lang="en-US" sz="2800" dirty="0">
                <a:sym typeface="Wingdings"/>
              </a:rPr>
              <a:t>Drag the contour icon into the canvas.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48184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 violin plot and boxplot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425" y="2336872"/>
            <a:ext cx="371805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Now you can see both distribution and quantile information.</a:t>
            </a:r>
          </a:p>
          <a:p>
            <a:r>
              <a:rPr lang="en-US" sz="2800" dirty="0"/>
              <a:t>And you can spot outliers, too (There is one in “CA” and one in “WA”).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033" y="1820967"/>
            <a:ext cx="6985167" cy="472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205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4898676" cy="1080938"/>
          </a:xfrm>
        </p:spPr>
        <p:txBody>
          <a:bodyPr/>
          <a:lstStyle/>
          <a:p>
            <a:r>
              <a:rPr lang="en-US" dirty="0"/>
              <a:t>Combine violin plot, boxplot, &amp; raw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425" y="2336872"/>
            <a:ext cx="371805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Hold down the shift-key and press the scatterplot icon at the left.</a:t>
            </a:r>
          </a:p>
          <a:p>
            <a:r>
              <a:rPr lang="en-US" sz="2800" dirty="0"/>
              <a:t>Now you can see the violin plot, the boxplot, and the raw data.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998" y="1068038"/>
            <a:ext cx="5952381" cy="5323809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09127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4.1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Use </a:t>
            </a:r>
            <a:r>
              <a:rPr lang="en-US" sz="2800" dirty="0" err="1"/>
              <a:t>visualization_data.jmp</a:t>
            </a:r>
            <a:endParaRPr lang="en-US" sz="2800" dirty="0"/>
          </a:p>
          <a:p>
            <a:r>
              <a:rPr lang="en-US" sz="2800" dirty="0"/>
              <a:t>I want to examine GPA by gender.</a:t>
            </a:r>
          </a:p>
          <a:p>
            <a:r>
              <a:rPr lang="en-US" sz="2800" dirty="0"/>
              <a:t>Use Graph Builder to superimpose a boxplot on a violin plot, and also show the raw data.</a:t>
            </a:r>
          </a:p>
          <a:p>
            <a:r>
              <a:rPr lang="en-US" sz="2800" dirty="0"/>
              <a:t>Compare the GPA distribution of male and female students.</a:t>
            </a:r>
          </a:p>
          <a:p>
            <a:r>
              <a:rPr lang="en-US" sz="2800" dirty="0"/>
              <a:t>Compare the GPA quantile information of male and female students.</a:t>
            </a:r>
          </a:p>
          <a:p>
            <a:r>
              <a:rPr lang="en-US" sz="2800" dirty="0"/>
              <a:t>Save the output into a Word file or RTF file and then upload it Canvas.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5664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Overplotting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535176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Use PISA2015.jmp in Unit 2</a:t>
            </a:r>
          </a:p>
          <a:p>
            <a:r>
              <a:rPr lang="en-US" sz="2800" i="1" dirty="0"/>
              <a:t>n</a:t>
            </a:r>
            <a:r>
              <a:rPr lang="en-US" sz="2800" dirty="0"/>
              <a:t> = 54,978</a:t>
            </a:r>
          </a:p>
          <a:p>
            <a:r>
              <a:rPr lang="en-US" sz="2800" dirty="0"/>
              <a:t>Analyze </a:t>
            </a:r>
            <a:r>
              <a:rPr lang="en-US" sz="2800" dirty="0">
                <a:sym typeface="Wingdings"/>
              </a:rPr>
              <a:t> Fit Y by X</a:t>
            </a:r>
          </a:p>
          <a:p>
            <a:r>
              <a:rPr lang="en-US" sz="2800" dirty="0">
                <a:sym typeface="Wingdings"/>
              </a:rPr>
              <a:t>A big cloud: </a:t>
            </a:r>
            <a:r>
              <a:rPr lang="en-US" sz="2800" dirty="0" err="1">
                <a:sym typeface="Wingdings"/>
              </a:rPr>
              <a:t>Overplotting</a:t>
            </a:r>
            <a:endParaRPr lang="en-US" sz="2800" dirty="0">
              <a:sym typeface="Wingding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657" y="2275981"/>
            <a:ext cx="49276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686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Overplotting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843" y="2451510"/>
            <a:ext cx="5882711" cy="3599316"/>
          </a:xfrm>
        </p:spPr>
        <p:txBody>
          <a:bodyPr>
            <a:normAutofit/>
          </a:bodyPr>
          <a:lstStyle/>
          <a:p>
            <a:r>
              <a:rPr lang="en-US" sz="2800" dirty="0">
                <a:sym typeface="Wingdings"/>
              </a:rPr>
              <a:t>One way to “see through” the cloud is using the </a:t>
            </a:r>
            <a:r>
              <a:rPr lang="en-US" sz="2800" dirty="0">
                <a:solidFill>
                  <a:srgbClr val="FFC000"/>
                </a:solidFill>
                <a:sym typeface="Wingdings"/>
              </a:rPr>
              <a:t>heat map</a:t>
            </a:r>
            <a:r>
              <a:rPr lang="en-US" sz="2800" dirty="0">
                <a:sym typeface="Wingdings"/>
              </a:rPr>
              <a:t> (see Unit 3).</a:t>
            </a:r>
          </a:p>
          <a:p>
            <a:r>
              <a:rPr lang="en-US" sz="2800" dirty="0">
                <a:sym typeface="Wingdings"/>
              </a:rPr>
              <a:t>Limitation: </a:t>
            </a:r>
          </a:p>
          <a:p>
            <a:pPr lvl="1"/>
            <a:r>
              <a:rPr lang="en-US" sz="2800" dirty="0">
                <a:sym typeface="Wingdings"/>
              </a:rPr>
              <a:t>Density is shown by colors only.</a:t>
            </a:r>
          </a:p>
          <a:p>
            <a:pPr lvl="1"/>
            <a:r>
              <a:rPr lang="en-US" sz="2800" dirty="0">
                <a:sym typeface="Wingdings"/>
              </a:rPr>
              <a:t>It hides the raw data.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019" y="2451510"/>
            <a:ext cx="5045312" cy="374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09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Nonparametric Bivariate Density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5364018" cy="3599316"/>
          </a:xfrm>
        </p:spPr>
        <p:txBody>
          <a:bodyPr/>
          <a:lstStyle/>
          <a:p>
            <a:r>
              <a:rPr lang="en-US" sz="2800" dirty="0"/>
              <a:t>From the red triangle choose </a:t>
            </a:r>
            <a:r>
              <a:rPr lang="en-US" sz="2800" i="1" dirty="0" err="1"/>
              <a:t>Nonpar</a:t>
            </a:r>
            <a:r>
              <a:rPr lang="en-US" sz="2800" i="1" dirty="0"/>
              <a:t> density</a:t>
            </a:r>
            <a:r>
              <a:rPr lang="en-US" sz="2800" dirty="0"/>
              <a:t>.</a:t>
            </a:r>
          </a:p>
          <a:p>
            <a:r>
              <a:rPr lang="en-US" sz="2800" dirty="0"/>
              <a:t>The density of data points is represented by both colors and contour lines.</a:t>
            </a:r>
          </a:p>
          <a:p>
            <a:r>
              <a:rPr lang="en-US" sz="2800" dirty="0"/>
              <a:t>Its interpretation is straight–forward and no mental translation is required.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547" y="2454860"/>
            <a:ext cx="49276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344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11226"/>
            <a:ext cx="7084329" cy="4215405"/>
          </a:xfrm>
        </p:spPr>
        <p:txBody>
          <a:bodyPr/>
          <a:lstStyle/>
          <a:p>
            <a:r>
              <a:rPr lang="en-US" dirty="0"/>
              <a:t>How about using the contour lines without showing the raw data?</a:t>
            </a:r>
          </a:p>
          <a:p>
            <a:r>
              <a:rPr lang="en-US" dirty="0"/>
              <a:t>It could be confusing and misleading.</a:t>
            </a:r>
          </a:p>
          <a:p>
            <a:r>
              <a:rPr lang="en-US" dirty="0"/>
              <a:t>The appearance of a one-dimensional histogram is tied to its </a:t>
            </a:r>
            <a:r>
              <a:rPr lang="en-US" dirty="0" err="1"/>
              <a:t>binwidth</a:t>
            </a:r>
            <a:r>
              <a:rPr lang="en-US" dirty="0"/>
              <a:t> or bandwidth.</a:t>
            </a:r>
          </a:p>
          <a:p>
            <a:r>
              <a:rPr lang="en-US" dirty="0"/>
              <a:t>By the same token, the </a:t>
            </a:r>
            <a:r>
              <a:rPr lang="en-US" dirty="0" err="1"/>
              <a:t>bandheight</a:t>
            </a:r>
            <a:r>
              <a:rPr lang="en-US" dirty="0"/>
              <a:t> of the </a:t>
            </a:r>
            <a:r>
              <a:rPr lang="en-US" dirty="0" err="1"/>
              <a:t>isolines</a:t>
            </a:r>
            <a:r>
              <a:rPr lang="en-US" dirty="0"/>
              <a:t> determines how a contour plot appears.</a:t>
            </a:r>
          </a:p>
          <a:p>
            <a:r>
              <a:rPr lang="en-US" dirty="0"/>
              <a:t>The two contour plots are based on the same data and they use different </a:t>
            </a:r>
            <a:r>
              <a:rPr lang="en-US" dirty="0" err="1"/>
              <a:t>bandheights</a:t>
            </a:r>
            <a:r>
              <a:rPr lang="en-US" dirty="0"/>
              <a:t>!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3734" y="376168"/>
            <a:ext cx="2915996" cy="2915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4130" y="3531031"/>
            <a:ext cx="2895600" cy="2895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8841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4.2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PISA2015.JMP from Unit 2</a:t>
            </a:r>
          </a:p>
          <a:p>
            <a:r>
              <a:rPr lang="en-US" sz="2800" dirty="0"/>
              <a:t>Analyze </a:t>
            </a:r>
            <a:r>
              <a:rPr lang="en-US" sz="2800" dirty="0">
                <a:sym typeface="Wingdings"/>
              </a:rPr>
              <a:t> Fit Y by X</a:t>
            </a:r>
          </a:p>
          <a:p>
            <a:r>
              <a:rPr lang="en-US" sz="2800" dirty="0">
                <a:sym typeface="Wingdings"/>
              </a:rPr>
              <a:t>Put Enjoyment to science into Y</a:t>
            </a:r>
          </a:p>
          <a:p>
            <a:r>
              <a:rPr lang="en-US" sz="2800" dirty="0">
                <a:sym typeface="Wingdings"/>
              </a:rPr>
              <a:t>Put Interest in broad science topics into X</a:t>
            </a:r>
          </a:p>
          <a:p>
            <a:r>
              <a:rPr lang="en-US" sz="2800" dirty="0">
                <a:sym typeface="Wingdings"/>
              </a:rPr>
              <a:t>Create a nonparametric density graph. </a:t>
            </a:r>
          </a:p>
          <a:p>
            <a:r>
              <a:rPr lang="en-US" sz="2800" dirty="0">
                <a:sym typeface="Wingdings"/>
              </a:rPr>
              <a:t>Can you see any pattern</a:t>
            </a:r>
            <a:r>
              <a:rPr lang="en-US" sz="2800">
                <a:sym typeface="Wingdings"/>
              </a:rPr>
              <a:t>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863821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633</TotalTime>
  <Words>1884</Words>
  <Application>Microsoft Macintosh PowerPoint</Application>
  <PresentationFormat>Widescreen</PresentationFormat>
  <Paragraphs>188</Paragraphs>
  <Slides>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Trebuchet MS</vt:lpstr>
      <vt:lpstr>Berlin</vt:lpstr>
      <vt:lpstr>One- to two-dimensional visualization</vt:lpstr>
      <vt:lpstr>What is dimension?</vt:lpstr>
      <vt:lpstr>Examples of 1-dimensional graph</vt:lpstr>
      <vt:lpstr>Examples of 1-dimensional graph</vt:lpstr>
      <vt:lpstr>Stacking pie charts</vt:lpstr>
      <vt:lpstr>bar chart vs. Pie chart</vt:lpstr>
      <vt:lpstr>Side by side barchart or stacked barchart</vt:lpstr>
      <vt:lpstr>Slopegraph or parallel coordinate</vt:lpstr>
      <vt:lpstr>PowerPoint Presentation</vt:lpstr>
      <vt:lpstr>Caution</vt:lpstr>
      <vt:lpstr>Summarize the data in JMP for Excel</vt:lpstr>
      <vt:lpstr>Summarize the data in JMP for Excel</vt:lpstr>
      <vt:lpstr>Summarize the data in JMP for Excel</vt:lpstr>
      <vt:lpstr>PowerPoint Presentation</vt:lpstr>
      <vt:lpstr>Ungraded Exercise</vt:lpstr>
      <vt:lpstr>Bar chart with coloring and centering</vt:lpstr>
      <vt:lpstr>Bar chart with coloring and centering</vt:lpstr>
      <vt:lpstr>Histogram: Bandwidth issue</vt:lpstr>
      <vt:lpstr>Histogram: Smoothing</vt:lpstr>
      <vt:lpstr>Density smoothing in SAS (Optional)</vt:lpstr>
      <vt:lpstr>Mixed variables</vt:lpstr>
      <vt:lpstr>Two Histograms </vt:lpstr>
      <vt:lpstr>Two Histograms </vt:lpstr>
      <vt:lpstr>Pyramid graph (back to back histogram)</vt:lpstr>
      <vt:lpstr>Pyramid graph (back to back histogram)</vt:lpstr>
      <vt:lpstr>Pyramid graph (back to back histogram)</vt:lpstr>
      <vt:lpstr>Pyramid graph (back to back histogram)</vt:lpstr>
      <vt:lpstr>Binning can be helpful!</vt:lpstr>
      <vt:lpstr>Select the variable and classify the data into different bins</vt:lpstr>
      <vt:lpstr>Select the variable and classify the data into different bins</vt:lpstr>
      <vt:lpstr>Non-linear pattern emerges!</vt:lpstr>
      <vt:lpstr>Ungraded assignment</vt:lpstr>
      <vt:lpstr>Violin plot</vt:lpstr>
      <vt:lpstr>Violin plot</vt:lpstr>
      <vt:lpstr>Violin plot</vt:lpstr>
      <vt:lpstr>Violin plot in SAS</vt:lpstr>
      <vt:lpstr>Violin plot</vt:lpstr>
      <vt:lpstr>Violin plot</vt:lpstr>
      <vt:lpstr>Graphs in SAS programming environment</vt:lpstr>
      <vt:lpstr>Combine violin plot and boxplot (again)</vt:lpstr>
      <vt:lpstr>Combine violin plot and boxplot</vt:lpstr>
      <vt:lpstr>Combine violin plot, boxplot, &amp; raw data</vt:lpstr>
      <vt:lpstr>Assignment 4.1</vt:lpstr>
      <vt:lpstr>Overplotting</vt:lpstr>
      <vt:lpstr>Overplotting</vt:lpstr>
      <vt:lpstr>Nonparametric Bivariate Density </vt:lpstr>
      <vt:lpstr>Contour plot</vt:lpstr>
      <vt:lpstr>Assignment 4.2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 to two-dimensional visualization</dc:title>
  <dc:creator>Microsoft Office User</dc:creator>
  <cp:lastModifiedBy>Microsoft Office User</cp:lastModifiedBy>
  <cp:revision>149</cp:revision>
  <dcterms:created xsi:type="dcterms:W3CDTF">2018-10-02T19:08:59Z</dcterms:created>
  <dcterms:modified xsi:type="dcterms:W3CDTF">2022-10-20T22:20:32Z</dcterms:modified>
</cp:coreProperties>
</file>