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0"/>
  </p:notesMasterIdLst>
  <p:sldIdLst>
    <p:sldId id="256" r:id="rId2"/>
    <p:sldId id="389" r:id="rId3"/>
    <p:sldId id="373" r:id="rId4"/>
    <p:sldId id="390" r:id="rId5"/>
    <p:sldId id="391" r:id="rId6"/>
    <p:sldId id="439" r:id="rId7"/>
    <p:sldId id="400" r:id="rId8"/>
    <p:sldId id="275" r:id="rId9"/>
    <p:sldId id="323" r:id="rId10"/>
    <p:sldId id="437" r:id="rId11"/>
    <p:sldId id="388" r:id="rId12"/>
    <p:sldId id="412" r:id="rId13"/>
    <p:sldId id="411" r:id="rId14"/>
    <p:sldId id="339" r:id="rId15"/>
    <p:sldId id="413" r:id="rId16"/>
    <p:sldId id="345" r:id="rId17"/>
    <p:sldId id="420" r:id="rId18"/>
    <p:sldId id="346" r:id="rId19"/>
    <p:sldId id="340" r:id="rId20"/>
    <p:sldId id="421" r:id="rId21"/>
    <p:sldId id="341" r:id="rId22"/>
    <p:sldId id="342" r:id="rId23"/>
    <p:sldId id="343" r:id="rId24"/>
    <p:sldId id="414" r:id="rId25"/>
    <p:sldId id="347" r:id="rId26"/>
    <p:sldId id="401" r:id="rId27"/>
    <p:sldId id="368" r:id="rId28"/>
    <p:sldId id="369" r:id="rId29"/>
    <p:sldId id="370" r:id="rId30"/>
    <p:sldId id="438" r:id="rId31"/>
    <p:sldId id="371" r:id="rId32"/>
    <p:sldId id="402" r:id="rId33"/>
    <p:sldId id="279" r:id="rId34"/>
    <p:sldId id="419" r:id="rId35"/>
    <p:sldId id="326" r:id="rId36"/>
    <p:sldId id="280" r:id="rId37"/>
    <p:sldId id="372" r:id="rId38"/>
    <p:sldId id="403" r:id="rId39"/>
    <p:sldId id="281" r:id="rId40"/>
    <p:sldId id="282" r:id="rId41"/>
    <p:sldId id="283" r:id="rId42"/>
    <p:sldId id="284" r:id="rId43"/>
    <p:sldId id="328" r:id="rId44"/>
    <p:sldId id="329" r:id="rId45"/>
    <p:sldId id="426" r:id="rId46"/>
    <p:sldId id="427" r:id="rId47"/>
    <p:sldId id="428" r:id="rId48"/>
    <p:sldId id="429" r:id="rId49"/>
    <p:sldId id="430" r:id="rId50"/>
    <p:sldId id="431" r:id="rId51"/>
    <p:sldId id="285" r:id="rId52"/>
    <p:sldId id="440" r:id="rId53"/>
    <p:sldId id="334" r:id="rId54"/>
    <p:sldId id="375" r:id="rId55"/>
    <p:sldId id="376" r:id="rId56"/>
    <p:sldId id="378" r:id="rId57"/>
    <p:sldId id="379" r:id="rId58"/>
    <p:sldId id="381" r:id="rId59"/>
    <p:sldId id="382" r:id="rId60"/>
    <p:sldId id="377" r:id="rId61"/>
    <p:sldId id="384" r:id="rId62"/>
    <p:sldId id="385" r:id="rId63"/>
    <p:sldId id="386" r:id="rId64"/>
    <p:sldId id="387" r:id="rId65"/>
    <p:sldId id="404" r:id="rId66"/>
    <p:sldId id="286" r:id="rId67"/>
    <p:sldId id="335" r:id="rId68"/>
    <p:sldId id="415" r:id="rId69"/>
    <p:sldId id="405" r:id="rId70"/>
    <p:sldId id="398" r:id="rId71"/>
    <p:sldId id="423" r:id="rId72"/>
    <p:sldId id="424" r:id="rId73"/>
    <p:sldId id="425" r:id="rId74"/>
    <p:sldId id="410" r:id="rId75"/>
    <p:sldId id="406" r:id="rId76"/>
    <p:sldId id="407" r:id="rId77"/>
    <p:sldId id="408" r:id="rId78"/>
    <p:sldId id="409" r:id="rId79"/>
    <p:sldId id="288" r:id="rId80"/>
    <p:sldId id="417" r:id="rId81"/>
    <p:sldId id="289" r:id="rId82"/>
    <p:sldId id="433" r:id="rId83"/>
    <p:sldId id="434" r:id="rId84"/>
    <p:sldId id="435" r:id="rId85"/>
    <p:sldId id="290" r:id="rId86"/>
    <p:sldId id="418" r:id="rId87"/>
    <p:sldId id="436" r:id="rId88"/>
    <p:sldId id="422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156E5-824C-4029-AB50-EEF119E3E833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2E134-12D3-4AB5-86C1-919AB66C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3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D2106E0-B20D-4803-BBCB-BD6F8D3CBF1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58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D2106E0-B20D-4803-BBCB-BD6F8D3CBF1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09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60C3ECE-8C1F-40AF-A456-A2EE2874A68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0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60C3ECE-8C1F-40AF-A456-A2EE2874A68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34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70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60C3ECE-8C1F-40AF-A456-A2EE2874A68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28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60C3ECE-8C1F-40AF-A456-A2EE2874A68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27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A2C0CAF-D46A-4758-ACC7-F1BA8948B635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2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AFDAE342-426F-4A06-945D-07A01BB64A8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14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51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0D2FB67-9BF1-43B0-88BF-020A3B482757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24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8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FA971CE-3604-48EC-B03A-73C1E8048D5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34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53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FA971CE-3604-48EC-B03A-73C1E8048D5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34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0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FA971CE-3604-48EC-B03A-73C1E8048D5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34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28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54D808A-18E5-45A5-859A-3E880264AB8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66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1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54D808A-18E5-45A5-859A-3E880264AB8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67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2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54D808A-18E5-45A5-859A-3E880264AB8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68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96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F2C3130-C2DA-4D0A-B811-A2299CB89FF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79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3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8F2C3130-C2DA-4D0A-B811-A2299CB89FF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93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1531AE0D-E4C1-437A-A0EC-363EEE328386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758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05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6039DF8-9631-4F5E-AC13-6436BFDEB5C9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618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6039DF8-9631-4F5E-AC13-6436BFDEB5C9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86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-wisdom.com/computer/sas/collinear_stepwise.html" TargetMode="External"/><Relationship Id="rId2" Type="http://schemas.openxmlformats.org/officeDocument/2006/relationships/hyperlink" Target="https://journalofbigdata.springeropen.com/articles/10.1186/s40537-018-0143-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reative-wisdom.com/computer/sas/biplot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portulansinstitutefrei.com/2021/repor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creative-wisdom.com/computer/sas/efficien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bleau.com/products/desktop/download" TargetMode="External"/><Relationship Id="rId2" Type="http://schemas.openxmlformats.org/officeDocument/2006/relationships/hyperlink" Target="https://www.tableau.com/academic/stud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statisticshowto.datasciencecentral.com/mahalanobis-distanc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-wisdom.com/teaching/551/Lecture_PowerPoint/Unit_5_multi-dimensional/profiler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-wisdom.com/multimedia/regression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gif"/><Relationship Id="rId5" Type="http://schemas.openxmlformats.org/officeDocument/2006/relationships/image" Target="../media/image90.gif"/><Relationship Id="rId4" Type="http://schemas.openxmlformats.org/officeDocument/2006/relationships/image" Target="../media/image89.gif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3923" y="1513335"/>
            <a:ext cx="8058379" cy="2421464"/>
          </a:xfrm>
        </p:spPr>
        <p:txBody>
          <a:bodyPr>
            <a:normAutofit/>
          </a:bodyPr>
          <a:lstStyle/>
          <a:p>
            <a:r>
              <a:rPr lang="en-US" sz="3600" dirty="0"/>
              <a:t>Multi-dimensional data visualization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8195" y="4599089"/>
            <a:ext cx="3541208" cy="1405467"/>
          </a:xfrm>
        </p:spPr>
        <p:txBody>
          <a:bodyPr>
            <a:normAutofit/>
          </a:bodyPr>
          <a:lstStyle/>
          <a:p>
            <a:r>
              <a:rPr lang="en-US" sz="2800" dirty="0"/>
              <a:t>Chong Ho (Alex) Yu</a:t>
            </a:r>
          </a:p>
        </p:txBody>
      </p:sp>
    </p:spTree>
    <p:extLst>
      <p:ext uri="{BB962C8B-B14F-4D97-AF65-F5344CB8AC3E}">
        <p14:creationId xmlns:p14="http://schemas.microsoft.com/office/powerpoint/2010/main" val="120496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 will be able to detect the inter-relationships between multiple variables while facing the challenges of:</a:t>
            </a:r>
          </a:p>
          <a:p>
            <a:pPr lvl="1"/>
            <a:r>
              <a:rPr lang="en-US" sz="2400" dirty="0"/>
              <a:t>Curse of dimensionality (too many variables)</a:t>
            </a:r>
          </a:p>
          <a:p>
            <a:pPr lvl="1"/>
            <a:r>
              <a:rPr lang="en-US" sz="2400" dirty="0"/>
              <a:t>Over-plotting (too many observations)</a:t>
            </a:r>
          </a:p>
        </p:txBody>
      </p:sp>
    </p:spTree>
    <p:extLst>
      <p:ext uri="{BB962C8B-B14F-4D97-AF65-F5344CB8AC3E}">
        <p14:creationId xmlns:p14="http://schemas.microsoft.com/office/powerpoint/2010/main" val="248909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35909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Before you bring the data into any data visualization software, consider reducing the dimensions (variables):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</a:rPr>
              <a:t>Variable selection</a:t>
            </a:r>
            <a:r>
              <a:rPr lang="en-US" sz="2400" dirty="0"/>
              <a:t>: drop the variables that are less important or unimportant e.g. stepwise regression (traditional, </a:t>
            </a:r>
            <a:r>
              <a:rPr lang="en-US" sz="2400" dirty="0">
                <a:hlinkClick r:id="rId2"/>
              </a:rPr>
              <a:t>not recommended</a:t>
            </a:r>
            <a:r>
              <a:rPr lang="en-US" sz="2400" dirty="0"/>
              <a:t>), generalized regression, and predictor screening (new)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</a:rPr>
              <a:t>Dimension reduction</a:t>
            </a:r>
            <a:r>
              <a:rPr lang="en-US" sz="2400" dirty="0"/>
              <a:t>: Collapse variables into a few dimensions e.g. principal component analysis, partial least square.</a:t>
            </a:r>
          </a:p>
          <a:p>
            <a:r>
              <a:rPr lang="en-US" sz="2400" dirty="0"/>
              <a:t>Optional readings:</a:t>
            </a:r>
          </a:p>
          <a:p>
            <a:pPr lvl="1"/>
            <a:r>
              <a:rPr lang="en-US" sz="2400" dirty="0">
                <a:hlinkClick r:id="rId3"/>
              </a:rPr>
              <a:t>http://www.creative-wisdom.com/computer/sas/collinear_stepwise.html</a:t>
            </a:r>
            <a:endParaRPr lang="en-US" sz="2400" dirty="0"/>
          </a:p>
          <a:p>
            <a:pPr lvl="1"/>
            <a:r>
              <a:rPr lang="en-US" sz="2400" dirty="0">
                <a:hlinkClick r:id="rId4"/>
              </a:rPr>
              <a:t>http://www.creative-wisdom.com/computer/sas/biplot.html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2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97933"/>
            <a:ext cx="10131425" cy="1456267"/>
          </a:xfrm>
        </p:spPr>
        <p:txBody>
          <a:bodyPr/>
          <a:lstStyle/>
          <a:p>
            <a:r>
              <a:rPr lang="en-US" dirty="0"/>
              <a:t>Radar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970469"/>
            <a:ext cx="5547574" cy="444321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We will start from simple scenarios.</a:t>
            </a:r>
          </a:p>
          <a:p>
            <a:r>
              <a:rPr lang="en-US" sz="2400" dirty="0"/>
              <a:t>When you have a small data set or summary data (no over-plotting), you can use Excel (e.g. Radar graph).</a:t>
            </a:r>
          </a:p>
          <a:p>
            <a:r>
              <a:rPr lang="en-US" sz="2400" dirty="0"/>
              <a:t>The biology scores are the lowest and are not correlated to either physics or chemistry scores, but physics and chemistry scores are fairly good predictors of each other. </a:t>
            </a:r>
          </a:p>
          <a:p>
            <a:r>
              <a:rPr lang="en-US" sz="2400" dirty="0"/>
              <a:t>This visualization approach is applicable to chemistry, toxicology, market research, and health care research.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921" y="2111778"/>
            <a:ext cx="5374762" cy="360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2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Radar graph: limitation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33033"/>
            <a:ext cx="3693015" cy="4267200"/>
          </a:xfrm>
        </p:spPr>
        <p:txBody>
          <a:bodyPr>
            <a:normAutofit/>
          </a:bodyPr>
          <a:lstStyle/>
          <a:p>
            <a:r>
              <a:rPr lang="en-US" sz="2400" dirty="0"/>
              <a:t>When there are too many variables, levels, and observations, the data pattern will be concealed. </a:t>
            </a:r>
          </a:p>
          <a:p>
            <a:r>
              <a:rPr lang="en-US" sz="2400" dirty="0"/>
              <a:t>When the measurement scales are vastly different, it is very difficult, to display a meaningful result using a radar plot.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553" y="1833033"/>
            <a:ext cx="6908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6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9222-8DC8-644C-DC83-3DCB1DAB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Radar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9230D-20EB-3193-99E4-141CF0B6E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024154"/>
            <a:ext cx="3105614" cy="4042109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/>
              <a:t>Google uses it for comparing Future Readiness Scores across countries.</a:t>
            </a:r>
          </a:p>
          <a:p>
            <a:r>
              <a:rPr lang="en-US" sz="3100" dirty="0"/>
              <a:t>When there are many countries (observations), it necessitates a </a:t>
            </a:r>
            <a:r>
              <a:rPr lang="en-US" sz="3100" dirty="0">
                <a:solidFill>
                  <a:srgbClr val="FFC000"/>
                </a:solidFill>
              </a:rPr>
              <a:t>dynamic system</a:t>
            </a:r>
            <a:r>
              <a:rPr lang="en-US" sz="3100" dirty="0"/>
              <a:t>.</a:t>
            </a:r>
          </a:p>
          <a:p>
            <a:r>
              <a:rPr lang="en-US" sz="3100" dirty="0">
                <a:hlinkClick r:id="rId2"/>
              </a:rPr>
              <a:t>https://www.portulansinstitutefrei.com/2021/report</a:t>
            </a:r>
            <a:endParaRPr lang="en-US" sz="31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8EBA7C-40A9-EEE9-BB9A-86CB7EB7C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844" y="763487"/>
            <a:ext cx="7772400" cy="53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0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 will be able to use </a:t>
            </a:r>
            <a:r>
              <a:rPr lang="en-US" sz="2800" dirty="0" err="1"/>
              <a:t>coplots</a:t>
            </a:r>
            <a:r>
              <a:rPr lang="en-US" sz="2800" dirty="0"/>
              <a:t> (Trellis’s plots) in JMP or Tableau to perform multivariate visualization.</a:t>
            </a:r>
          </a:p>
          <a:p>
            <a:r>
              <a:rPr lang="en-US" sz="2800" dirty="0"/>
              <a:t>Unlike the radar plot and the needle plot, the </a:t>
            </a:r>
            <a:r>
              <a:rPr lang="en-US" sz="2800" dirty="0" err="1"/>
              <a:t>coplot</a:t>
            </a:r>
            <a:r>
              <a:rPr lang="en-US" sz="2800" dirty="0"/>
              <a:t> can be scaled up .</a:t>
            </a:r>
          </a:p>
        </p:txBody>
      </p:sp>
    </p:spTree>
    <p:extLst>
      <p:ext uri="{BB962C8B-B14F-4D97-AF65-F5344CB8AC3E}">
        <p14:creationId xmlns:p14="http://schemas.microsoft.com/office/powerpoint/2010/main" val="236568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99432" y="470398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 err="1"/>
              <a:t>Coplot</a:t>
            </a:r>
            <a:r>
              <a:rPr lang="en-US" dirty="0"/>
              <a:t> for multivariate visualization: </a:t>
            </a:r>
            <a:br>
              <a:rPr lang="en-US" dirty="0"/>
            </a:br>
            <a:r>
              <a:rPr lang="en-US" dirty="0"/>
              <a:t>college test scores X rank * gender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6608" y="1780648"/>
            <a:ext cx="5625296" cy="4407366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2800" dirty="0"/>
              <a:t>Data set: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pPr>
              <a:defRPr/>
            </a:pPr>
            <a:r>
              <a:rPr lang="en-US" sz="2800" dirty="0" err="1"/>
              <a:t>Coplot</a:t>
            </a:r>
            <a:r>
              <a:rPr lang="en-US" sz="2800" dirty="0"/>
              <a:t> (Co = </a:t>
            </a:r>
            <a:r>
              <a:rPr lang="en-US" sz="2800" dirty="0">
                <a:solidFill>
                  <a:srgbClr val="FFC000"/>
                </a:solidFill>
              </a:rPr>
              <a:t>Conditional)</a:t>
            </a:r>
          </a:p>
          <a:p>
            <a:pPr>
              <a:defRPr/>
            </a:pPr>
            <a:r>
              <a:rPr lang="en-US" sz="2800" dirty="0"/>
              <a:t>Also known as </a:t>
            </a:r>
            <a:r>
              <a:rPr lang="en-US" sz="2800" dirty="0">
                <a:solidFill>
                  <a:srgbClr val="FFC000"/>
                </a:solidFill>
              </a:rPr>
              <a:t>Trellis’s plot</a:t>
            </a:r>
          </a:p>
          <a:p>
            <a:pPr>
              <a:defRPr/>
            </a:pPr>
            <a:r>
              <a:rPr lang="en-US" sz="2800" dirty="0"/>
              <a:t>Visualization of three variables (how a relationship is </a:t>
            </a:r>
            <a:r>
              <a:rPr lang="en-US" sz="2800" dirty="0">
                <a:solidFill>
                  <a:srgbClr val="FFC000"/>
                </a:solidFill>
              </a:rPr>
              <a:t>conditioned </a:t>
            </a:r>
            <a:r>
              <a:rPr lang="en-US" sz="2800" dirty="0"/>
              <a:t>by the third variable)</a:t>
            </a:r>
          </a:p>
          <a:p>
            <a:pPr>
              <a:defRPr/>
            </a:pPr>
            <a:r>
              <a:rPr lang="en-US" sz="2800" dirty="0"/>
              <a:t>Put College test scores on the </a:t>
            </a:r>
            <a:r>
              <a:rPr lang="en-US" sz="2800" dirty="0">
                <a:solidFill>
                  <a:srgbClr val="FFC000"/>
                </a:solidFill>
              </a:rPr>
              <a:t>left Y-axis</a:t>
            </a:r>
          </a:p>
          <a:p>
            <a:pPr>
              <a:defRPr/>
            </a:pPr>
            <a:r>
              <a:rPr lang="en-US" sz="2800" dirty="0"/>
              <a:t>Put academic rank on </a:t>
            </a:r>
            <a:r>
              <a:rPr lang="en-US" sz="2800" dirty="0">
                <a:solidFill>
                  <a:srgbClr val="FFC000"/>
                </a:solidFill>
              </a:rPr>
              <a:t>X</a:t>
            </a:r>
          </a:p>
          <a:p>
            <a:pPr>
              <a:defRPr/>
            </a:pPr>
            <a:r>
              <a:rPr lang="en-US" sz="2800" dirty="0"/>
              <a:t>Put gender on </a:t>
            </a:r>
            <a:r>
              <a:rPr lang="en-US" sz="2800" dirty="0">
                <a:solidFill>
                  <a:srgbClr val="FFC000"/>
                </a:solidFill>
              </a:rPr>
              <a:t>Overlay</a:t>
            </a:r>
            <a:r>
              <a:rPr lang="en-US" sz="2800" dirty="0"/>
              <a:t> at the far right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916" y="1907969"/>
            <a:ext cx="5223043" cy="389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24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073998" y="467753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 err="1"/>
              <a:t>Coplot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college test scores X rank * gender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3998" y="1710986"/>
            <a:ext cx="4222788" cy="45263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Put Rank on </a:t>
            </a:r>
            <a:r>
              <a:rPr lang="en-US" sz="2800" dirty="0">
                <a:solidFill>
                  <a:srgbClr val="FFC000"/>
                </a:solidFill>
              </a:rPr>
              <a:t>overlay</a:t>
            </a:r>
            <a:r>
              <a:rPr lang="en-US" sz="2800" dirty="0"/>
              <a:t> to assign a unique color to each rank</a:t>
            </a:r>
          </a:p>
          <a:p>
            <a:pPr>
              <a:defRPr/>
            </a:pPr>
            <a:r>
              <a:rPr lang="en-US" sz="2800" dirty="0"/>
              <a:t>Put Gender into the </a:t>
            </a:r>
            <a:r>
              <a:rPr lang="en-US" sz="2800" dirty="0">
                <a:solidFill>
                  <a:srgbClr val="FFC000"/>
                </a:solidFill>
              </a:rPr>
              <a:t>right Y-axis</a:t>
            </a:r>
          </a:p>
          <a:p>
            <a:pPr>
              <a:defRPr/>
            </a:pPr>
            <a:r>
              <a:rPr lang="en-US" sz="2800" dirty="0"/>
              <a:t>No need to remember the exact procedure; the graph changes by </a:t>
            </a:r>
            <a:r>
              <a:rPr lang="en-US" sz="2800" dirty="0">
                <a:solidFill>
                  <a:srgbClr val="FFC000"/>
                </a:solidFill>
              </a:rPr>
              <a:t>mouse over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76" y="1964368"/>
            <a:ext cx="5416933" cy="404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080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09601"/>
            <a:ext cx="2660072" cy="897082"/>
          </a:xfrm>
        </p:spPr>
        <p:txBody>
          <a:bodyPr/>
          <a:lstStyle/>
          <a:p>
            <a:r>
              <a:rPr lang="en-US" dirty="0"/>
              <a:t>COPLOT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35835"/>
            <a:ext cx="2940625" cy="4310687"/>
          </a:xfrm>
        </p:spPr>
        <p:txBody>
          <a:bodyPr>
            <a:normAutofit/>
          </a:bodyPr>
          <a:lstStyle/>
          <a:p>
            <a:r>
              <a:rPr lang="en-US" sz="2400" dirty="0"/>
              <a:t>If the </a:t>
            </a:r>
            <a:r>
              <a:rPr lang="en-US" sz="2400" dirty="0" err="1"/>
              <a:t>coplot</a:t>
            </a:r>
            <a:r>
              <a:rPr lang="en-US" sz="2400" dirty="0"/>
              <a:t> has multiple sub-panels, it is known as faceting in R language.</a:t>
            </a:r>
          </a:p>
          <a:p>
            <a:r>
              <a:rPr lang="en-US" sz="2400" dirty="0"/>
              <a:t>(R will not be covered in this class)</a:t>
            </a:r>
          </a:p>
          <a:p>
            <a:r>
              <a:rPr lang="en-US" sz="2400" dirty="0"/>
              <a:t>Source: Data Camp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745" y="477046"/>
            <a:ext cx="8095238" cy="5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9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904875"/>
          </a:xfrm>
        </p:spPr>
        <p:txBody>
          <a:bodyPr/>
          <a:lstStyle/>
          <a:p>
            <a:r>
              <a:rPr lang="en-US" dirty="0"/>
              <a:t>Combining different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1827742"/>
            <a:ext cx="5391614" cy="4414965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/>
              <a:t>Open Cars 1993 from Sample Data Library</a:t>
            </a:r>
          </a:p>
          <a:p>
            <a:r>
              <a:rPr lang="en-US" sz="3100" dirty="0"/>
              <a:t>Drag City Mileage into Y</a:t>
            </a:r>
          </a:p>
          <a:p>
            <a:r>
              <a:rPr lang="en-US" sz="3100" dirty="0"/>
              <a:t>Max horsepower into X</a:t>
            </a:r>
          </a:p>
          <a:p>
            <a:r>
              <a:rPr lang="en-US" sz="3100" dirty="0"/>
              <a:t>Drag Vehicle Category into the upper corner of Y</a:t>
            </a:r>
          </a:p>
          <a:p>
            <a:r>
              <a:rPr lang="en-US" sz="3100" dirty="0"/>
              <a:t>Drag the box icon into the upper panel Hold down the shift key and click the scatterplot icon to hide the dots.</a:t>
            </a:r>
          </a:p>
          <a:p>
            <a:r>
              <a:rPr lang="en-US" sz="3100" dirty="0"/>
              <a:t>or do a right-click </a:t>
            </a:r>
            <a:r>
              <a:rPr lang="en-US" sz="3100" dirty="0">
                <a:sym typeface="Wingdings" panose="05000000000000000000" pitchFamily="2" charset="2"/>
              </a:rPr>
              <a:t> Change to boxplot</a:t>
            </a:r>
          </a:p>
          <a:p>
            <a:r>
              <a:rPr lang="en-US" sz="3100" dirty="0">
                <a:sym typeface="Wingdings" panose="05000000000000000000" pitchFamily="2" charset="2"/>
              </a:rPr>
              <a:t>We will cover more about combining different graphs in the Unit on </a:t>
            </a:r>
            <a:r>
              <a:rPr lang="en-US" sz="3100" dirty="0">
                <a:solidFill>
                  <a:srgbClr val="FFC000"/>
                </a:solidFill>
                <a:sym typeface="Wingdings" panose="05000000000000000000" pitchFamily="2" charset="2"/>
              </a:rPr>
              <a:t>Dashboard</a:t>
            </a:r>
            <a:r>
              <a:rPr lang="en-US" sz="3100" dirty="0">
                <a:sym typeface="Wingdings" panose="05000000000000000000" pitchFamily="2" charset="2"/>
              </a:rPr>
              <a:t>.</a:t>
            </a:r>
            <a:endParaRPr lang="en-US" sz="3100" dirty="0"/>
          </a:p>
          <a:p>
            <a:endParaRPr lang="en-US" sz="24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449626" y="1827742"/>
            <a:ext cx="5215711" cy="441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85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92998"/>
            <a:ext cx="10489130" cy="446150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Basically, the way of creating a </a:t>
            </a:r>
            <a:r>
              <a:rPr lang="en-US" sz="2800" dirty="0" err="1"/>
              <a:t>coplot</a:t>
            </a:r>
            <a:r>
              <a:rPr lang="en-US" sz="2800" dirty="0"/>
              <a:t> is to dragging and dragging additional conditions into the canvas.</a:t>
            </a:r>
          </a:p>
          <a:p>
            <a:r>
              <a:rPr lang="en-US" sz="2800" dirty="0"/>
              <a:t>Tableau is very good at it: the interface is similar to Graph Builder in JMP.</a:t>
            </a:r>
          </a:p>
          <a:p>
            <a:r>
              <a:rPr lang="en-US" sz="2800" dirty="0"/>
              <a:t>Problem: I want to award two scholarships to students from Arizona and California: One is for a male student and the other is for a female student.</a:t>
            </a:r>
          </a:p>
          <a:p>
            <a:r>
              <a:rPr lang="en-US" sz="2800" dirty="0"/>
              <a:t>I want to take high school GPA, SAT, and college test scores into account. </a:t>
            </a:r>
          </a:p>
          <a:p>
            <a:r>
              <a:rPr lang="en-US" sz="2800" dirty="0"/>
              <a:t>The last one is more important and so the </a:t>
            </a:r>
            <a:r>
              <a:rPr lang="en-US" sz="2800" dirty="0">
                <a:solidFill>
                  <a:srgbClr val="FFC000"/>
                </a:solidFill>
              </a:rPr>
              <a:t>weight</a:t>
            </a:r>
            <a:r>
              <a:rPr lang="en-US" sz="2800" dirty="0"/>
              <a:t> is 150%.</a:t>
            </a:r>
          </a:p>
        </p:txBody>
      </p:sp>
    </p:spTree>
    <p:extLst>
      <p:ext uri="{BB962C8B-B14F-4D97-AF65-F5344CB8AC3E}">
        <p14:creationId xmlns:p14="http://schemas.microsoft.com/office/powerpoint/2010/main" val="1093947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99" y="311217"/>
            <a:ext cx="10131425" cy="1456267"/>
          </a:xfrm>
        </p:spPr>
        <p:txBody>
          <a:bodyPr/>
          <a:lstStyle/>
          <a:p>
            <a:r>
              <a:rPr lang="en-US" dirty="0"/>
              <a:t>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800" y="1882987"/>
            <a:ext cx="4598468" cy="3919297"/>
          </a:xfrm>
        </p:spPr>
        <p:txBody>
          <a:bodyPr>
            <a:noAutofit/>
          </a:bodyPr>
          <a:lstStyle/>
          <a:p>
            <a:r>
              <a:rPr lang="en-US" sz="2800" dirty="0"/>
              <a:t>Tableau can do more, such as manipulating the data using structural query language (SQL) (Windows only).</a:t>
            </a:r>
          </a:p>
          <a:p>
            <a:r>
              <a:rPr lang="en-US" sz="2800" dirty="0"/>
              <a:t>SAS have SQL procedures called PROC SQL</a:t>
            </a:r>
          </a:p>
          <a:p>
            <a:r>
              <a:rPr lang="en-US" sz="2800" dirty="0">
                <a:hlinkClick r:id="rId2"/>
              </a:rPr>
              <a:t>http://www.creative-wisdom.com/computer/sas/efficient.html</a:t>
            </a:r>
            <a:r>
              <a:rPr lang="en-US" sz="2800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268" y="3456432"/>
            <a:ext cx="6714286" cy="3266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986" y="205579"/>
            <a:ext cx="2495238" cy="31238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110" y="1262721"/>
            <a:ext cx="2028571" cy="1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62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92998"/>
            <a:ext cx="7786867" cy="4461503"/>
          </a:xfrm>
        </p:spPr>
        <p:txBody>
          <a:bodyPr>
            <a:normAutofit/>
          </a:bodyPr>
          <a:lstStyle/>
          <a:p>
            <a:r>
              <a:rPr lang="en-US" sz="2400" dirty="0"/>
              <a:t>Download free student version of Tableau at: </a:t>
            </a:r>
            <a:r>
              <a:rPr lang="en-US" sz="2400" dirty="0">
                <a:hlinkClick r:id="rId2"/>
              </a:rPr>
              <a:t>https://www.tableau.com/academic/students</a:t>
            </a:r>
            <a:endParaRPr lang="en-US" sz="2400" dirty="0"/>
          </a:p>
          <a:p>
            <a:r>
              <a:rPr lang="en-US" sz="2400" dirty="0"/>
              <a:t>Or a trial version at: </a:t>
            </a:r>
            <a:r>
              <a:rPr lang="en-US" sz="2400" dirty="0">
                <a:hlinkClick r:id="rId3"/>
              </a:rPr>
              <a:t>https://www.tableau.com/products/desktop/download</a:t>
            </a:r>
            <a:endParaRPr lang="en-US" sz="2400" dirty="0"/>
          </a:p>
          <a:p>
            <a:r>
              <a:rPr lang="en-US" sz="2400" dirty="0"/>
              <a:t>Open Tableau</a:t>
            </a:r>
          </a:p>
          <a:p>
            <a:r>
              <a:rPr lang="en-US" sz="2400" dirty="0"/>
              <a:t>Click on Microsoft Excel</a:t>
            </a:r>
            <a:endParaRPr lang="en-US" sz="2400" dirty="0">
              <a:solidFill>
                <a:srgbClr val="FFC000"/>
              </a:solidFill>
            </a:endParaRPr>
          </a:p>
          <a:p>
            <a:r>
              <a:rPr lang="en-US" sz="2400" dirty="0"/>
              <a:t>Open visualization_data.xls</a:t>
            </a:r>
          </a:p>
          <a:p>
            <a:r>
              <a:rPr lang="en-US" sz="2400" dirty="0"/>
              <a:t>Click </a:t>
            </a:r>
            <a:r>
              <a:rPr lang="en-US" sz="2400" dirty="0">
                <a:solidFill>
                  <a:srgbClr val="FFC000"/>
                </a:solidFill>
              </a:rPr>
              <a:t>Sheet 1</a:t>
            </a:r>
            <a:r>
              <a:rPr lang="en-US" sz="2400" dirty="0"/>
              <a:t> at the bottom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667" y="1482598"/>
            <a:ext cx="2823983" cy="485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79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7158787" cy="3649133"/>
          </a:xfrm>
        </p:spPr>
        <p:txBody>
          <a:bodyPr>
            <a:noAutofit/>
          </a:bodyPr>
          <a:lstStyle/>
          <a:p>
            <a:r>
              <a:rPr lang="en-US" sz="2400" dirty="0"/>
              <a:t>Tableau automatically classify the variables into two groups: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</a:rPr>
              <a:t>Dimensions</a:t>
            </a:r>
            <a:r>
              <a:rPr lang="en-US" sz="2400" dirty="0"/>
              <a:t>: Categorical, grouping variables e.g. Gender, race, state, ID…etc.</a:t>
            </a:r>
          </a:p>
          <a:p>
            <a:pPr lvl="1"/>
            <a:r>
              <a:rPr lang="en-US" sz="2400" dirty="0">
                <a:solidFill>
                  <a:srgbClr val="FFC000"/>
                </a:solidFill>
              </a:rPr>
              <a:t>Measures:</a:t>
            </a:r>
            <a:r>
              <a:rPr lang="en-US" sz="2400" dirty="0"/>
              <a:t> allows mathematical operations e.g. GPA, SAT, test score.</a:t>
            </a:r>
          </a:p>
          <a:p>
            <a:r>
              <a:rPr lang="en-US" sz="2400" dirty="0"/>
              <a:t>But you can move them around.</a:t>
            </a:r>
          </a:p>
          <a:p>
            <a:r>
              <a:rPr lang="en-US" sz="2400" dirty="0"/>
              <a:t>Every variable can be manipulated by using the down arrow or a right-click.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19" y="1047943"/>
            <a:ext cx="2885955" cy="462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00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92998"/>
            <a:ext cx="5691850" cy="4461503"/>
          </a:xfrm>
        </p:spPr>
        <p:txBody>
          <a:bodyPr>
            <a:normAutofit/>
          </a:bodyPr>
          <a:lstStyle/>
          <a:p>
            <a:r>
              <a:rPr lang="en-US" sz="2800" dirty="0"/>
              <a:t>Create a </a:t>
            </a:r>
            <a:r>
              <a:rPr lang="en-US" sz="2800" dirty="0">
                <a:solidFill>
                  <a:srgbClr val="FFC000"/>
                </a:solidFill>
              </a:rPr>
              <a:t>calculation field </a:t>
            </a:r>
            <a:r>
              <a:rPr lang="en-US" sz="2800" dirty="0"/>
              <a:t>by right click</a:t>
            </a:r>
          </a:p>
          <a:p>
            <a:r>
              <a:rPr lang="en-US" sz="2800" dirty="0"/>
              <a:t>The max. of SAT is 1600.</a:t>
            </a:r>
          </a:p>
          <a:p>
            <a:r>
              <a:rPr lang="en-US" sz="2800" dirty="0"/>
              <a:t>Adjust the 4-point scaled GPA by GPA * 400 (1600/4 = 400)</a:t>
            </a:r>
          </a:p>
          <a:p>
            <a:r>
              <a:rPr lang="en-US" sz="2800" dirty="0"/>
              <a:t>The max. of test score is 150. Adjust college test score by score * 10.66 (1600/150 = 10.66)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790" y="2302270"/>
            <a:ext cx="4952381" cy="2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18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447675"/>
            <a:ext cx="3438524" cy="1456267"/>
          </a:xfrm>
        </p:spPr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3" y="2132542"/>
            <a:ext cx="3438524" cy="3649133"/>
          </a:xfrm>
        </p:spPr>
        <p:txBody>
          <a:bodyPr/>
          <a:lstStyle/>
          <a:p>
            <a:r>
              <a:rPr lang="en-US" sz="2400" dirty="0"/>
              <a:t>Filter by data by dragging State into </a:t>
            </a:r>
            <a:r>
              <a:rPr lang="en-US" sz="2400" dirty="0">
                <a:solidFill>
                  <a:srgbClr val="FFC000"/>
                </a:solidFill>
              </a:rPr>
              <a:t>Filters</a:t>
            </a:r>
          </a:p>
          <a:p>
            <a:r>
              <a:rPr lang="en-US" sz="2400" dirty="0"/>
              <a:t>You need to drop it when the </a:t>
            </a:r>
            <a:r>
              <a:rPr lang="en-US" sz="2400" dirty="0">
                <a:solidFill>
                  <a:srgbClr val="FFC000"/>
                </a:solidFill>
              </a:rPr>
              <a:t>orange arrow</a:t>
            </a:r>
            <a:r>
              <a:rPr lang="en-US" sz="2400" dirty="0"/>
              <a:t> appears, otherwise nothing will happen.</a:t>
            </a:r>
          </a:p>
          <a:p>
            <a:r>
              <a:rPr lang="en-US" sz="2400" dirty="0"/>
              <a:t>Select AZ and CA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666" y="669260"/>
            <a:ext cx="7971428" cy="5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5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Put Gender and Student ID into </a:t>
            </a:r>
            <a:r>
              <a:rPr lang="en-US" sz="2800" dirty="0">
                <a:solidFill>
                  <a:srgbClr val="FFC000"/>
                </a:solidFill>
              </a:rPr>
              <a:t>Columns</a:t>
            </a:r>
          </a:p>
          <a:p>
            <a:r>
              <a:rPr lang="en-US" sz="2800" dirty="0"/>
              <a:t>Put Composite score into </a:t>
            </a:r>
            <a:r>
              <a:rPr lang="en-US" sz="2800" dirty="0">
                <a:solidFill>
                  <a:srgbClr val="FFC000"/>
                </a:solidFill>
              </a:rPr>
              <a:t>Rows</a:t>
            </a:r>
          </a:p>
          <a:p>
            <a:r>
              <a:rPr lang="en-US" sz="2800" dirty="0"/>
              <a:t>Drag Gender into </a:t>
            </a:r>
            <a:r>
              <a:rPr lang="en-US" sz="2800" dirty="0">
                <a:solidFill>
                  <a:srgbClr val="FFC000"/>
                </a:solidFill>
              </a:rPr>
              <a:t>Color</a:t>
            </a:r>
          </a:p>
          <a:p>
            <a:r>
              <a:rPr lang="en-US" sz="2800" dirty="0"/>
              <a:t>Click on the top of “Composite score” on the Y-axis to </a:t>
            </a:r>
            <a:r>
              <a:rPr lang="en-US" sz="2800" dirty="0">
                <a:solidFill>
                  <a:srgbClr val="FFC000"/>
                </a:solidFill>
              </a:rPr>
              <a:t>sort</a:t>
            </a:r>
            <a:r>
              <a:rPr lang="en-US" sz="2800" dirty="0"/>
              <a:t> the ranking of the students by composite scores</a:t>
            </a:r>
          </a:p>
          <a:p>
            <a:r>
              <a:rPr lang="en-US" sz="2800" dirty="0"/>
              <a:t>Change the </a:t>
            </a:r>
            <a:r>
              <a:rPr lang="en-US" sz="2800" dirty="0">
                <a:solidFill>
                  <a:srgbClr val="FFC000"/>
                </a:solidFill>
              </a:rPr>
              <a:t>header</a:t>
            </a:r>
            <a:r>
              <a:rPr lang="en-US" sz="2800" dirty="0"/>
              <a:t> to “Ranking of students by composite score”</a:t>
            </a:r>
          </a:p>
        </p:txBody>
      </p:sp>
    </p:spTree>
    <p:extLst>
      <p:ext uri="{BB962C8B-B14F-4D97-AF65-F5344CB8AC3E}">
        <p14:creationId xmlns:p14="http://schemas.microsoft.com/office/powerpoint/2010/main" val="158851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523"/>
            <a:ext cx="12192000" cy="640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55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543549" cy="3649133"/>
          </a:xfrm>
        </p:spPr>
        <p:txBody>
          <a:bodyPr>
            <a:normAutofit/>
          </a:bodyPr>
          <a:lstStyle/>
          <a:p>
            <a:r>
              <a:rPr lang="en-US" sz="2800" dirty="0"/>
              <a:t>You can drag </a:t>
            </a:r>
            <a:r>
              <a:rPr lang="en-US" sz="2800" dirty="0">
                <a:solidFill>
                  <a:srgbClr val="FFC000"/>
                </a:solidFill>
              </a:rPr>
              <a:t>State </a:t>
            </a:r>
            <a:r>
              <a:rPr lang="en-US" sz="2800" dirty="0"/>
              <a:t>into Color to see the home state of each winner</a:t>
            </a:r>
          </a:p>
          <a:p>
            <a:r>
              <a:rPr lang="en-US" sz="2800" dirty="0"/>
              <a:t>From the green arrow of State Code select </a:t>
            </a:r>
            <a:r>
              <a:rPr lang="en-US" sz="2800" dirty="0">
                <a:solidFill>
                  <a:srgbClr val="FFC000"/>
                </a:solidFill>
              </a:rPr>
              <a:t>Show Filters</a:t>
            </a:r>
            <a:r>
              <a:rPr lang="en-US" sz="2800" dirty="0"/>
              <a:t>.</a:t>
            </a:r>
          </a:p>
          <a:p>
            <a:r>
              <a:rPr lang="en-US" sz="2800" dirty="0"/>
              <a:t>You can select winners from different states by toggling the options in </a:t>
            </a:r>
            <a:r>
              <a:rPr lang="en-US" sz="2800" dirty="0">
                <a:solidFill>
                  <a:srgbClr val="FFC000"/>
                </a:solidFill>
              </a:rPr>
              <a:t>data filter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908" y="1090872"/>
            <a:ext cx="3333333" cy="4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69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01"/>
            <a:ext cx="12192000" cy="669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43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132" y="946698"/>
            <a:ext cx="9369597" cy="556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2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52" y="333762"/>
            <a:ext cx="11638095" cy="6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34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3375"/>
            <a:ext cx="10131425" cy="1456267"/>
          </a:xfrm>
        </p:spPr>
        <p:txBody>
          <a:bodyPr/>
          <a:lstStyle/>
          <a:p>
            <a:r>
              <a:rPr lang="en-US" dirty="0" err="1"/>
              <a:t>Coplot</a:t>
            </a:r>
            <a:r>
              <a:rPr lang="en-US" dirty="0"/>
              <a:t>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89642"/>
            <a:ext cx="6244387" cy="4468283"/>
          </a:xfrm>
        </p:spPr>
        <p:txBody>
          <a:bodyPr>
            <a:noAutofit/>
          </a:bodyPr>
          <a:lstStyle/>
          <a:p>
            <a:r>
              <a:rPr lang="en-US" sz="2400" dirty="0"/>
              <a:t>The default filter is the check box. It is inconvenient to uncheck an option and then check another option.</a:t>
            </a:r>
          </a:p>
          <a:p>
            <a:r>
              <a:rPr lang="en-US" sz="2400" dirty="0"/>
              <a:t>You can customize the filter list to </a:t>
            </a:r>
            <a:r>
              <a:rPr lang="en-US" sz="2400" dirty="0">
                <a:solidFill>
                  <a:srgbClr val="FFC000"/>
                </a:solidFill>
              </a:rPr>
              <a:t>single value</a:t>
            </a:r>
            <a:r>
              <a:rPr lang="en-US" sz="2400" dirty="0"/>
              <a:t>, meaning that when you choose an option, the other one is de-selected. Show the menu from the </a:t>
            </a:r>
            <a:r>
              <a:rPr lang="en-US" sz="2400" dirty="0">
                <a:solidFill>
                  <a:srgbClr val="FFC000"/>
                </a:solidFill>
              </a:rPr>
              <a:t>black down arrow </a:t>
            </a:r>
            <a:r>
              <a:rPr lang="en-US" sz="2400" dirty="0"/>
              <a:t>at upper right.</a:t>
            </a:r>
          </a:p>
          <a:p>
            <a:r>
              <a:rPr lang="en-US" sz="2400" dirty="0"/>
              <a:t>You can also directly </a:t>
            </a:r>
            <a:r>
              <a:rPr lang="en-US" sz="2400" dirty="0">
                <a:solidFill>
                  <a:srgbClr val="FFC000"/>
                </a:solidFill>
              </a:rPr>
              <a:t>type</a:t>
            </a:r>
            <a:r>
              <a:rPr lang="en-US" sz="2400" dirty="0"/>
              <a:t> the state code instead of scrolling down the list (It is annoying when I choose a country from a drop list. USA is near the bottom).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126" y="1337733"/>
            <a:ext cx="2485714" cy="4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16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609600"/>
            <a:ext cx="4505325" cy="1456267"/>
          </a:xfrm>
        </p:spPr>
        <p:txBody>
          <a:bodyPr/>
          <a:lstStyle/>
          <a:p>
            <a:r>
              <a:rPr lang="en-US" dirty="0"/>
              <a:t>Assignment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61167"/>
            <a:ext cx="10131425" cy="3649133"/>
          </a:xfrm>
        </p:spPr>
        <p:txBody>
          <a:bodyPr>
            <a:normAutofit/>
          </a:bodyPr>
          <a:lstStyle/>
          <a:p>
            <a:r>
              <a:rPr lang="en-US" sz="2400" dirty="0"/>
              <a:t>If you have already create a </a:t>
            </a:r>
            <a:r>
              <a:rPr lang="en-US" sz="2400" dirty="0" err="1"/>
              <a:t>coplot</a:t>
            </a:r>
            <a:r>
              <a:rPr lang="en-US" sz="2400" dirty="0"/>
              <a:t> using the previous configuration, please click on the X icon at the top to clear up everything.</a:t>
            </a:r>
          </a:p>
          <a:p>
            <a:r>
              <a:rPr lang="en-US" sz="2400" dirty="0"/>
              <a:t>This time you want to award the scholarships by state (e.g. one winner from New York, one winner from Arizona…etc.)</a:t>
            </a:r>
          </a:p>
          <a:p>
            <a:r>
              <a:rPr lang="en-US" sz="2400" dirty="0"/>
              <a:t>This time you want to put more weight into high school GPA (200%), less weight into college test score (150%), and keep the weight of SAT as 100%. Use “calculation field”.</a:t>
            </a:r>
          </a:p>
          <a:p>
            <a:r>
              <a:rPr lang="en-US" sz="2400" dirty="0"/>
              <a:t>Create a </a:t>
            </a:r>
            <a:r>
              <a:rPr lang="en-US" sz="2400" dirty="0" err="1"/>
              <a:t>coplot</a:t>
            </a:r>
            <a:r>
              <a:rPr lang="en-US" sz="2400" dirty="0"/>
              <a:t> in Tableau and find the winner in each state.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999" y="495424"/>
            <a:ext cx="1980952" cy="1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09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 will be able to use the spin plot to spot multivariate outliers.</a:t>
            </a:r>
          </a:p>
          <a:p>
            <a:r>
              <a:rPr lang="en-US" sz="2800" dirty="0"/>
              <a:t>You will be able to compare the graphical output with the traditional numeric method (e.g. D2).</a:t>
            </a:r>
          </a:p>
        </p:txBody>
      </p:sp>
    </p:spTree>
    <p:extLst>
      <p:ext uri="{BB962C8B-B14F-4D97-AF65-F5344CB8AC3E}">
        <p14:creationId xmlns:p14="http://schemas.microsoft.com/office/powerpoint/2010/main" val="3020952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 3D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022379"/>
            <a:ext cx="5268190" cy="3649133"/>
          </a:xfrm>
        </p:spPr>
        <p:txBody>
          <a:bodyPr>
            <a:noAutofit/>
          </a:bodyPr>
          <a:lstStyle/>
          <a:p>
            <a:r>
              <a:rPr lang="en-US" sz="2800" dirty="0"/>
              <a:t>Also known as </a:t>
            </a:r>
            <a:r>
              <a:rPr lang="en-US" sz="2800" dirty="0">
                <a:solidFill>
                  <a:srgbClr val="FFC000"/>
                </a:solidFill>
              </a:rPr>
              <a:t>3D spin plot </a:t>
            </a:r>
            <a:r>
              <a:rPr lang="en-US" sz="2800" dirty="0"/>
              <a:t>because you can rotate (spin) the plot to inspect the data from </a:t>
            </a:r>
            <a:r>
              <a:rPr lang="en-US" sz="2800" dirty="0">
                <a:solidFill>
                  <a:srgbClr val="FFC000"/>
                </a:solidFill>
              </a:rPr>
              <a:t>different perspectives.</a:t>
            </a:r>
          </a:p>
          <a:p>
            <a:r>
              <a:rPr lang="en-US" sz="2800" dirty="0"/>
              <a:t>Helpful to spot multivariate outliers</a:t>
            </a:r>
          </a:p>
          <a:p>
            <a:r>
              <a:rPr lang="en-US" sz="2800" dirty="0"/>
              <a:t>Helpful to detect three-way relationship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423" y="1093167"/>
            <a:ext cx="4400803" cy="478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26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7458"/>
            <a:ext cx="10131425" cy="990600"/>
          </a:xfrm>
        </p:spPr>
        <p:txBody>
          <a:bodyPr/>
          <a:lstStyle/>
          <a:p>
            <a:r>
              <a:rPr lang="en-US" dirty="0"/>
              <a:t>Scatterplot 3D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328059"/>
            <a:ext cx="4746170" cy="4996542"/>
          </a:xfrm>
        </p:spPr>
        <p:txBody>
          <a:bodyPr>
            <a:normAutofit/>
          </a:bodyPr>
          <a:lstStyle/>
          <a:p>
            <a:r>
              <a:rPr lang="en-US" sz="2400" dirty="0"/>
              <a:t>Data set: </a:t>
            </a:r>
            <a:r>
              <a:rPr lang="en-US" sz="2400" dirty="0" err="1"/>
              <a:t>Visualization_data.jmp</a:t>
            </a:r>
            <a:endParaRPr lang="en-US" sz="2400" dirty="0"/>
          </a:p>
          <a:p>
            <a:r>
              <a:rPr lang="en-US" sz="2400" dirty="0"/>
              <a:t>Variables: college test scores, High School GPA, SAT</a:t>
            </a:r>
          </a:p>
          <a:p>
            <a:r>
              <a:rPr lang="en-US" sz="2400" dirty="0"/>
              <a:t>Graph </a:t>
            </a:r>
            <a:r>
              <a:rPr lang="en-US" sz="2400" dirty="0">
                <a:sym typeface="Wingdings" panose="05000000000000000000" pitchFamily="2" charset="2"/>
              </a:rPr>
              <a:t> Scatterplot 3D</a:t>
            </a:r>
          </a:p>
          <a:p>
            <a:r>
              <a:rPr lang="en-US" sz="2400" dirty="0">
                <a:sym typeface="Wingdings" panose="05000000000000000000" pitchFamily="2" charset="2"/>
              </a:rPr>
              <a:t>Inversed red triangle  </a:t>
            </a:r>
            <a:r>
              <a:rPr lang="en-US" sz="2400" dirty="0">
                <a:solidFill>
                  <a:srgbClr val="FFC000"/>
                </a:solidFill>
                <a:sym typeface="Wingdings" panose="05000000000000000000" pitchFamily="2" charset="2"/>
              </a:rPr>
              <a:t>Normal Contour Ellipsoids</a:t>
            </a:r>
          </a:p>
          <a:p>
            <a:r>
              <a:rPr lang="en-US" sz="2400" dirty="0">
                <a:sym typeface="Wingdings" panose="05000000000000000000" pitchFamily="2" charset="2"/>
              </a:rPr>
              <a:t>Keep Ungrouped</a:t>
            </a:r>
          </a:p>
          <a:p>
            <a:r>
              <a:rPr lang="en-US" sz="2400" dirty="0">
                <a:sym typeface="Wingdings" panose="05000000000000000000" pitchFamily="2" charset="2"/>
              </a:rPr>
              <a:t>Change </a:t>
            </a:r>
            <a:r>
              <a:rPr lang="en-US" sz="2400" dirty="0">
                <a:solidFill>
                  <a:srgbClr val="FFC000"/>
                </a:solidFill>
                <a:sym typeface="Wingdings" panose="05000000000000000000" pitchFamily="2" charset="2"/>
              </a:rPr>
              <a:t>Coverage</a:t>
            </a:r>
            <a:r>
              <a:rPr lang="en-US" sz="2400" dirty="0">
                <a:sym typeface="Wingdings" panose="05000000000000000000" pitchFamily="2" charset="2"/>
              </a:rPr>
              <a:t> to .95 (Covered 95% of the data; we have done that before for bivariate data)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sz="2400" dirty="0">
              <a:sym typeface="Wingdings" panose="05000000000000000000" pitchFamily="2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1753"/>
          <a:stretch/>
        </p:blipFill>
        <p:spPr>
          <a:xfrm>
            <a:off x="5751513" y="1208395"/>
            <a:ext cx="2285714" cy="40795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385" y="1208394"/>
            <a:ext cx="3685714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6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437" y="313386"/>
            <a:ext cx="10131425" cy="1456267"/>
          </a:xfrm>
        </p:spPr>
        <p:txBody>
          <a:bodyPr/>
          <a:lstStyle/>
          <a:p>
            <a:r>
              <a:rPr lang="en-US" dirty="0"/>
              <a:t>Scatterplot 3D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883" y="1584102"/>
            <a:ext cx="4796091" cy="4881092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By rotating the 3D plot, you can identify all multivariate outliers.</a:t>
            </a:r>
          </a:p>
          <a:p>
            <a:r>
              <a:rPr lang="en-US" sz="2800" dirty="0"/>
              <a:t>Compare the result with </a:t>
            </a:r>
            <a:r>
              <a:rPr lang="en-US" sz="2800" dirty="0" err="1">
                <a:solidFill>
                  <a:srgbClr val="FFC000"/>
                </a:solidFill>
              </a:rPr>
              <a:t>Mahalanobis</a:t>
            </a:r>
            <a:r>
              <a:rPr lang="en-US" sz="2800" dirty="0">
                <a:solidFill>
                  <a:srgbClr val="FFC000"/>
                </a:solidFill>
              </a:rPr>
              <a:t> Distances: </a:t>
            </a:r>
            <a:r>
              <a:rPr lang="en-US" sz="2800" dirty="0">
                <a:hlinkClick r:id="rId2"/>
              </a:rPr>
              <a:t>https://www.statisticshowto.datasciencecentral.com/mahalanobis-distance/</a:t>
            </a:r>
            <a:r>
              <a:rPr lang="en-US" sz="2800" dirty="0"/>
              <a:t> </a:t>
            </a:r>
          </a:p>
          <a:p>
            <a:r>
              <a:rPr lang="en-US" sz="2800" dirty="0"/>
              <a:t>Analyze </a:t>
            </a:r>
            <a:r>
              <a:rPr lang="en-US" sz="2800" dirty="0">
                <a:sym typeface="Wingdings" panose="05000000000000000000" pitchFamily="2" charset="2"/>
              </a:rPr>
              <a:t> Multivariate Methods  Multivariate</a:t>
            </a:r>
          </a:p>
          <a:p>
            <a:r>
              <a:rPr lang="en-US" sz="2800" dirty="0">
                <a:sym typeface="Wingdings" panose="05000000000000000000" pitchFamily="2" charset="2"/>
              </a:rPr>
              <a:t>Put the three variables into Y</a:t>
            </a:r>
          </a:p>
          <a:p>
            <a:r>
              <a:rPr lang="en-US" sz="2800" dirty="0">
                <a:sym typeface="Wingdings" panose="05000000000000000000" pitchFamily="2" charset="2"/>
              </a:rPr>
              <a:t>From the </a:t>
            </a:r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red triangle </a:t>
            </a:r>
            <a:r>
              <a:rPr lang="en-US" sz="2800" dirty="0">
                <a:sym typeface="Wingdings" panose="05000000000000000000" pitchFamily="2" charset="2"/>
              </a:rPr>
              <a:t>select Outlier Analysis  </a:t>
            </a:r>
            <a:r>
              <a:rPr lang="en-US" sz="2800" dirty="0" err="1">
                <a:sym typeface="Wingdings" panose="05000000000000000000" pitchFamily="2" charset="2"/>
              </a:rPr>
              <a:t>Mahalanobis</a:t>
            </a:r>
            <a:r>
              <a:rPr lang="en-US" sz="2800" dirty="0">
                <a:sym typeface="Wingdings" panose="05000000000000000000" pitchFamily="2" charset="2"/>
              </a:rPr>
              <a:t> Distance</a:t>
            </a:r>
          </a:p>
          <a:p>
            <a:r>
              <a:rPr lang="en-US" sz="2800" dirty="0">
                <a:sym typeface="Wingdings" panose="05000000000000000000" pitchFamily="2" charset="2"/>
              </a:rPr>
              <a:t>You can explore the data by changing the coverage to .9 or .99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678" y="783771"/>
            <a:ext cx="3035466" cy="3300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936" y="783771"/>
            <a:ext cx="3035466" cy="3300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386" y="4386959"/>
            <a:ext cx="4134427" cy="17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32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509708"/>
            <a:ext cx="10131425" cy="1456267"/>
          </a:xfrm>
        </p:spPr>
        <p:txBody>
          <a:bodyPr/>
          <a:lstStyle/>
          <a:p>
            <a:r>
              <a:rPr lang="en-US" dirty="0"/>
              <a:t>Robust PCA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5000384" cy="4304837"/>
          </a:xfrm>
        </p:spPr>
        <p:txBody>
          <a:bodyPr/>
          <a:lstStyle/>
          <a:p>
            <a:r>
              <a:rPr lang="en-US" sz="2800" dirty="0"/>
              <a:t>Another way: Analyze </a:t>
            </a:r>
            <a:r>
              <a:rPr lang="en-US" sz="2800" dirty="0">
                <a:sym typeface="Wingdings" panose="05000000000000000000" pitchFamily="2" charset="2"/>
              </a:rPr>
              <a:t> Screening  Explore Outliers</a:t>
            </a:r>
          </a:p>
          <a:p>
            <a:r>
              <a:rPr lang="en-US" sz="2800" dirty="0">
                <a:sym typeface="Wingdings" panose="05000000000000000000" pitchFamily="2" charset="2"/>
              </a:rPr>
              <a:t>Put the variables into Y, Columns</a:t>
            </a:r>
          </a:p>
          <a:p>
            <a:r>
              <a:rPr lang="en-US" sz="2800" dirty="0">
                <a:sym typeface="Wingdings" panose="05000000000000000000" pitchFamily="2" charset="2"/>
              </a:rPr>
              <a:t>Click on Robust PCA Outliers.</a:t>
            </a:r>
          </a:p>
          <a:p>
            <a:r>
              <a:rPr lang="en-US" sz="2800" dirty="0">
                <a:sym typeface="Wingdings" panose="05000000000000000000" pitchFamily="2" charset="2"/>
              </a:rPr>
              <a:t>They don’t agree!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72" r="31206"/>
          <a:stretch/>
        </p:blipFill>
        <p:spPr>
          <a:xfrm>
            <a:off x="5832181" y="142636"/>
            <a:ext cx="6055018" cy="6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81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5.2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Open “US Demographics” from Help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Sample Data Library or from Unit 5 folder</a:t>
            </a:r>
          </a:p>
          <a:p>
            <a:r>
              <a:rPr lang="en-US" sz="2400" dirty="0"/>
              <a:t>Create a </a:t>
            </a:r>
            <a:r>
              <a:rPr lang="en-US" sz="2400" dirty="0">
                <a:solidFill>
                  <a:srgbClr val="FFC000"/>
                </a:solidFill>
              </a:rPr>
              <a:t>scatterplot 3D </a:t>
            </a:r>
            <a:r>
              <a:rPr lang="en-US" sz="2400" dirty="0"/>
              <a:t>with three variables: Obese, Alcohol Consumption, and Physical Activity.</a:t>
            </a:r>
          </a:p>
          <a:p>
            <a:r>
              <a:rPr lang="en-US" sz="2400" dirty="0"/>
              <a:t>Use </a:t>
            </a:r>
            <a:r>
              <a:rPr lang="en-US" sz="2400" dirty="0">
                <a:solidFill>
                  <a:srgbClr val="FFC000"/>
                </a:solidFill>
              </a:rPr>
              <a:t>.95 </a:t>
            </a:r>
            <a:r>
              <a:rPr lang="en-US" sz="2400" dirty="0"/>
              <a:t>for coverage in Normal contour ellipsoids. </a:t>
            </a:r>
          </a:p>
          <a:p>
            <a:r>
              <a:rPr lang="en-US" sz="2400" dirty="0"/>
              <a:t>Spin the plot to </a:t>
            </a:r>
            <a:r>
              <a:rPr lang="en-US" sz="2400" dirty="0">
                <a:solidFill>
                  <a:srgbClr val="FFC000"/>
                </a:solidFill>
              </a:rPr>
              <a:t>identify outliers</a:t>
            </a:r>
            <a:r>
              <a:rPr lang="en-US" sz="2400" dirty="0"/>
              <a:t>, if there is any.</a:t>
            </a:r>
          </a:p>
          <a:p>
            <a:r>
              <a:rPr lang="en-US" sz="2400" dirty="0"/>
              <a:t>Identify multivariate outliers using </a:t>
            </a:r>
            <a:r>
              <a:rPr lang="en-US" sz="2400" dirty="0">
                <a:solidFill>
                  <a:srgbClr val="FFC000"/>
                </a:solidFill>
              </a:rPr>
              <a:t>Robust </a:t>
            </a:r>
            <a:r>
              <a:rPr lang="en-US" sz="2400">
                <a:solidFill>
                  <a:srgbClr val="FFC000"/>
                </a:solidFill>
              </a:rPr>
              <a:t>PCA </a:t>
            </a:r>
            <a:r>
              <a:rPr lang="en-US" sz="2400"/>
              <a:t>and </a:t>
            </a:r>
            <a:r>
              <a:rPr lang="en-US" sz="2400" dirty="0" err="1">
                <a:solidFill>
                  <a:srgbClr val="FFC000"/>
                </a:solidFill>
              </a:rPr>
              <a:t>Mahalanobis</a:t>
            </a:r>
            <a:r>
              <a:rPr lang="en-US" sz="2400" dirty="0">
                <a:solidFill>
                  <a:srgbClr val="FFC000"/>
                </a:solidFill>
              </a:rPr>
              <a:t> Distances</a:t>
            </a:r>
          </a:p>
          <a:p>
            <a:r>
              <a:rPr lang="en-US" sz="2400" dirty="0">
                <a:sym typeface="Wingdings" panose="05000000000000000000" pitchFamily="2" charset="2"/>
              </a:rPr>
              <a:t>Are they the same or different? Which one(s) should you use?</a:t>
            </a:r>
          </a:p>
        </p:txBody>
      </p:sp>
    </p:spTree>
    <p:extLst>
      <p:ext uri="{BB962C8B-B14F-4D97-AF65-F5344CB8AC3E}">
        <p14:creationId xmlns:p14="http://schemas.microsoft.com/office/powerpoint/2010/main" val="3100822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 will be able to use the </a:t>
            </a:r>
            <a:r>
              <a:rPr lang="en-US" sz="2400" dirty="0" err="1"/>
              <a:t>terney</a:t>
            </a:r>
            <a:r>
              <a:rPr lang="en-US" sz="2400" dirty="0"/>
              <a:t> plot to find the grouping pattern (clusters) of the data. </a:t>
            </a:r>
          </a:p>
        </p:txBody>
      </p:sp>
    </p:spTree>
    <p:extLst>
      <p:ext uri="{BB962C8B-B14F-4D97-AF65-F5344CB8AC3E}">
        <p14:creationId xmlns:p14="http://schemas.microsoft.com/office/powerpoint/2010/main" val="3954824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146672" y="435817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Ternary plot: </a:t>
            </a:r>
            <a:br>
              <a:rPr lang="en-US" dirty="0"/>
            </a:br>
            <a:r>
              <a:rPr lang="en-US" dirty="0"/>
              <a:t>Clustering and Profiling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151" y="1580738"/>
            <a:ext cx="5042920" cy="4914329"/>
          </a:xfrm>
        </p:spPr>
        <p:txBody>
          <a:bodyPr vert="horz" lIns="91440" tIns="22403" rIns="91440" bIns="45720" rtlCol="0" anchor="ctr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In the era of globalization, how can we define what a USA company is?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One argue that if you buy a Japanese car, you may help reducing</a:t>
            </a:r>
            <a:r>
              <a:rPr lang="en-US" dirty="0"/>
              <a:t> </a:t>
            </a:r>
            <a:r>
              <a:rPr lang="en-US" sz="2540" dirty="0"/>
              <a:t>the trade deficit because Japanese cars might have many US-made parts.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Data set: </a:t>
            </a:r>
            <a:r>
              <a:rPr lang="en-US" sz="2540" dirty="0" err="1"/>
              <a:t>cars.jmp</a:t>
            </a:r>
            <a:r>
              <a:rPr lang="en-US" sz="2540" dirty="0"/>
              <a:t> in Unit 5 folder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endParaRPr lang="en-US" sz="254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712" y="396394"/>
            <a:ext cx="3550375" cy="31480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856" y="3667243"/>
            <a:ext cx="4432231" cy="28425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466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146672" y="435817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Is buying U.S. cars patriotic?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219" y="1650136"/>
            <a:ext cx="9819408" cy="408664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6672" y="6186207"/>
            <a:ext cx="10131425" cy="312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Source: Scott Wise</a:t>
            </a:r>
          </a:p>
        </p:txBody>
      </p:sp>
    </p:spTree>
    <p:extLst>
      <p:ext uri="{BB962C8B-B14F-4D97-AF65-F5344CB8AC3E}">
        <p14:creationId xmlns:p14="http://schemas.microsoft.com/office/powerpoint/2010/main" val="7433890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52261" y="469915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Ternary plot: </a:t>
            </a:r>
            <a:br>
              <a:rPr lang="en-US" dirty="0"/>
            </a:br>
            <a:r>
              <a:rPr lang="en-US" dirty="0"/>
              <a:t>Clustering and Profiling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1573" y="1614836"/>
            <a:ext cx="5042920" cy="4914329"/>
          </a:xfrm>
        </p:spPr>
        <p:txBody>
          <a:bodyPr vert="horz" lIns="91440" tIns="22403" rIns="91440" bIns="45720" rtlCol="0" anchor="ctr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Graph </a:t>
            </a:r>
            <a:r>
              <a:rPr lang="en-US" sz="2540" dirty="0">
                <a:sym typeface="Wingdings" panose="05000000000000000000" pitchFamily="2" charset="2"/>
              </a:rPr>
              <a:t> </a:t>
            </a:r>
            <a:r>
              <a:rPr lang="en-US" sz="2540" dirty="0">
                <a:solidFill>
                  <a:srgbClr val="FFC000"/>
                </a:solidFill>
                <a:sym typeface="Wingdings" panose="05000000000000000000" pitchFamily="2" charset="2"/>
              </a:rPr>
              <a:t>Ternary plot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>
                <a:sym typeface="Wingdings" panose="05000000000000000000" pitchFamily="2" charset="2"/>
              </a:rPr>
              <a:t>Put US, European, and Asian parts into </a:t>
            </a:r>
            <a:r>
              <a:rPr lang="en-US" sz="2540" dirty="0">
                <a:solidFill>
                  <a:srgbClr val="FFC000"/>
                </a:solidFill>
                <a:sym typeface="Wingdings" panose="05000000000000000000" pitchFamily="2" charset="2"/>
              </a:rPr>
              <a:t>X, Plotting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>
                <a:sym typeface="Wingdings" panose="05000000000000000000" pitchFamily="2" charset="2"/>
              </a:rPr>
              <a:t>Use these as coordinates to position each company in terms of the origins of car parts.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>
                <a:sym typeface="Wingdings" panose="05000000000000000000" pitchFamily="2" charset="2"/>
              </a:rPr>
              <a:t>Right click  </a:t>
            </a:r>
            <a:r>
              <a:rPr lang="en-US" sz="2540" dirty="0">
                <a:solidFill>
                  <a:srgbClr val="FFC000"/>
                </a:solidFill>
                <a:sym typeface="Wingdings" panose="05000000000000000000" pitchFamily="2" charset="2"/>
              </a:rPr>
              <a:t>turn on labels </a:t>
            </a:r>
            <a:r>
              <a:rPr lang="en-US" sz="2540" dirty="0">
                <a:sym typeface="Wingdings" panose="05000000000000000000" pitchFamily="2" charset="2"/>
              </a:rPr>
              <a:t>to show the name of each automaker.</a:t>
            </a:r>
            <a:endParaRPr lang="en-US" sz="254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93" y="311173"/>
            <a:ext cx="3924300" cy="444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998" y="2983182"/>
            <a:ext cx="4000042" cy="354598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273571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pattern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848" y="2894850"/>
            <a:ext cx="3898047" cy="34563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3965" y="2894851"/>
            <a:ext cx="3898047" cy="3456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97306" y="1752070"/>
            <a:ext cx="8229024" cy="62759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22403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1729" indent="-293797" eaLnBrk="1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kern="0" dirty="0">
                <a:solidFill>
                  <a:schemeClr val="tx1"/>
                </a:solidFill>
              </a:rPr>
              <a:t>There are three clusters, but one company does not belong to any.</a:t>
            </a:r>
          </a:p>
        </p:txBody>
      </p:sp>
    </p:spTree>
    <p:extLst>
      <p:ext uri="{BB962C8B-B14F-4D97-AF65-F5344CB8AC3E}">
        <p14:creationId xmlns:p14="http://schemas.microsoft.com/office/powerpoint/2010/main" val="1151848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146672" y="435817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Ternary plot: </a:t>
            </a:r>
            <a:br>
              <a:rPr lang="en-US" dirty="0"/>
            </a:br>
            <a:r>
              <a:rPr lang="en-US" dirty="0"/>
              <a:t>Clustering and Profiling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151" y="1580738"/>
            <a:ext cx="5042920" cy="4914329"/>
          </a:xfrm>
        </p:spPr>
        <p:txBody>
          <a:bodyPr vert="horz" lIns="91440" tIns="22403" rIns="91440" bIns="45720" rtlCol="0" anchor="ctr">
            <a:normAutofit lnSpcReduction="10000"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The position of each observations is determined by the co-ordinates.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For example, Chrysler has 10% US parts, 30% European parts, and 60% Asian parts. The three implied lines meet at a certain point on the graph.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540" dirty="0"/>
              <a:t>Limitation: </a:t>
            </a:r>
          </a:p>
          <a:p>
            <a:pPr marL="848929" lvl="1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340" dirty="0"/>
              <a:t>Use three variables only</a:t>
            </a:r>
          </a:p>
          <a:p>
            <a:pPr marL="848929" lvl="1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340" dirty="0"/>
              <a:t>Must convert the numbers to percentages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712" y="396394"/>
            <a:ext cx="3550375" cy="31480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856" y="3667243"/>
            <a:ext cx="4432231" cy="284250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9757064" y="2514600"/>
            <a:ext cx="457200" cy="7793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886700" y="2493818"/>
            <a:ext cx="18703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9757064" y="2213264"/>
            <a:ext cx="145472" cy="2909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498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 will be able to use different multivariate visualization techniques to go beyond three-dimensional data.</a:t>
            </a:r>
          </a:p>
        </p:txBody>
      </p:sp>
    </p:spTree>
    <p:extLst>
      <p:ext uri="{BB962C8B-B14F-4D97-AF65-F5344CB8AC3E}">
        <p14:creationId xmlns:p14="http://schemas.microsoft.com/office/powerpoint/2010/main" val="499702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867697"/>
            <a:ext cx="8229024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Visualizing multiple dimensions by colors and markers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0049" y="2582944"/>
            <a:ext cx="8229024" cy="3396952"/>
          </a:xfrm>
        </p:spPr>
        <p:txBody>
          <a:bodyPr>
            <a:normAutofit lnSpcReduction="10000"/>
          </a:bodyPr>
          <a:lstStyle/>
          <a:p>
            <a:pPr marL="555132" indent="-457200">
              <a:buClr>
                <a:srgbClr val="FF0000"/>
              </a:buClr>
              <a:buSzPct val="54000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Data set: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pPr marL="555132" indent="-457200">
              <a:buClr>
                <a:srgbClr val="FF0000"/>
              </a:buClr>
              <a:buSzPct val="54000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I want to know how academic rank and gender moderate the relationship between high school GPA and university test scores.</a:t>
            </a:r>
          </a:p>
          <a:p>
            <a:pPr marL="555132" indent="-457200">
              <a:buClr>
                <a:srgbClr val="FF0000"/>
              </a:buClr>
              <a:buSzPct val="54000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Fit Y by X</a:t>
            </a:r>
          </a:p>
          <a:p>
            <a:pPr marL="555132" indent="-457200">
              <a:buClr>
                <a:srgbClr val="FF0000"/>
              </a:buClr>
              <a:buSzPct val="54000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College test scores </a:t>
            </a:r>
            <a:r>
              <a:rPr lang="en-US" sz="2800" dirty="0">
                <a:sym typeface="Wingdings" panose="05000000000000000000" pitchFamily="2" charset="2"/>
              </a:rPr>
              <a:t> Y</a:t>
            </a:r>
          </a:p>
          <a:p>
            <a:pPr marL="555132" indent="-457200">
              <a:buClr>
                <a:srgbClr val="FF0000"/>
              </a:buClr>
              <a:buSzPct val="54000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>
                <a:sym typeface="Wingdings" panose="05000000000000000000" pitchFamily="2" charset="2"/>
              </a:rPr>
              <a:t>GPA  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76703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471" y="802195"/>
            <a:ext cx="3898490" cy="235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471" y="3532750"/>
            <a:ext cx="3898490" cy="302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05391" y="1073972"/>
            <a:ext cx="4736283" cy="4526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Right click on the scatterplot and choose </a:t>
            </a:r>
            <a:r>
              <a:rPr lang="en-US" sz="2800" dirty="0">
                <a:solidFill>
                  <a:srgbClr val="FFC000"/>
                </a:solidFill>
              </a:rPr>
              <a:t>Row legend</a:t>
            </a:r>
            <a:r>
              <a:rPr lang="en-US" sz="2800" dirty="0"/>
              <a:t>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Select Rank and Keep the default color assignment.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Now you are viewing three dimensions.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Everything is everywhere! Good! No systematic concentration. </a:t>
            </a:r>
          </a:p>
        </p:txBody>
      </p:sp>
    </p:spTree>
    <p:extLst>
      <p:ext uri="{BB962C8B-B14F-4D97-AF65-F5344CB8AC3E}">
        <p14:creationId xmlns:p14="http://schemas.microsoft.com/office/powerpoint/2010/main" val="1704385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2" y="606305"/>
            <a:ext cx="4654569" cy="280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2" y="3501009"/>
            <a:ext cx="4666090" cy="3145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37367" y="678046"/>
            <a:ext cx="4335911" cy="527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Right click again to choose </a:t>
            </a:r>
            <a:r>
              <a:rPr lang="en-US" sz="2800" dirty="0">
                <a:solidFill>
                  <a:srgbClr val="FFC000"/>
                </a:solidFill>
              </a:rPr>
              <a:t>Row legend</a:t>
            </a:r>
            <a:r>
              <a:rPr lang="en-US" sz="2800" dirty="0"/>
              <a:t>. 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Do not assign colors to gender.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Use sex symbols for gender marker.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A green O is a female sophomore; a red + is a male freshman. 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>
                <a:solidFill>
                  <a:srgbClr val="FFC000"/>
                </a:solidFill>
              </a:rPr>
              <a:t>Four dimensions!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  <a:defRPr/>
            </a:pPr>
            <a:r>
              <a:rPr lang="en-US" sz="2800" dirty="0"/>
              <a:t>Everything is everywhere! Good!. </a:t>
            </a:r>
          </a:p>
        </p:txBody>
      </p:sp>
    </p:spTree>
    <p:extLst>
      <p:ext uri="{BB962C8B-B14F-4D97-AF65-F5344CB8AC3E}">
        <p14:creationId xmlns:p14="http://schemas.microsoft.com/office/powerpoint/2010/main" val="24590005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16" y="449345"/>
            <a:ext cx="10131425" cy="1456267"/>
          </a:xfrm>
        </p:spPr>
        <p:txBody>
          <a:bodyPr/>
          <a:lstStyle/>
          <a:p>
            <a:r>
              <a:rPr lang="en-US" dirty="0"/>
              <a:t>Regression by gender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244418" cy="3649133"/>
          </a:xfrm>
        </p:spPr>
        <p:txBody>
          <a:bodyPr>
            <a:normAutofit/>
          </a:bodyPr>
          <a:lstStyle/>
          <a:p>
            <a:r>
              <a:rPr lang="en-US" sz="2800" dirty="0"/>
              <a:t>Inversed red triangle </a:t>
            </a:r>
            <a:r>
              <a:rPr lang="en-US" sz="2800" dirty="0">
                <a:sym typeface="Wingdings" panose="05000000000000000000" pitchFamily="2" charset="2"/>
              </a:rPr>
              <a:t> Group by</a:t>
            </a:r>
          </a:p>
          <a:p>
            <a:r>
              <a:rPr lang="en-US" sz="2800" dirty="0">
                <a:sym typeface="Wingdings" panose="05000000000000000000" pitchFamily="2" charset="2"/>
              </a:rPr>
              <a:t>Select Gender</a:t>
            </a:r>
          </a:p>
          <a:p>
            <a:r>
              <a:rPr lang="en-US" sz="2800" dirty="0">
                <a:sym typeface="Wingdings" panose="05000000000000000000" pitchFamily="2" charset="2"/>
              </a:rPr>
              <a:t>Fit line</a:t>
            </a:r>
          </a:p>
          <a:p>
            <a:r>
              <a:rPr lang="en-US" sz="2800" dirty="0">
                <a:sym typeface="Wingdings" panose="05000000000000000000" pitchFamily="2" charset="2"/>
              </a:rPr>
              <a:t>Different regression slopes for each gender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503" y="3560627"/>
            <a:ext cx="4953691" cy="2857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861" y="861114"/>
            <a:ext cx="2533333" cy="2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44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16" y="449346"/>
            <a:ext cx="10131425" cy="870408"/>
          </a:xfrm>
        </p:spPr>
        <p:txBody>
          <a:bodyPr/>
          <a:lstStyle/>
          <a:p>
            <a:r>
              <a:rPr lang="en-US" dirty="0"/>
              <a:t>Regression by gender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668" y="1532219"/>
            <a:ext cx="4244418" cy="3649133"/>
          </a:xfrm>
        </p:spPr>
        <p:txBody>
          <a:bodyPr>
            <a:norm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But there is an outlier!</a:t>
            </a:r>
            <a:endParaRPr lang="en-US" sz="2400" dirty="0"/>
          </a:p>
          <a:p>
            <a:r>
              <a:rPr lang="en-US" sz="2400" dirty="0"/>
              <a:t>Select the data point</a:t>
            </a:r>
          </a:p>
          <a:p>
            <a:r>
              <a:rPr lang="en-US" sz="2400" dirty="0"/>
              <a:t>Right-click and remove it (Row Hide and Exclude)</a:t>
            </a:r>
          </a:p>
          <a:p>
            <a:r>
              <a:rPr lang="en-US" sz="2400" dirty="0"/>
              <a:t>Inversed triangle </a:t>
            </a:r>
            <a:r>
              <a:rPr lang="en-US" sz="2400" dirty="0">
                <a:sym typeface="Wingdings" panose="05000000000000000000" pitchFamily="2" charset="2"/>
              </a:rPr>
              <a:t> Redo  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952" y="1532219"/>
            <a:ext cx="6666667" cy="5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91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16" y="449346"/>
            <a:ext cx="10131425" cy="870408"/>
          </a:xfrm>
        </p:spPr>
        <p:txBody>
          <a:bodyPr/>
          <a:lstStyle/>
          <a:p>
            <a:r>
              <a:rPr lang="en-US" dirty="0"/>
              <a:t>Regression by gender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668" y="1532220"/>
            <a:ext cx="4244418" cy="3548936"/>
          </a:xfrm>
        </p:spPr>
        <p:txBody>
          <a:bodyPr>
            <a:norm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By removing just one outlier, the regression lines of male and female students are the same!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58" y="2436990"/>
            <a:ext cx="6037461" cy="348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36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314" y="359230"/>
            <a:ext cx="4111626" cy="553422"/>
          </a:xfrm>
        </p:spPr>
        <p:txBody>
          <a:bodyPr>
            <a:normAutofit fontScale="90000"/>
          </a:bodyPr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609601"/>
            <a:ext cx="5050970" cy="570411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Seeing four or more dimensions simultaneously may cause cognitive overload. You can localize the information by seeing one particular subset at one time. </a:t>
            </a:r>
          </a:p>
          <a:p>
            <a:r>
              <a:rPr lang="en-US" sz="2400" dirty="0"/>
              <a:t>Use drill down to dig into the next level of detail if a particular piece of data is interesting</a:t>
            </a:r>
          </a:p>
          <a:p>
            <a:r>
              <a:rPr lang="en-US" sz="2400" dirty="0"/>
              <a:t>Open “Airline Delays”</a:t>
            </a:r>
          </a:p>
          <a:p>
            <a:r>
              <a:rPr lang="en-US" sz="2400" dirty="0"/>
              <a:t>From Graph Builder create a histogram (X = Airline; Y = Arrival delays”</a:t>
            </a:r>
          </a:p>
          <a:p>
            <a:r>
              <a:rPr lang="en-US" sz="2400" dirty="0"/>
              <a:t>American Airlines has the longest delay. What is going 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486" y="1337733"/>
            <a:ext cx="6420746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301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259" y="228600"/>
            <a:ext cx="2732314" cy="729343"/>
          </a:xfrm>
        </p:spPr>
        <p:txBody>
          <a:bodyPr/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838" y="674915"/>
            <a:ext cx="3973286" cy="227511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Right click on the graph</a:t>
            </a:r>
          </a:p>
          <a:p>
            <a:r>
              <a:rPr lang="en-US" sz="2400" dirty="0"/>
              <a:t>Choose </a:t>
            </a:r>
            <a:r>
              <a:rPr lang="en-US" sz="2400" dirty="0">
                <a:solidFill>
                  <a:srgbClr val="FFC000"/>
                </a:solidFill>
              </a:rPr>
              <a:t>Hover Label</a:t>
            </a:r>
          </a:p>
          <a:p>
            <a:r>
              <a:rPr lang="en-US" sz="2400" dirty="0"/>
              <a:t>Choose </a:t>
            </a:r>
            <a:r>
              <a:rPr lang="en-US" sz="2400" dirty="0">
                <a:solidFill>
                  <a:srgbClr val="FFC000"/>
                </a:solidFill>
              </a:rPr>
              <a:t>Line</a:t>
            </a:r>
          </a:p>
          <a:p>
            <a:r>
              <a:rPr lang="en-US" sz="2400" dirty="0"/>
              <a:t>Mouse over “American” and a line chart pops up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28" y="3021392"/>
            <a:ext cx="3485714" cy="3428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134" y="1192820"/>
            <a:ext cx="7390476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67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259" y="228600"/>
            <a:ext cx="2732314" cy="729343"/>
          </a:xfrm>
        </p:spPr>
        <p:txBody>
          <a:bodyPr/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838" y="674915"/>
            <a:ext cx="3973286" cy="5775048"/>
          </a:xfrm>
        </p:spPr>
        <p:txBody>
          <a:bodyPr>
            <a:normAutofit/>
          </a:bodyPr>
          <a:lstStyle/>
          <a:p>
            <a:r>
              <a:rPr lang="en-US" sz="2400" dirty="0"/>
              <a:t>If you don’t want the pop-up line chart of delay by month obscuring the bar chart, you can hold down the shift key while hovering over “American.”</a:t>
            </a:r>
          </a:p>
          <a:p>
            <a:r>
              <a:rPr lang="en-US" sz="2400" dirty="0"/>
              <a:t>You can keep moving the mouse cursor to other airlines.</a:t>
            </a:r>
          </a:p>
          <a:p>
            <a:r>
              <a:rPr lang="en-US" sz="2400" dirty="0"/>
              <a:t>If you click on the line chart, the graph will expand..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247" y="1192820"/>
            <a:ext cx="7390476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483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259" y="228600"/>
            <a:ext cx="2732314" cy="729343"/>
          </a:xfrm>
        </p:spPr>
        <p:txBody>
          <a:bodyPr/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837" y="674915"/>
            <a:ext cx="4405191" cy="5775048"/>
          </a:xfrm>
        </p:spPr>
        <p:txBody>
          <a:bodyPr>
            <a:normAutofit/>
          </a:bodyPr>
          <a:lstStyle/>
          <a:p>
            <a:r>
              <a:rPr lang="en-US" sz="2800" dirty="0"/>
              <a:t>It seems that the worst is June.</a:t>
            </a:r>
          </a:p>
          <a:p>
            <a:r>
              <a:rPr lang="en-US" sz="2800" dirty="0"/>
              <a:t>When you mouse over “June,” another line chart showing Day of Month pops up. </a:t>
            </a:r>
          </a:p>
          <a:p>
            <a:r>
              <a:rPr lang="en-US" sz="2800" dirty="0"/>
              <a:t>Click on the new line chart and it will expand.</a:t>
            </a:r>
          </a:p>
          <a:p>
            <a:r>
              <a:rPr lang="en-US" sz="2800" dirty="0"/>
              <a:t>The worst is day is June 22.</a:t>
            </a:r>
          </a:p>
          <a:p>
            <a:r>
              <a:rPr lang="en-US" sz="2800" dirty="0"/>
              <a:t>Investigate what happened on that day!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23" y="1217706"/>
            <a:ext cx="5923150" cy="523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68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161" y="402771"/>
            <a:ext cx="2732314" cy="729343"/>
          </a:xfrm>
        </p:spPr>
        <p:txBody>
          <a:bodyPr/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31" y="4212771"/>
            <a:ext cx="6863210" cy="2372589"/>
          </a:xfrm>
        </p:spPr>
        <p:txBody>
          <a:bodyPr>
            <a:noAutofit/>
          </a:bodyPr>
          <a:lstStyle/>
          <a:p>
            <a:r>
              <a:rPr lang="en-US" sz="2400" dirty="0"/>
              <a:t>How can JMP know the hierarchy?</a:t>
            </a:r>
          </a:p>
          <a:p>
            <a:r>
              <a:rPr lang="en-US" sz="2400" dirty="0"/>
              <a:t>Select Airline</a:t>
            </a:r>
          </a:p>
          <a:p>
            <a:r>
              <a:rPr lang="en-US" sz="2400" dirty="0"/>
              <a:t>Choose </a:t>
            </a:r>
            <a:r>
              <a:rPr lang="en-US" sz="2400" dirty="0">
                <a:solidFill>
                  <a:srgbClr val="FFC000"/>
                </a:solidFill>
              </a:rPr>
              <a:t>Column Info </a:t>
            </a:r>
            <a:r>
              <a:rPr lang="en-US" sz="2400" dirty="0"/>
              <a:t>from </a:t>
            </a:r>
            <a:r>
              <a:rPr lang="en-US" sz="2400" dirty="0">
                <a:solidFill>
                  <a:srgbClr val="FFC000"/>
                </a:solidFill>
              </a:rPr>
              <a:t>Cols</a:t>
            </a:r>
            <a:r>
              <a:rPr lang="en-US" sz="2400" dirty="0"/>
              <a:t>.</a:t>
            </a:r>
          </a:p>
          <a:p>
            <a:r>
              <a:rPr lang="en-US" sz="2400" dirty="0"/>
              <a:t>Choose </a:t>
            </a:r>
            <a:r>
              <a:rPr lang="en-US" sz="2400" dirty="0">
                <a:solidFill>
                  <a:srgbClr val="FFC000"/>
                </a:solidFill>
              </a:rPr>
              <a:t>Next in Hierarchy </a:t>
            </a:r>
            <a:r>
              <a:rPr lang="en-US" sz="2400" dirty="0"/>
              <a:t>from </a:t>
            </a:r>
            <a:r>
              <a:rPr lang="en-US" sz="2400" dirty="0">
                <a:solidFill>
                  <a:srgbClr val="FFC000"/>
                </a:solidFill>
              </a:rPr>
              <a:t>Column Properties</a:t>
            </a:r>
            <a:r>
              <a:rPr lang="en-US" sz="2400" dirty="0"/>
              <a:t>. </a:t>
            </a:r>
          </a:p>
          <a:p>
            <a:r>
              <a:rPr lang="en-US" sz="2400" dirty="0"/>
              <a:t>Arrange the level of variables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305" y="1429743"/>
            <a:ext cx="1910210" cy="5155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198" y="402771"/>
            <a:ext cx="6857143" cy="3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72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1647" y="359228"/>
            <a:ext cx="2732314" cy="729343"/>
          </a:xfrm>
        </p:spPr>
        <p:txBody>
          <a:bodyPr/>
          <a:lstStyle/>
          <a:p>
            <a:r>
              <a:rPr lang="en-US" dirty="0"/>
              <a:t>Drill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204" y="4218666"/>
            <a:ext cx="4792333" cy="2381249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This example shows a temporal order: Month, Day of Month, Day of Week.</a:t>
            </a:r>
          </a:p>
          <a:p>
            <a:r>
              <a:rPr lang="en-US" sz="2400" dirty="0"/>
              <a:t>If you have a spatial data set, it could be: Country, State/Province, Region, County, City, Zip code. </a:t>
            </a:r>
          </a:p>
          <a:p>
            <a:r>
              <a:rPr lang="en-US" sz="2400" dirty="0"/>
              <a:t>Will do this in the Unit “GIS”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99" y="359228"/>
            <a:ext cx="4695238" cy="3685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780" y="1257058"/>
            <a:ext cx="6266667" cy="5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731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338606" y="245558"/>
            <a:ext cx="8870467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Beyond 4-dimension: Linking and brushing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0700" y="1218467"/>
            <a:ext cx="9664109" cy="1703153"/>
          </a:xfrm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Reuse </a:t>
            </a:r>
            <a:r>
              <a:rPr lang="en-US" sz="2800" dirty="0" err="1"/>
              <a:t>visualization_data</a:t>
            </a:r>
            <a:r>
              <a:rPr 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You can do limited linking and brushing by pressing the bar icon at the upper left corner of the data table.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B3261-1D17-9FFA-E416-6AA58AA42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741" y="3030540"/>
            <a:ext cx="8192648" cy="34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82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338606" y="245558"/>
            <a:ext cx="8870467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Beyond 4-dimension: Linking and brushing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29549" y="1307677"/>
            <a:ext cx="9473940" cy="2371552"/>
          </a:xfrm>
        </p:spPr>
        <p:txBody>
          <a:bodyPr>
            <a:normAutofit fontScale="85000" lnSpcReduction="10000"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From analyze choose Distributions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Select gender, rank, state, college test score, HS GPA, and SAT.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What are the characteristics of top performers in the college test?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They are from WA, UT, and CA.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Their high school GPA is good but their SAT is not necessarily good.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9229"/>
            <a:ext cx="12192000" cy="317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35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45558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/>
              <a:t>Linking and brushing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7520" y="1460077"/>
            <a:ext cx="9473940" cy="1337552"/>
          </a:xfrm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Interestingly, students whose high school GPA is perfect (4.0) are not the top performers in college.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84104"/>
            <a:ext cx="12192000" cy="306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234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3718931" cy="1456267"/>
          </a:xfrm>
        </p:spPr>
        <p:txBody>
          <a:bodyPr/>
          <a:lstStyle/>
          <a:p>
            <a:r>
              <a:rPr lang="en-US" dirty="0"/>
              <a:t>Scatterplot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3718931" cy="3649133"/>
          </a:xfrm>
        </p:spPr>
        <p:txBody>
          <a:bodyPr>
            <a:normAutofit/>
          </a:bodyPr>
          <a:lstStyle/>
          <a:p>
            <a:r>
              <a:rPr lang="en-US" sz="2400" dirty="0"/>
              <a:t>Use Cars 1993 from the Sample data library or in Unit 5 folder</a:t>
            </a:r>
          </a:p>
          <a:p>
            <a:r>
              <a:rPr lang="en-US" sz="2400" dirty="0"/>
              <a:t>Analyze </a:t>
            </a:r>
            <a:r>
              <a:rPr lang="en-US" sz="2400" dirty="0">
                <a:sym typeface="Wingdings" panose="05000000000000000000" pitchFamily="2" charset="2"/>
              </a:rPr>
              <a:t> Multivariate methods  Multivariate</a:t>
            </a:r>
          </a:p>
          <a:p>
            <a:r>
              <a:rPr lang="en-US" sz="2400" dirty="0">
                <a:sym typeface="Wingdings" panose="05000000000000000000" pitchFamily="2" charset="2"/>
              </a:rPr>
              <a:t>Put the five variables into Y columns as shown on the right panel.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270" y="609600"/>
            <a:ext cx="7285714" cy="5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18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5213194" cy="3649133"/>
          </a:xfrm>
        </p:spPr>
        <p:txBody>
          <a:bodyPr/>
          <a:lstStyle/>
          <a:p>
            <a:r>
              <a:rPr lang="en-US" sz="2400" dirty="0"/>
              <a:t>The shows the inter-relationships between five variables.</a:t>
            </a:r>
          </a:p>
          <a:p>
            <a:r>
              <a:rPr lang="en-US" sz="2400" dirty="0"/>
              <a:t>The upper triangle and the lower triangle (separated by the diagonal line) mirror each other, showing the same information.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857" y="609600"/>
            <a:ext cx="5301283" cy="55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18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923262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You can add more information into the scatterplot matrix by selecting the options from the red triangle.</a:t>
            </a:r>
          </a:p>
          <a:p>
            <a:pPr lvl="1"/>
            <a:r>
              <a:rPr lang="en-US" sz="2800" dirty="0"/>
              <a:t>Fit regression line</a:t>
            </a:r>
          </a:p>
          <a:p>
            <a:pPr lvl="1"/>
            <a:r>
              <a:rPr lang="en-US" sz="2800" dirty="0"/>
              <a:t>Density Ellipses</a:t>
            </a:r>
          </a:p>
          <a:p>
            <a:pPr lvl="1"/>
            <a:r>
              <a:rPr lang="en-US" sz="2800" dirty="0"/>
              <a:t>Correlation (Pearson’s r)</a:t>
            </a:r>
          </a:p>
          <a:p>
            <a:pPr lvl="1"/>
            <a:r>
              <a:rPr lang="en-US" sz="2800" dirty="0"/>
              <a:t>Histogram</a:t>
            </a:r>
          </a:p>
          <a:p>
            <a:pPr lvl="1"/>
            <a:r>
              <a:rPr lang="en-US" sz="2800" dirty="0"/>
              <a:t>Frequency count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089" y="802888"/>
            <a:ext cx="6295013" cy="54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162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the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209584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This step is for Windows user only</a:t>
            </a:r>
          </a:p>
          <a:p>
            <a:r>
              <a:rPr lang="en-US" sz="2800" dirty="0"/>
              <a:t>Open File </a:t>
            </a:r>
            <a:r>
              <a:rPr lang="en-US" sz="2800" dirty="0">
                <a:sym typeface="Wingdings" panose="05000000000000000000" pitchFamily="2" charset="2"/>
              </a:rPr>
              <a:t> Preferences</a:t>
            </a:r>
          </a:p>
          <a:p>
            <a:r>
              <a:rPr lang="en-US" sz="2800" dirty="0">
                <a:sym typeface="Wingdings" panose="05000000000000000000" pitchFamily="2" charset="2"/>
              </a:rPr>
              <a:t>Select “Never” in Auto-hide menu and toolbars.</a:t>
            </a:r>
          </a:p>
          <a:p>
            <a:r>
              <a:rPr lang="en-US" sz="2800" dirty="0">
                <a:sym typeface="Wingdings" panose="05000000000000000000" pitchFamily="2" charset="2"/>
              </a:rPr>
              <a:t>Back to the scatterplot matrix, from </a:t>
            </a:r>
            <a:r>
              <a:rPr lang="en-US" sz="2800" dirty="0">
                <a:solidFill>
                  <a:srgbClr val="FFC000"/>
                </a:solidFill>
                <a:sym typeface="Wingdings" panose="05000000000000000000" pitchFamily="2" charset="2"/>
              </a:rPr>
              <a:t>File</a:t>
            </a:r>
            <a:r>
              <a:rPr lang="en-US" sz="2800" dirty="0">
                <a:sym typeface="Wingdings" panose="05000000000000000000" pitchFamily="2" charset="2"/>
              </a:rPr>
              <a:t> select </a:t>
            </a:r>
            <a:r>
              <a:rPr lang="en-US" sz="2800" dirty="0">
                <a:solidFill>
                  <a:srgbClr val="FFC000"/>
                </a:solidFill>
                <a:sym typeface="Wingdings" panose="05000000000000000000" pitchFamily="2" charset="2"/>
              </a:rPr>
              <a:t>Export</a:t>
            </a:r>
            <a:r>
              <a:rPr lang="en-US" sz="2800" dirty="0">
                <a:sym typeface="Wingdings" panose="05000000000000000000" pitchFamily="2" charset="2"/>
              </a:rPr>
              <a:t>.</a:t>
            </a:r>
          </a:p>
          <a:p>
            <a:r>
              <a:rPr lang="en-US" sz="2800" dirty="0">
                <a:sym typeface="Wingdings" panose="05000000000000000000" pitchFamily="2" charset="2"/>
              </a:rPr>
              <a:t>Select PDF.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119" y="704101"/>
            <a:ext cx="6201323" cy="570785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566695" y="4856671"/>
            <a:ext cx="1026543" cy="215661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123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the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4053467" cy="3649133"/>
          </a:xfrm>
        </p:spPr>
        <p:txBody>
          <a:bodyPr>
            <a:norm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Is it easier to do a right-click and copy? Yes, but the image is pixel-based.</a:t>
            </a:r>
          </a:p>
          <a:p>
            <a:r>
              <a:rPr lang="en-US" sz="2400" dirty="0"/>
              <a:t>The image is </a:t>
            </a:r>
            <a:r>
              <a:rPr lang="en-US" sz="2400" dirty="0">
                <a:solidFill>
                  <a:srgbClr val="FFC000"/>
                </a:solidFill>
              </a:rPr>
              <a:t>vector-based graphic</a:t>
            </a:r>
            <a:r>
              <a:rPr lang="en-US" sz="2400" dirty="0"/>
              <a:t>. Even if you enlarge it to 1600%, the image is still sharp. It will be very good for poster presentation.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268" y="1126274"/>
            <a:ext cx="7171007" cy="44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48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 the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441" y="1839951"/>
            <a:ext cx="3239428" cy="4478723"/>
          </a:xfrm>
        </p:spPr>
        <p:txBody>
          <a:bodyPr>
            <a:normAutofit/>
          </a:bodyPr>
          <a:lstStyle/>
          <a:p>
            <a:r>
              <a:rPr lang="en-US" sz="2400" dirty="0"/>
              <a:t>If you have a full version of Acrobat (not the reader), you can edit the text and </a:t>
            </a:r>
            <a:r>
              <a:rPr lang="en-US" sz="2400"/>
              <a:t>the image.</a:t>
            </a:r>
            <a:endParaRPr lang="en-US" sz="2400" dirty="0"/>
          </a:p>
          <a:p>
            <a:r>
              <a:rPr lang="en-US" sz="2400" dirty="0"/>
              <a:t>In Acrobat, go to Tools </a:t>
            </a:r>
            <a:r>
              <a:rPr lang="en-US" sz="2400" dirty="0">
                <a:sym typeface="Wingdings" panose="05000000000000000000" pitchFamily="2" charset="2"/>
              </a:rPr>
              <a:t> Content  Edit Object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689" y="1839951"/>
            <a:ext cx="7771000" cy="447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52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72" y="130098"/>
            <a:ext cx="11346365" cy="1456267"/>
          </a:xfrm>
        </p:spPr>
        <p:txBody>
          <a:bodyPr/>
          <a:lstStyle/>
          <a:p>
            <a:r>
              <a:rPr lang="en-US" dirty="0"/>
              <a:t>Scatterplot matrix: make it simple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677936" cy="364913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0" y="1241057"/>
            <a:ext cx="5922352" cy="5451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419" y="1241056"/>
            <a:ext cx="5620492" cy="54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479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 matrix in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5097104" cy="3649133"/>
          </a:xfrm>
        </p:spPr>
        <p:txBody>
          <a:bodyPr/>
          <a:lstStyle/>
          <a:p>
            <a:r>
              <a:rPr lang="en-US" sz="2800" dirty="0"/>
              <a:t>The default is </a:t>
            </a:r>
            <a:r>
              <a:rPr lang="en-US" sz="2800" dirty="0">
                <a:solidFill>
                  <a:srgbClr val="FFC000"/>
                </a:solidFill>
              </a:rPr>
              <a:t>lower triangle</a:t>
            </a:r>
            <a:r>
              <a:rPr lang="en-US" sz="2800" dirty="0"/>
              <a:t>.</a:t>
            </a:r>
          </a:p>
          <a:p>
            <a:r>
              <a:rPr lang="en-US" sz="2800"/>
              <a:t>Fewer options.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264" y="1643849"/>
            <a:ext cx="4765603" cy="487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659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4488365" cy="3649133"/>
          </a:xfrm>
        </p:spPr>
        <p:txBody>
          <a:bodyPr>
            <a:normAutofit/>
          </a:bodyPr>
          <a:lstStyle/>
          <a:p>
            <a:r>
              <a:rPr lang="en-US" sz="2800" dirty="0"/>
              <a:t>Multivariate methods accept both continuous and categorical variables. </a:t>
            </a:r>
          </a:p>
          <a:p>
            <a:r>
              <a:rPr lang="en-US" sz="2800" dirty="0"/>
              <a:t>Domestic manufacturers are coded as 1 (yes) or 0 (no).</a:t>
            </a:r>
          </a:p>
          <a:p>
            <a:r>
              <a:rPr lang="en-US" sz="2800" dirty="0"/>
              <a:t>Never use 1 and 2!!!!!!!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603" y="609600"/>
            <a:ext cx="6011996" cy="573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882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168589" cy="3649133"/>
          </a:xfrm>
        </p:spPr>
        <p:txBody>
          <a:bodyPr>
            <a:normAutofit/>
          </a:bodyPr>
          <a:lstStyle/>
          <a:p>
            <a:r>
              <a:rPr lang="en-US" sz="2400" dirty="0"/>
              <a:t>You can summarize the inter-correlations by color map.</a:t>
            </a:r>
          </a:p>
          <a:p>
            <a:r>
              <a:rPr lang="en-US" sz="2400" dirty="0"/>
              <a:t>From the first red triangle choose Color maps </a:t>
            </a:r>
            <a:r>
              <a:rPr lang="en-US" sz="2400" dirty="0">
                <a:sym typeface="Wingdings" panose="05000000000000000000" pitchFamily="2" charset="2"/>
              </a:rPr>
              <a:t> Color Maps on Correlations.</a:t>
            </a:r>
          </a:p>
          <a:p>
            <a:r>
              <a:rPr lang="en-US" sz="2400" dirty="0">
                <a:sym typeface="Wingdings" panose="05000000000000000000" pitchFamily="2" charset="2"/>
              </a:rPr>
              <a:t>You can easily see which pair has a strong correlation and which pair has a weak correlation.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686" y="1188193"/>
            <a:ext cx="3644527" cy="483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459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coordinate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034775" cy="3649133"/>
          </a:xfrm>
        </p:spPr>
        <p:txBody>
          <a:bodyPr>
            <a:normAutofit/>
          </a:bodyPr>
          <a:lstStyle/>
          <a:p>
            <a:r>
              <a:rPr lang="en-US" sz="2800" dirty="0"/>
              <a:t>You can also look at the big picture and individual observations in parallel coordinate plot (slope plot).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729" y="541643"/>
            <a:ext cx="5424089" cy="562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051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5.3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Use cars 1993 or your own data set</a:t>
            </a:r>
          </a:p>
          <a:p>
            <a:r>
              <a:rPr lang="en-US" sz="2800" dirty="0"/>
              <a:t>Use at least six variables to create a scatterplot matrix. One of them must be a categorical variable.</a:t>
            </a:r>
          </a:p>
          <a:p>
            <a:r>
              <a:rPr lang="en-US" sz="2800" dirty="0"/>
              <a:t>Add histogram and regression line into the matrix. Also output the color map and the parallel coordinate.</a:t>
            </a:r>
          </a:p>
          <a:p>
            <a:r>
              <a:rPr lang="en-US" sz="2800" dirty="0"/>
              <a:t>Output your scatterplot matrix to PDF.</a:t>
            </a:r>
          </a:p>
          <a:p>
            <a:r>
              <a:rPr lang="en-US" sz="2800" dirty="0"/>
              <a:t>Enlarge it to 800%. Is the image still very sharp? </a:t>
            </a:r>
          </a:p>
          <a:p>
            <a:r>
              <a:rPr lang="en-US" sz="2800" dirty="0"/>
              <a:t>Write a one-page report to describe the inter-relationships of these six variables.</a:t>
            </a:r>
          </a:p>
        </p:txBody>
      </p:sp>
    </p:spTree>
    <p:extLst>
      <p:ext uri="{BB962C8B-B14F-4D97-AF65-F5344CB8AC3E}">
        <p14:creationId xmlns:p14="http://schemas.microsoft.com/office/powerpoint/2010/main" val="2182993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Prediction Profiler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4145" y="1355183"/>
            <a:ext cx="4650584" cy="4526396"/>
          </a:xfrm>
        </p:spPr>
        <p:txBody>
          <a:bodyPr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Data set: Help </a:t>
            </a:r>
            <a:r>
              <a:rPr lang="en-US" sz="2400" dirty="0">
                <a:sym typeface="Wingdings" panose="05000000000000000000" pitchFamily="2" charset="2"/>
              </a:rPr>
              <a:t> Sample data library  US Demographics or in Unit 5 folder</a:t>
            </a:r>
            <a:endParaRPr lang="en-US" sz="2400" dirty="0"/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C000"/>
                </a:solidFill>
              </a:rPr>
              <a:t>Analyze </a:t>
            </a:r>
            <a:r>
              <a:rPr lang="en-US" sz="2400" dirty="0">
                <a:solidFill>
                  <a:srgbClr val="FFC000"/>
                </a:solidFill>
                <a:sym typeface="Wingdings" panose="05000000000000000000" pitchFamily="2" charset="2"/>
              </a:rPr>
              <a:t> Fit model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ym typeface="Wingdings" panose="05000000000000000000" pitchFamily="2" charset="2"/>
              </a:rPr>
              <a:t>Y = obese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ym typeface="Wingdings" panose="05000000000000000000" pitchFamily="2" charset="2"/>
              </a:rPr>
              <a:t>Xs</a:t>
            </a:r>
            <a:r>
              <a:rPr lang="en-US" sz="2400" dirty="0">
                <a:sym typeface="Wingdings" panose="05000000000000000000" pitchFamily="2" charset="2"/>
              </a:rPr>
              <a:t> = Vegetable consumption, smokers, physical activity, Alcohol consumption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C000"/>
                </a:solidFill>
                <a:sym typeface="Wingdings" panose="05000000000000000000" pitchFamily="2" charset="2"/>
              </a:rPr>
              <a:t>Response scores  Factor profiling  Profiler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955" y="1773874"/>
            <a:ext cx="5171429" cy="1904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955" y="4033960"/>
            <a:ext cx="5114286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760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/>
              <a:t>Prediction Profiler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85317" y="1418550"/>
            <a:ext cx="4773819" cy="4526396"/>
          </a:xfrm>
        </p:spPr>
        <p:txBody>
          <a:bodyPr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What would the obesity rate be if vegetable consumption is high, the smoker rate is low, physical activity is medium, and alcohol consumption is low?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Ask </a:t>
            </a:r>
            <a:r>
              <a:rPr lang="en-US" sz="2800" dirty="0">
                <a:solidFill>
                  <a:srgbClr val="FFC000"/>
                </a:solidFill>
              </a:rPr>
              <a:t>“What if….</a:t>
            </a:r>
            <a:r>
              <a:rPr lang="en-US" sz="2800" dirty="0"/>
              <a:t>” question?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You can use profiler to go beyond 5 dimensions.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864" y="1583783"/>
            <a:ext cx="5171429" cy="1904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435" y="3992397"/>
            <a:ext cx="5114286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75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/>
              <a:t>Prediction Profiler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85317" y="1418550"/>
            <a:ext cx="10393545" cy="4526396"/>
          </a:xfrm>
        </p:spPr>
        <p:txBody>
          <a:bodyPr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If you want to share the </a:t>
            </a:r>
            <a:r>
              <a:rPr lang="en-US" sz="2800" dirty="0">
                <a:solidFill>
                  <a:srgbClr val="FFC000"/>
                </a:solidFill>
              </a:rPr>
              <a:t>interactive</a:t>
            </a:r>
            <a:r>
              <a:rPr lang="en-US" sz="2800" dirty="0"/>
              <a:t> result with people who don’t have JMP, you can export it as </a:t>
            </a:r>
            <a:r>
              <a:rPr lang="en-US" sz="2800" dirty="0">
                <a:solidFill>
                  <a:srgbClr val="FFC000"/>
                </a:solidFill>
              </a:rPr>
              <a:t>interactive HTML</a:t>
            </a:r>
            <a:r>
              <a:rPr lang="en-US" sz="2800" dirty="0"/>
              <a:t>. No plug-in is needed.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Mac: Export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Windows: Save as</a:t>
            </a:r>
          </a:p>
          <a:p>
            <a:pPr marL="414772" indent="-414772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Example: </a:t>
            </a:r>
            <a:r>
              <a:rPr lang="en-US" sz="2800" dirty="0">
                <a:hlinkClick r:id="rId3"/>
              </a:rPr>
              <a:t>http://www.creative-wisdom.com/teaching/551/Lecture_PowerPoint/Unit_5_multi-dimensional/profiler.html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86214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5.4: Linking and brushing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Use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r>
              <a:rPr lang="en-US" sz="2800" dirty="0"/>
              <a:t>Show the distributions of gender, rank, state, college test scores, high school GPA and SAT.</a:t>
            </a:r>
          </a:p>
          <a:p>
            <a:r>
              <a:rPr lang="en-US" sz="2800" dirty="0"/>
              <a:t>For diagnosis purposes: what is the profile of the lowest performers in the college test?</a:t>
            </a:r>
          </a:p>
          <a:p>
            <a:r>
              <a:rPr lang="en-US" sz="2800" dirty="0"/>
              <a:t>Select male students. What is the profile?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8783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 will understand the concept of interaction (e.g. the relation of Y and Y is inconsistent across different level of another variable).</a:t>
            </a:r>
          </a:p>
          <a:p>
            <a:r>
              <a:rPr lang="en-US" sz="2800" dirty="0"/>
              <a:t>You will know how to use Excel and other simple tools to detect interactions.</a:t>
            </a:r>
          </a:p>
        </p:txBody>
      </p:sp>
    </p:spTree>
    <p:extLst>
      <p:ext uri="{BB962C8B-B14F-4D97-AF65-F5344CB8AC3E}">
        <p14:creationId xmlns:p14="http://schemas.microsoft.com/office/powerpoint/2010/main" val="4080779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675" y="200297"/>
            <a:ext cx="10131425" cy="1456267"/>
          </a:xfrm>
        </p:spPr>
        <p:txBody>
          <a:bodyPr/>
          <a:lstStyle/>
          <a:p>
            <a:r>
              <a:rPr lang="en-US" dirty="0"/>
              <a:t>What is interaction?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96" y="1584719"/>
            <a:ext cx="5197337" cy="4868332"/>
          </a:xfrm>
        </p:spPr>
        <p:txBody>
          <a:bodyPr>
            <a:noAutofit/>
          </a:bodyPr>
          <a:lstStyle/>
          <a:p>
            <a:r>
              <a:rPr lang="en-US" sz="2000" dirty="0"/>
              <a:t>Dependent variable: Recovery from drug abuse</a:t>
            </a:r>
          </a:p>
          <a:p>
            <a:r>
              <a:rPr lang="en-US" sz="2000" dirty="0"/>
              <a:t>At the baseline (Time point 1), the intervention (treatment) group scored higher than the control group.</a:t>
            </a:r>
          </a:p>
          <a:p>
            <a:r>
              <a:rPr lang="en-US" sz="2000" dirty="0"/>
              <a:t>At the discharge (Time point 2), the control group scored much higher than the intervention group. </a:t>
            </a:r>
          </a:p>
          <a:p>
            <a:r>
              <a:rPr lang="en-US" sz="2000" dirty="0"/>
              <a:t>The difference between the control and intervention groups in terms of recovery is </a:t>
            </a:r>
            <a:r>
              <a:rPr lang="en-US" sz="2000" dirty="0">
                <a:solidFill>
                  <a:srgbClr val="FFC000"/>
                </a:solidFill>
              </a:rPr>
              <a:t>inconsistent </a:t>
            </a:r>
            <a:r>
              <a:rPr lang="en-US" sz="2000" dirty="0"/>
              <a:t>across times.</a:t>
            </a:r>
          </a:p>
          <a:p>
            <a:r>
              <a:rPr lang="en-US" sz="2000" dirty="0"/>
              <a:t>A </a:t>
            </a:r>
            <a:r>
              <a:rPr lang="en-US" sz="2000" dirty="0">
                <a:solidFill>
                  <a:srgbClr val="FFC000"/>
                </a:solidFill>
              </a:rPr>
              <a:t>two-way interaction</a:t>
            </a:r>
            <a:r>
              <a:rPr lang="en-US" sz="2000" dirty="0"/>
              <a:t>: treatment type X time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012770" y="1933062"/>
            <a:ext cx="5865835" cy="28218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4932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6092"/>
            <a:ext cx="10131425" cy="1175658"/>
          </a:xfrm>
        </p:spPr>
        <p:txBody>
          <a:bodyPr/>
          <a:lstStyle/>
          <a:p>
            <a:r>
              <a:rPr lang="en-US" dirty="0"/>
              <a:t>No interaction, </a:t>
            </a:r>
            <a:r>
              <a:rPr lang="en-US"/>
              <a:t>main effect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63337"/>
            <a:ext cx="5680165" cy="4127863"/>
          </a:xfrm>
        </p:spPr>
        <p:txBody>
          <a:bodyPr>
            <a:normAutofit/>
          </a:bodyPr>
          <a:lstStyle/>
          <a:p>
            <a:r>
              <a:rPr lang="en-US" sz="2400" dirty="0"/>
              <a:t>Both the control and intervention groups grow from lower scores to higher scores from Time Point 1 to Time Point 2.</a:t>
            </a:r>
          </a:p>
          <a:p>
            <a:r>
              <a:rPr lang="en-US" sz="2400" dirty="0"/>
              <a:t>The growth of control and that of intervention are </a:t>
            </a:r>
            <a:r>
              <a:rPr lang="en-US" sz="2400" dirty="0">
                <a:solidFill>
                  <a:srgbClr val="FFC000"/>
                </a:solidFill>
              </a:rPr>
              <a:t>consistent</a:t>
            </a:r>
            <a:r>
              <a:rPr lang="en-US" sz="2400" dirty="0"/>
              <a:t> across time.</a:t>
            </a:r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FFC000"/>
                </a:solidFill>
              </a:rPr>
              <a:t>main effect </a:t>
            </a:r>
            <a:r>
              <a:rPr lang="en-US" sz="2400" dirty="0"/>
              <a:t>of time is significant (</a:t>
            </a:r>
            <a:r>
              <a:rPr lang="en-US" sz="2400" i="1" dirty="0"/>
              <a:t>p</a:t>
            </a:r>
            <a:r>
              <a:rPr lang="en-US" sz="2400" dirty="0"/>
              <a:t> = 0.0047)</a:t>
            </a:r>
          </a:p>
          <a:p>
            <a:r>
              <a:rPr lang="en-US" sz="2400" dirty="0"/>
              <a:t>The time X groups 2-way interaction effect is not significant (</a:t>
            </a:r>
            <a:r>
              <a:rPr lang="en-US" sz="2400" i="1" dirty="0"/>
              <a:t>p</a:t>
            </a:r>
            <a:r>
              <a:rPr lang="en-US" sz="2400" dirty="0"/>
              <a:t> = 0.8275).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67" y="1663337"/>
            <a:ext cx="5103986" cy="2255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167" y="4212846"/>
            <a:ext cx="5126196" cy="18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802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6092"/>
            <a:ext cx="10131425" cy="1175658"/>
          </a:xfrm>
        </p:spPr>
        <p:txBody>
          <a:bodyPr/>
          <a:lstStyle/>
          <a:p>
            <a:r>
              <a:rPr lang="en-US" dirty="0"/>
              <a:t>No interaction, NO main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63337"/>
            <a:ext cx="5680165" cy="4127863"/>
          </a:xfrm>
        </p:spPr>
        <p:txBody>
          <a:bodyPr>
            <a:normAutofit/>
          </a:bodyPr>
          <a:lstStyle/>
          <a:p>
            <a:r>
              <a:rPr lang="en-US" sz="2800" dirty="0"/>
              <a:t>Both the control and intervention groups have almost the same scores at Time Point 1 to Time Point 2.</a:t>
            </a:r>
          </a:p>
          <a:p>
            <a:r>
              <a:rPr lang="en-US" sz="2800" dirty="0"/>
              <a:t>No main effect of  groups</a:t>
            </a:r>
          </a:p>
          <a:p>
            <a:r>
              <a:rPr lang="en-US" sz="2800" dirty="0"/>
              <a:t>No main effect of time</a:t>
            </a:r>
          </a:p>
          <a:p>
            <a:r>
              <a:rPr lang="en-US" sz="2800" dirty="0"/>
              <a:t>No interaction effect.</a:t>
            </a:r>
          </a:p>
          <a:p>
            <a:r>
              <a:rPr lang="en-US" sz="2800" dirty="0"/>
              <a:t>Absolutely nothing!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408" y="3246405"/>
            <a:ext cx="6276750" cy="273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610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 interactions in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002971"/>
            <a:ext cx="5390803" cy="4214949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It is easier to visualize interaction effects in Excel.</a:t>
            </a:r>
          </a:p>
          <a:p>
            <a:r>
              <a:rPr lang="en-US" sz="2600" dirty="0"/>
              <a:t>When there are A, B, and C factors and all factors have two levels, the analyst is interested in whether the A*B effect in C</a:t>
            </a:r>
            <a:r>
              <a:rPr lang="en-US" sz="2600" baseline="-25000" dirty="0"/>
              <a:t>1</a:t>
            </a:r>
            <a:r>
              <a:rPr lang="en-US" sz="2600" dirty="0"/>
              <a:t> and C</a:t>
            </a:r>
            <a:r>
              <a:rPr lang="en-US" sz="2600" baseline="-25000" dirty="0"/>
              <a:t>2</a:t>
            </a:r>
            <a:r>
              <a:rPr lang="en-US" sz="2600" dirty="0"/>
              <a:t> are consistent. If they are consistent, s/he could conclude that the three–way interaction is not present. </a:t>
            </a:r>
          </a:p>
          <a:p>
            <a:r>
              <a:rPr lang="en-US" sz="2600" dirty="0"/>
              <a:t>Two-plot approach or one-plot approach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50" y="2142067"/>
            <a:ext cx="5270953" cy="281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2571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29" y="877389"/>
            <a:ext cx="6679767" cy="1456267"/>
          </a:xfrm>
        </p:spPr>
        <p:txBody>
          <a:bodyPr/>
          <a:lstStyle/>
          <a:p>
            <a:r>
              <a:rPr lang="en-US" dirty="0"/>
              <a:t>Two-plot approach (Optional)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895303" cy="3649133"/>
          </a:xfrm>
        </p:spPr>
        <p:txBody>
          <a:bodyPr>
            <a:normAutofit/>
          </a:bodyPr>
          <a:lstStyle/>
          <a:p>
            <a:r>
              <a:rPr lang="en-US" sz="2400" dirty="0"/>
              <a:t>A*B cell means are plotted on the condition of C1 and C2 separately. </a:t>
            </a:r>
          </a:p>
          <a:p>
            <a:r>
              <a:rPr lang="en-US" sz="2400" dirty="0"/>
              <a:t>In this case it shows a two–way interaction of A*B in both conditions. </a:t>
            </a:r>
          </a:p>
          <a:p>
            <a:r>
              <a:rPr lang="en-US" sz="2400" dirty="0"/>
              <a:t>The fact that the shape of two interactions is similar implies the absence of three–way interaction.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948" y="399245"/>
            <a:ext cx="4229754" cy="589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43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One-plot approach (Optional)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5109692" cy="4168581"/>
          </a:xfrm>
        </p:spPr>
        <p:txBody>
          <a:bodyPr>
            <a:normAutofit/>
          </a:bodyPr>
          <a:lstStyle/>
          <a:p>
            <a:r>
              <a:rPr lang="en-US" sz="2400" dirty="0"/>
              <a:t>The one–plot approach is quicker than the two–plot method for investigating the three–way interaction. </a:t>
            </a:r>
          </a:p>
          <a:p>
            <a:r>
              <a:rPr lang="en-US" sz="2400" dirty="0"/>
              <a:t>The C</a:t>
            </a:r>
            <a:r>
              <a:rPr lang="en-US" sz="2400" baseline="-25000" dirty="0"/>
              <a:t>1</a:t>
            </a:r>
            <a:r>
              <a:rPr lang="en-US" sz="2400" dirty="0"/>
              <a:t> and C</a:t>
            </a:r>
            <a:r>
              <a:rPr lang="en-US" sz="2400" baseline="-25000" dirty="0"/>
              <a:t>2</a:t>
            </a:r>
            <a:r>
              <a:rPr lang="en-US" sz="2400" dirty="0"/>
              <a:t> means across all the A*B cells are drawn. The cell mean plot blatantly reveals a consistent effect across all A*B cells and thus a three–way interaction effect is absent.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494" y="2142067"/>
            <a:ext cx="5981372" cy="365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28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Aiken and west’s plot (Optional)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491505" cy="3649133"/>
          </a:xfrm>
        </p:spPr>
        <p:txBody>
          <a:bodyPr>
            <a:normAutofit/>
          </a:bodyPr>
          <a:lstStyle/>
          <a:p>
            <a:r>
              <a:rPr lang="en-US" sz="2400" dirty="0"/>
              <a:t>To detect the two–way interaction in regression, Aiken and West suggested to plot the regression lines of X against Y on the conditions that Z is at the mean, one standard deviation above the mean, and one standard deviation below the mean.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513" y="2065866"/>
            <a:ext cx="6148916" cy="372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105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Aiken and west’s plot: Limitations (optional)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491505" cy="3649133"/>
          </a:xfrm>
        </p:spPr>
        <p:txBody>
          <a:bodyPr>
            <a:normAutofit/>
          </a:bodyPr>
          <a:lstStyle/>
          <a:p>
            <a:r>
              <a:rPr lang="en-US" sz="2800" dirty="0"/>
              <a:t>The raw data are hidden and thereby the visualizer has no information about the residuals. </a:t>
            </a:r>
          </a:p>
          <a:p>
            <a:r>
              <a:rPr lang="en-US" sz="2800" dirty="0"/>
              <a:t>This discrete approach fails to depict the continuous nature of the function.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513" y="2065866"/>
            <a:ext cx="6148916" cy="372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197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1234140" y="498293"/>
            <a:ext cx="8609073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Dancing with multi-way interaction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1518" y="1643214"/>
            <a:ext cx="9259319" cy="4526396"/>
          </a:xfrm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The objective of showing you these graphics is to let you be aware what options you have if you want to do multi-dimensional data visualization in the future. It is NOT required to learn how to create these graphics now.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Can be done in </a:t>
            </a:r>
            <a:r>
              <a:rPr lang="en-US" sz="2800" dirty="0">
                <a:solidFill>
                  <a:srgbClr val="FFC000"/>
                </a:solidFill>
              </a:rPr>
              <a:t>Mathematica</a:t>
            </a:r>
            <a:r>
              <a:rPr lang="en-US" sz="2800" dirty="0"/>
              <a:t> or </a:t>
            </a:r>
            <a:r>
              <a:rPr lang="en-US" sz="2800" dirty="0">
                <a:solidFill>
                  <a:srgbClr val="FFC000"/>
                </a:solidFill>
              </a:rPr>
              <a:t>Maple.</a:t>
            </a:r>
          </a:p>
        </p:txBody>
      </p:sp>
    </p:spTree>
    <p:extLst>
      <p:ext uri="{BB962C8B-B14F-4D97-AF65-F5344CB8AC3E}">
        <p14:creationId xmlns:p14="http://schemas.microsoft.com/office/powerpoint/2010/main" val="17941747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1190598" y="498293"/>
            <a:ext cx="4644146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2-way interaction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719" y="1643214"/>
            <a:ext cx="6541395" cy="4826488"/>
          </a:xfrm>
        </p:spPr>
        <p:txBody>
          <a:bodyPr>
            <a:normAutofit lnSpcReduction="10000"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You can plot 3 dimensions (3 variables) using 3 axes (a, b, c) in a 3D plot.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Detecting and interpreting two-way interactions in regression may be very complicated. Using a </a:t>
            </a:r>
            <a:r>
              <a:rPr lang="en-US" sz="2400" dirty="0">
                <a:solidFill>
                  <a:srgbClr val="FFC000"/>
                </a:solidFill>
              </a:rPr>
              <a:t>mesh surface</a:t>
            </a:r>
            <a:r>
              <a:rPr lang="en-US" sz="2400" dirty="0"/>
              <a:t> is much clearer.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Interaction means </a:t>
            </a:r>
            <a:r>
              <a:rPr lang="en-US" sz="2400" dirty="0">
                <a:solidFill>
                  <a:srgbClr val="FFC000"/>
                </a:solidFill>
              </a:rPr>
              <a:t>inconsistency</a:t>
            </a:r>
            <a:r>
              <a:rPr lang="en-US" sz="24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If the surface is not curved, it means that the relationship between a and c is consistent across all levels of b (top graph). No interaction!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If the surface is curved, the relationship between a and c varies across different levels of b. There is a 2-way interaction (bottom graph).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623208"/>
            <a:ext cx="3253014" cy="27372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3528786"/>
            <a:ext cx="3253014" cy="294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509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3897086" y="745999"/>
            <a:ext cx="5921706" cy="1144921"/>
          </a:xfrm>
        </p:spPr>
        <p:txBody>
          <a:bodyPr vert="horz" lIns="91440" tIns="35206" rIns="91440" bIns="45720" rtlCol="0" anchor="ctr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  <a:defRPr/>
            </a:pPr>
            <a:r>
              <a:rPr lang="en-US" dirty="0"/>
              <a:t>Dancing with 3-way interaction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712029" y="2073819"/>
            <a:ext cx="6607628" cy="4478870"/>
          </a:xfrm>
        </p:spPr>
        <p:txBody>
          <a:bodyPr vert="horz" lIns="91440" tIns="22403" rIns="91440" bIns="45720" rtlCol="0" anchor="ctr">
            <a:normAutofit lnSpcReduction="10000"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  <a:defRPr/>
            </a:pPr>
            <a:r>
              <a:rPr lang="en-US" sz="2400" dirty="0"/>
              <a:t>In the three-way interaction, the fourth dimension is the </a:t>
            </a:r>
            <a:r>
              <a:rPr lang="en-US" sz="2400" dirty="0">
                <a:solidFill>
                  <a:srgbClr val="FFC000"/>
                </a:solidFill>
              </a:rPr>
              <a:t>temporal dimension </a:t>
            </a:r>
            <a:r>
              <a:rPr lang="en-US" sz="2400" dirty="0"/>
              <a:t>(e.g. when d = 1, d = 2, d =3</a:t>
            </a:r>
            <a:r>
              <a:rPr lang="mr-IN" sz="2400" dirty="0"/>
              <a:t>…</a:t>
            </a:r>
            <a:r>
              <a:rPr lang="en-US" sz="2400" dirty="0"/>
              <a:t>etc.)</a:t>
            </a:r>
            <a:endParaRPr lang="en-US" sz="2540" dirty="0"/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  <a:defRPr/>
            </a:pPr>
            <a:r>
              <a:rPr lang="en-US" sz="2540" dirty="0"/>
              <a:t>Interaction: the effect of X on Y is not consistent across all levels of A and B → regression lines vary.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  <a:defRPr/>
            </a:pPr>
            <a:r>
              <a:rPr lang="en-US" sz="2540" dirty="0"/>
              <a:t>If there is </a:t>
            </a:r>
            <a:r>
              <a:rPr lang="en-US" sz="2540" dirty="0">
                <a:solidFill>
                  <a:srgbClr val="FFC000"/>
                </a:solidFill>
              </a:rPr>
              <a:t>NO interaction</a:t>
            </a:r>
            <a:r>
              <a:rPr lang="en-US" sz="2540" dirty="0"/>
              <a:t>, there should be </a:t>
            </a:r>
            <a:r>
              <a:rPr lang="en-US" sz="2540" dirty="0">
                <a:solidFill>
                  <a:srgbClr val="FFC000"/>
                </a:solidFill>
              </a:rPr>
              <a:t>no curving or dancing </a:t>
            </a:r>
            <a:r>
              <a:rPr lang="en-US" sz="2540" dirty="0"/>
              <a:t>in the movie. Every frame should look the same.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  <a:defRPr/>
            </a:pPr>
            <a:r>
              <a:rPr lang="en-US" sz="2540" dirty="0">
                <a:hlinkClick r:id="rId3"/>
              </a:rPr>
              <a:t>http://creative-wisdom.com/multimedia/regression.html</a:t>
            </a:r>
            <a:r>
              <a:rPr lang="en-US" sz="2540" dirty="0"/>
              <a:t> 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7" y="995145"/>
            <a:ext cx="2501542" cy="2515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53" y="3850965"/>
            <a:ext cx="2523145" cy="253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143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Wolfram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There are three ways to create interaction plots in Mathematica:</a:t>
            </a:r>
          </a:p>
          <a:p>
            <a:pPr lvl="1"/>
            <a:r>
              <a:rPr lang="en-US" sz="2800" dirty="0"/>
              <a:t>WolframAlpha.com (free)</a:t>
            </a:r>
          </a:p>
          <a:p>
            <a:pPr lvl="1"/>
            <a:r>
              <a:rPr lang="en-US" sz="2800" dirty="0"/>
              <a:t>Wolfram Cloud</a:t>
            </a:r>
          </a:p>
          <a:p>
            <a:pPr lvl="1"/>
            <a:r>
              <a:rPr lang="en-US" sz="2800" dirty="0"/>
              <a:t>Mathematica Desktop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106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9894"/>
            <a:ext cx="10131425" cy="1456267"/>
          </a:xfrm>
        </p:spPr>
        <p:txBody>
          <a:bodyPr/>
          <a:lstStyle/>
          <a:p>
            <a:r>
              <a:rPr lang="en-US" dirty="0"/>
              <a:t>Wolframalpha.com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80" y="1417332"/>
            <a:ext cx="8675845" cy="52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900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9894"/>
            <a:ext cx="10131425" cy="1456267"/>
          </a:xfrm>
        </p:spPr>
        <p:txBody>
          <a:bodyPr/>
          <a:lstStyle/>
          <a:p>
            <a:r>
              <a:rPr lang="en-US" dirty="0"/>
              <a:t>Wolframalpha.com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37684"/>
            <a:ext cx="6612773" cy="472155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This is a regression equation: y = a + b1x1 + b2x2  + b3x3 + e 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pl-PL" sz="2800" dirty="0"/>
              <a:t>0.32 + x*0.2 + z*0.12 + x*z*0.45 + 0.012</a:t>
            </a:r>
            <a:endParaRPr lang="en-US" sz="2800" dirty="0"/>
          </a:p>
          <a:p>
            <a:r>
              <a:rPr lang="en-US" sz="2800" dirty="0"/>
              <a:t>Paste the code into the box: </a:t>
            </a:r>
            <a:r>
              <a:rPr lang="pl-PL" sz="2800" dirty="0"/>
              <a:t>Plot3D[0.32 + x*0.2 + z*0.12 + x*z*0.45 + 0.012, {x, -10, 10}, {z, -10, 10}, PlotPoints -&gt; 50]</a:t>
            </a:r>
            <a:endParaRPr lang="en-US" sz="2800" dirty="0"/>
          </a:p>
          <a:p>
            <a:r>
              <a:rPr lang="en-US" sz="2800" dirty="0"/>
              <a:t>Wolfram Alpha </a:t>
            </a:r>
            <a:r>
              <a:rPr lang="en-US" sz="2800"/>
              <a:t>can create </a:t>
            </a:r>
            <a:r>
              <a:rPr lang="en-US" sz="2800" dirty="0"/>
              <a:t>3D graphs with different perspectives.</a:t>
            </a:r>
          </a:p>
          <a:p>
            <a:r>
              <a:rPr lang="en-US" sz="2800" dirty="0"/>
              <a:t>Drawback: Non-dynamic and non-interactive. Each one is a still image and you cannot rotate 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094" y="290946"/>
            <a:ext cx="2472906" cy="634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597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1055258" y="419102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Wolfram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0117" y="1639845"/>
            <a:ext cx="4701984" cy="4526396"/>
          </a:xfrm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Go to wolframcloud.com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Open a new notebook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400" dirty="0"/>
              <a:t>Paste this into the box: </a:t>
            </a:r>
            <a:r>
              <a:rPr lang="pl-PL" sz="2400" dirty="0"/>
              <a:t>Plot3D[0.32 + x*0.2 + z*0.12 + x*z*0.45 + 0.012, {x, -10, 10}, {z, -10, 10}, PlotPoints -&gt; 50]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62" y="1639845"/>
            <a:ext cx="6106464" cy="45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792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734890" y="146692"/>
            <a:ext cx="8229024" cy="1144921"/>
          </a:xfrm>
        </p:spPr>
        <p:txBody>
          <a:bodyPr vert="horz" lIns="91440" tIns="35206" rIns="91440" bIns="45720" rtlCol="0" anchor="ctr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dirty="0"/>
              <a:t>Wolfram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4890" y="5077246"/>
            <a:ext cx="6001907" cy="1583327"/>
          </a:xfrm>
        </p:spPr>
        <p:txBody>
          <a:bodyPr>
            <a:noAutofit/>
          </a:bodyPr>
          <a:lstStyle/>
          <a:p>
            <a:pPr marL="97932" indent="0">
              <a:buClr>
                <a:srgbClr val="800000"/>
              </a:buClr>
              <a:buSzPct val="45000"/>
              <a:buNone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US" sz="2800" dirty="0"/>
              <a:t>You can rotate the graph to examine the interaction, add contour lines, or manipulate the graph in different ways.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endParaRPr 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charset="0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endParaRPr lang="en-US" sz="2400" dirty="0"/>
          </a:p>
        </p:txBody>
      </p:sp>
      <p:pic>
        <p:nvPicPr>
          <p:cNvPr id="1025" name="Picture 1" descr="https://www5a.wolframalpha.com/Calculate/MSP/MSP200091389df34c68h923700001eh15d4h0d08f8i2?MSPStoreType=image/gif&amp;s=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237" y="1148148"/>
            <a:ext cx="22860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5a.wolframalpha.com/Calculate/MSP/MSP200121389df34c68h9237000055bb624dcce1a2gc?MSPStoreType=image/gif&amp;s=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683" y="3225048"/>
            <a:ext cx="22860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5a.wolframalpha.com/Calculate/MSP/MSP200151389df34c68h923700002i4fg56c0783h6c3?MSPStoreType=image/gif&amp;s=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551" y="1114355"/>
            <a:ext cx="2286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5a.wolframalpha.com/Calculate/MSP/MSP200211389df34c68h923700005h922d02fca54ifh?MSPStoreType=image/gif&amp;s=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551" y="3184272"/>
            <a:ext cx="22860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890" y="1291613"/>
            <a:ext cx="6095238" cy="3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10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3869574" cy="3649133"/>
          </a:xfrm>
        </p:spPr>
        <p:txBody>
          <a:bodyPr>
            <a:normAutofit/>
          </a:bodyPr>
          <a:lstStyle/>
          <a:p>
            <a:r>
              <a:rPr lang="en-US" sz="2800" dirty="0"/>
              <a:t>You can expand 3D to 4D by treating the fourth dimension as the temporal dimension: 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122" y="809375"/>
            <a:ext cx="6895238" cy="5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539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thumb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2-dimensional (2D): No crossing, no interaction</a:t>
            </a:r>
          </a:p>
          <a:p>
            <a:r>
              <a:rPr lang="en-US" sz="2800" dirty="0"/>
              <a:t>3D: No curved (twisted) surface, no interaction</a:t>
            </a:r>
          </a:p>
          <a:p>
            <a:r>
              <a:rPr lang="en-US" sz="2800" dirty="0"/>
              <a:t>3D and beyond: No motion (all frames look alike), no interaction</a:t>
            </a:r>
          </a:p>
        </p:txBody>
      </p:sp>
    </p:spTree>
    <p:extLst>
      <p:ext uri="{BB962C8B-B14F-4D97-AF65-F5344CB8AC3E}">
        <p14:creationId xmlns:p14="http://schemas.microsoft.com/office/powerpoint/2010/main" val="141891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3781</TotalTime>
  <Words>4104</Words>
  <Application>Microsoft Macintosh PowerPoint</Application>
  <PresentationFormat>Widescreen</PresentationFormat>
  <Paragraphs>389</Paragraphs>
  <Slides>88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4" baseType="lpstr">
      <vt:lpstr>Arial</vt:lpstr>
      <vt:lpstr>Calibri</vt:lpstr>
      <vt:lpstr>Calibri Light</vt:lpstr>
      <vt:lpstr>Times New Roman</vt:lpstr>
      <vt:lpstr>Wingdings</vt:lpstr>
      <vt:lpstr>Celestial</vt:lpstr>
      <vt:lpstr>Multi-dimensional data visualization</vt:lpstr>
      <vt:lpstr>Expected learning outcome</vt:lpstr>
      <vt:lpstr>Curse of dimensionality</vt:lpstr>
      <vt:lpstr>Radar graph</vt:lpstr>
      <vt:lpstr>Radar graph: limitation</vt:lpstr>
      <vt:lpstr>Radar graph</vt:lpstr>
      <vt:lpstr>Expected learning outcome</vt:lpstr>
      <vt:lpstr>Coplot for multivariate visualization:  college test scores X rank * gender</vt:lpstr>
      <vt:lpstr>Coplot:  college test scores X rank * gender</vt:lpstr>
      <vt:lpstr>COPLOT</vt:lpstr>
      <vt:lpstr>Combining different graphs</vt:lpstr>
      <vt:lpstr>Coplot in tableau</vt:lpstr>
      <vt:lpstr>Tableau</vt:lpstr>
      <vt:lpstr>Coplot in tableau</vt:lpstr>
      <vt:lpstr>Tableau</vt:lpstr>
      <vt:lpstr>Coplot in tableau</vt:lpstr>
      <vt:lpstr>Coplot in tableau</vt:lpstr>
      <vt:lpstr>Coplot in tableau</vt:lpstr>
      <vt:lpstr>PowerPoint Presentation</vt:lpstr>
      <vt:lpstr>Coplot in tableau</vt:lpstr>
      <vt:lpstr>PowerPoint Presentation</vt:lpstr>
      <vt:lpstr>PowerPoint Presentation</vt:lpstr>
      <vt:lpstr>PowerPoint Presentation</vt:lpstr>
      <vt:lpstr>Coplot in Tableau</vt:lpstr>
      <vt:lpstr>Assignment 5.1</vt:lpstr>
      <vt:lpstr>Expected learning outcome</vt:lpstr>
      <vt:lpstr>Scatterplot 3D</vt:lpstr>
      <vt:lpstr>Scatterplot 3D</vt:lpstr>
      <vt:lpstr>Scatterplot 3D</vt:lpstr>
      <vt:lpstr>Robust PCA Outliers</vt:lpstr>
      <vt:lpstr>Assignment 5.2</vt:lpstr>
      <vt:lpstr>Expected learning outcome</vt:lpstr>
      <vt:lpstr>Ternary plot:  Clustering and Profiling</vt:lpstr>
      <vt:lpstr>Is buying U.S. cars patriotic? </vt:lpstr>
      <vt:lpstr>Ternary plot:  Clustering and Profiling</vt:lpstr>
      <vt:lpstr>Clustering pattern</vt:lpstr>
      <vt:lpstr>Ternary plot:  Clustering and Profiling</vt:lpstr>
      <vt:lpstr>Expected learning outcome</vt:lpstr>
      <vt:lpstr>Visualizing multiple dimensions by colors and markers</vt:lpstr>
      <vt:lpstr>PowerPoint Presentation</vt:lpstr>
      <vt:lpstr>PowerPoint Presentation</vt:lpstr>
      <vt:lpstr>Regression by gender</vt:lpstr>
      <vt:lpstr>Regression by gender</vt:lpstr>
      <vt:lpstr>Regression by gender</vt:lpstr>
      <vt:lpstr>Drill down</vt:lpstr>
      <vt:lpstr>Drill down</vt:lpstr>
      <vt:lpstr>Drill down</vt:lpstr>
      <vt:lpstr>Drill down</vt:lpstr>
      <vt:lpstr>Drill down</vt:lpstr>
      <vt:lpstr>Drill down</vt:lpstr>
      <vt:lpstr>Beyond 4-dimension: Linking and brushing</vt:lpstr>
      <vt:lpstr>Beyond 4-dimension: Linking and brushing</vt:lpstr>
      <vt:lpstr>Linking and brushing</vt:lpstr>
      <vt:lpstr>Scatterplot matrix</vt:lpstr>
      <vt:lpstr>Scatterplot matrix</vt:lpstr>
      <vt:lpstr>Scatterplot matrix</vt:lpstr>
      <vt:lpstr>Output the image</vt:lpstr>
      <vt:lpstr>Output the image</vt:lpstr>
      <vt:lpstr>Edit the image</vt:lpstr>
      <vt:lpstr>Scatterplot matrix: make it simple</vt:lpstr>
      <vt:lpstr>Scatterplot matrix in graph</vt:lpstr>
      <vt:lpstr>Multivariate methods</vt:lpstr>
      <vt:lpstr>Color map</vt:lpstr>
      <vt:lpstr>Parallel coordinate</vt:lpstr>
      <vt:lpstr>Assignment 5.3</vt:lpstr>
      <vt:lpstr>Prediction Profiler</vt:lpstr>
      <vt:lpstr>Prediction Profiler</vt:lpstr>
      <vt:lpstr>Prediction Profiler</vt:lpstr>
      <vt:lpstr>Assignment 5.4: Linking and brushing</vt:lpstr>
      <vt:lpstr>Specific learning outcome</vt:lpstr>
      <vt:lpstr>What is interaction?</vt:lpstr>
      <vt:lpstr>No interaction, main effect only</vt:lpstr>
      <vt:lpstr>No interaction, NO main effect</vt:lpstr>
      <vt:lpstr>Detect interactions in Excel</vt:lpstr>
      <vt:lpstr>Two-plot approach (Optional)</vt:lpstr>
      <vt:lpstr>One-plot approach (Optional)</vt:lpstr>
      <vt:lpstr>Aiken and west’s plot (Optional)</vt:lpstr>
      <vt:lpstr>Aiken and west’s plot: Limitations (optional)</vt:lpstr>
      <vt:lpstr>Dancing with multi-way interaction</vt:lpstr>
      <vt:lpstr>2-way interaction</vt:lpstr>
      <vt:lpstr>Dancing with 3-way interaction</vt:lpstr>
      <vt:lpstr>Wolfram</vt:lpstr>
      <vt:lpstr>Wolframalpha.com</vt:lpstr>
      <vt:lpstr>Wolframalpha.com</vt:lpstr>
      <vt:lpstr>Wolfram</vt:lpstr>
      <vt:lpstr>Wolfram</vt:lpstr>
      <vt:lpstr>Mathematica</vt:lpstr>
      <vt:lpstr>Rules of thumb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Microsoft Office User</cp:lastModifiedBy>
  <cp:revision>341</cp:revision>
  <dcterms:created xsi:type="dcterms:W3CDTF">2018-03-30T12:24:31Z</dcterms:created>
  <dcterms:modified xsi:type="dcterms:W3CDTF">2022-12-13T20:42:30Z</dcterms:modified>
</cp:coreProperties>
</file>