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sldIdLst>
    <p:sldId id="256" r:id="rId2"/>
    <p:sldId id="287" r:id="rId3"/>
    <p:sldId id="344" r:id="rId4"/>
    <p:sldId id="345" r:id="rId5"/>
    <p:sldId id="346" r:id="rId6"/>
    <p:sldId id="347" r:id="rId7"/>
    <p:sldId id="348" r:id="rId8"/>
    <p:sldId id="355" r:id="rId9"/>
    <p:sldId id="357" r:id="rId10"/>
    <p:sldId id="288" r:id="rId11"/>
    <p:sldId id="289" r:id="rId12"/>
    <p:sldId id="290" r:id="rId13"/>
    <p:sldId id="291" r:id="rId14"/>
    <p:sldId id="292" r:id="rId15"/>
    <p:sldId id="293" r:id="rId16"/>
    <p:sldId id="316" r:id="rId17"/>
    <p:sldId id="317" r:id="rId18"/>
    <p:sldId id="294" r:id="rId19"/>
    <p:sldId id="295" r:id="rId20"/>
    <p:sldId id="306" r:id="rId21"/>
    <p:sldId id="304" r:id="rId22"/>
    <p:sldId id="318" r:id="rId23"/>
    <p:sldId id="323" r:id="rId24"/>
    <p:sldId id="305" r:id="rId25"/>
    <p:sldId id="352" r:id="rId26"/>
    <p:sldId id="353" r:id="rId27"/>
    <p:sldId id="354" r:id="rId28"/>
    <p:sldId id="319" r:id="rId29"/>
    <p:sldId id="364" r:id="rId30"/>
    <p:sldId id="365" r:id="rId31"/>
    <p:sldId id="363" r:id="rId32"/>
    <p:sldId id="320" r:id="rId33"/>
    <p:sldId id="321" r:id="rId34"/>
    <p:sldId id="322" r:id="rId35"/>
    <p:sldId id="343" r:id="rId36"/>
    <p:sldId id="300" r:id="rId37"/>
    <p:sldId id="301" r:id="rId38"/>
    <p:sldId id="303" r:id="rId39"/>
    <p:sldId id="307" r:id="rId40"/>
    <p:sldId id="308" r:id="rId41"/>
    <p:sldId id="309" r:id="rId42"/>
    <p:sldId id="296" r:id="rId43"/>
    <p:sldId id="297" r:id="rId44"/>
    <p:sldId id="298" r:id="rId45"/>
    <p:sldId id="299" r:id="rId46"/>
    <p:sldId id="258" r:id="rId47"/>
    <p:sldId id="310" r:id="rId48"/>
    <p:sldId id="259" r:id="rId49"/>
    <p:sldId id="260" r:id="rId50"/>
    <p:sldId id="311" r:id="rId51"/>
    <p:sldId id="261" r:id="rId52"/>
    <p:sldId id="262" r:id="rId53"/>
    <p:sldId id="263" r:id="rId54"/>
    <p:sldId id="264" r:id="rId55"/>
    <p:sldId id="324" r:id="rId56"/>
    <p:sldId id="325" r:id="rId57"/>
    <p:sldId id="265" r:id="rId58"/>
    <p:sldId id="266" r:id="rId59"/>
    <p:sldId id="267" r:id="rId60"/>
    <p:sldId id="268" r:id="rId61"/>
    <p:sldId id="312" r:id="rId62"/>
    <p:sldId id="336" r:id="rId63"/>
    <p:sldId id="337" r:id="rId64"/>
    <p:sldId id="338" r:id="rId65"/>
    <p:sldId id="339" r:id="rId66"/>
    <p:sldId id="341" r:id="rId67"/>
    <p:sldId id="340" r:id="rId68"/>
    <p:sldId id="342" r:id="rId69"/>
    <p:sldId id="269" r:id="rId70"/>
    <p:sldId id="270" r:id="rId71"/>
    <p:sldId id="313" r:id="rId72"/>
    <p:sldId id="314" r:id="rId73"/>
    <p:sldId id="315" r:id="rId74"/>
    <p:sldId id="271" r:id="rId75"/>
    <p:sldId id="272" r:id="rId76"/>
    <p:sldId id="273" r:id="rId77"/>
    <p:sldId id="285" r:id="rId78"/>
    <p:sldId id="280" r:id="rId79"/>
    <p:sldId id="274" r:id="rId80"/>
    <p:sldId id="281" r:id="rId81"/>
    <p:sldId id="282" r:id="rId82"/>
    <p:sldId id="283" r:id="rId83"/>
    <p:sldId id="284" r:id="rId84"/>
    <p:sldId id="326" r:id="rId85"/>
    <p:sldId id="327" r:id="rId86"/>
    <p:sldId id="328" r:id="rId87"/>
    <p:sldId id="329" r:id="rId88"/>
    <p:sldId id="333" r:id="rId89"/>
    <p:sldId id="334" r:id="rId90"/>
    <p:sldId id="335" r:id="rId91"/>
    <p:sldId id="330" r:id="rId92"/>
    <p:sldId id="331" r:id="rId93"/>
    <p:sldId id="332" r:id="rId94"/>
    <p:sldId id="358" r:id="rId95"/>
    <p:sldId id="359" r:id="rId96"/>
    <p:sldId id="360" r:id="rId97"/>
    <p:sldId id="361" r:id="rId98"/>
    <p:sldId id="362" r:id="rId9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30" autoAdjust="0"/>
    <p:restoredTop sz="94660"/>
  </p:normalViewPr>
  <p:slideViewPr>
    <p:cSldViewPr snapToGrid="0">
      <p:cViewPr varScale="1">
        <p:scale>
          <a:sx n="148" d="100"/>
          <a:sy n="148" d="100"/>
        </p:scale>
        <p:origin x="216"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9E97B-6FD5-EC42-AA9A-2D4B7D711B6A}" type="datetimeFigureOut">
              <a:rPr lang="en-US" smtClean="0"/>
              <a:t>1/18/23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6E82BB-8EB8-6043-A2F2-CFA54F93E99B}" type="slidenum">
              <a:rPr lang="en-US" smtClean="0"/>
              <a:t>‹#›</a:t>
            </a:fld>
            <a:endParaRPr lang="en-US"/>
          </a:p>
        </p:txBody>
      </p:sp>
    </p:spTree>
    <p:extLst>
      <p:ext uri="{BB962C8B-B14F-4D97-AF65-F5344CB8AC3E}">
        <p14:creationId xmlns:p14="http://schemas.microsoft.com/office/powerpoint/2010/main" val="1537638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5F82B70-7C84-40C4-A17D-F12820597C50}" type="slidenum">
              <a:rPr lang="en-US" altLang="en-US" sz="1400">
                <a:solidFill>
                  <a:srgbClr val="000000"/>
                </a:solidFill>
                <a:latin typeface="Times New Roman" panose="02020603050405020304" pitchFamily="18" charset="0"/>
              </a:rPr>
              <a:pPr eaLnBrk="1"/>
              <a:t>74</a:t>
            </a:fld>
            <a:endParaRPr lang="en-US" altLang="en-US" sz="1400">
              <a:solidFill>
                <a:srgbClr val="000000"/>
              </a:solidFill>
              <a:latin typeface="Times New Roman" panose="02020603050405020304" pitchFamily="18" charset="0"/>
            </a:endParaRPr>
          </a:p>
        </p:txBody>
      </p:sp>
      <p:sp>
        <p:nvSpPr>
          <p:cNvPr id="6963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963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69456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5F82B70-7C84-40C4-A17D-F12820597C50}" type="slidenum">
              <a:rPr lang="en-US" altLang="en-US" sz="1400">
                <a:solidFill>
                  <a:srgbClr val="000000"/>
                </a:solidFill>
                <a:latin typeface="Times New Roman" panose="02020603050405020304" pitchFamily="18" charset="0"/>
              </a:rPr>
              <a:pPr eaLnBrk="1"/>
              <a:t>75</a:t>
            </a:fld>
            <a:endParaRPr lang="en-US" altLang="en-US" sz="1400">
              <a:solidFill>
                <a:srgbClr val="000000"/>
              </a:solidFill>
              <a:latin typeface="Times New Roman" panose="02020603050405020304" pitchFamily="18" charset="0"/>
            </a:endParaRPr>
          </a:p>
        </p:txBody>
      </p:sp>
      <p:sp>
        <p:nvSpPr>
          <p:cNvPr id="69633"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963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200065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D846AD5-7A5E-4B55-B842-7BE978EC7BDF}" type="slidenum">
              <a:rPr lang="en-US" altLang="en-US" sz="1400">
                <a:solidFill>
                  <a:srgbClr val="000000"/>
                </a:solidFill>
                <a:latin typeface="Times New Roman" panose="02020603050405020304" pitchFamily="18" charset="0"/>
              </a:rPr>
              <a:pPr eaLnBrk="1"/>
              <a:t>76</a:t>
            </a:fld>
            <a:endParaRPr lang="en-US" altLang="en-US" sz="1400">
              <a:solidFill>
                <a:srgbClr val="000000"/>
              </a:solidFill>
              <a:latin typeface="Times New Roman" panose="02020603050405020304" pitchFamily="18" charset="0"/>
            </a:endParaRPr>
          </a:p>
        </p:txBody>
      </p:sp>
      <p:sp>
        <p:nvSpPr>
          <p:cNvPr id="70657"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065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439525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5AE7268-F1D1-4CE2-81AF-9C9F160BA9B5}" type="slidenum">
              <a:rPr lang="en-US" altLang="en-US" sz="1400">
                <a:solidFill>
                  <a:srgbClr val="000000"/>
                </a:solidFill>
                <a:latin typeface="Times New Roman" panose="02020603050405020304" pitchFamily="18" charset="0"/>
              </a:rPr>
              <a:pPr eaLnBrk="1"/>
              <a:t>79</a:t>
            </a:fld>
            <a:endParaRPr lang="en-US" altLang="en-US" sz="1400">
              <a:solidFill>
                <a:srgbClr val="000000"/>
              </a:solidFill>
              <a:latin typeface="Times New Roman" panose="02020603050405020304" pitchFamily="18" charset="0"/>
            </a:endParaRPr>
          </a:p>
        </p:txBody>
      </p:sp>
      <p:sp>
        <p:nvSpPr>
          <p:cNvPr id="71681"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168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1754929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5512FEC-A29C-4C0E-A4FC-F686A83D5F1E}" type="slidenum">
              <a:rPr lang="en-US" altLang="en-US" sz="1400">
                <a:solidFill>
                  <a:srgbClr val="000000"/>
                </a:solidFill>
                <a:latin typeface="Times New Roman" panose="02020603050405020304" pitchFamily="18" charset="0"/>
              </a:rPr>
              <a:pPr eaLnBrk="1"/>
              <a:t>90</a:t>
            </a:fld>
            <a:endParaRPr lang="en-US" altLang="en-US" sz="1400">
              <a:solidFill>
                <a:srgbClr val="000000"/>
              </a:solidFill>
              <a:latin typeface="Times New Roman" panose="02020603050405020304" pitchFamily="18" charset="0"/>
            </a:endParaRPr>
          </a:p>
        </p:txBody>
      </p:sp>
      <p:sp>
        <p:nvSpPr>
          <p:cNvPr id="73729" name="Text Box 1"/>
          <p:cNvSpPr txBox="1">
            <a:spLocks noGrp="1" noRot="1" noChangeAspect="1" noChangeArrowheads="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373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p>
        </p:txBody>
      </p:sp>
    </p:spTree>
    <p:extLst>
      <p:ext uri="{BB962C8B-B14F-4D97-AF65-F5344CB8AC3E}">
        <p14:creationId xmlns:p14="http://schemas.microsoft.com/office/powerpoint/2010/main" val="570686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screen">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1/18/23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macrotrends.net/1319/dow-jones-100-year-historical-char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nbcnews.com/id/36716808/ns/health-diet_and_nutrition/t/when-you-lose-weight-gain-it-all-back/#.Wntw5JM-e8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trospective-mode.org/repeated-measures-anova-versus-linear-mixed-models/" TargetMode="External"/><Relationship Id="rId2" Type="http://schemas.openxmlformats.org/officeDocument/2006/relationships/hyperlink" Target="https://www.theanalysisfactor.com/six-differences-between-repeated-measures-anova-and-linear-mixed-models/" TargetMode="External"/><Relationship Id="rId1" Type="http://schemas.openxmlformats.org/officeDocument/2006/relationships/slideLayout" Target="../slideLayouts/slideLayout2.xml"/><Relationship Id="rId4" Type="http://schemas.openxmlformats.org/officeDocument/2006/relationships/hyperlink" Target="https://link.springer.com/chapter/10.1007/978-981-16-9142-3_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ncbi.nlm.nih.gov/pmc/articles/PMC494513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bmj.com/content/338/bmj.b2393"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www.youtube.com/watch?v=V3YM6veD9Bs"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www.tableau.com/products/reader"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s://www.google.com/publicdata/directory"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https://www.gapminder.org/tools/#$chart-type=bubbles"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Visualization for Time-series data</a:t>
            </a:r>
          </a:p>
        </p:txBody>
      </p:sp>
      <p:sp>
        <p:nvSpPr>
          <p:cNvPr id="3" name="Subtitle 2"/>
          <p:cNvSpPr>
            <a:spLocks noGrp="1"/>
          </p:cNvSpPr>
          <p:nvPr>
            <p:ph type="subTitle" idx="1"/>
          </p:nvPr>
        </p:nvSpPr>
        <p:spPr/>
        <p:txBody>
          <a:bodyPr/>
          <a:lstStyle/>
          <a:p>
            <a:r>
              <a:rPr lang="en-US" dirty="0"/>
              <a:t>Chong Ho Alex Yu</a:t>
            </a:r>
          </a:p>
        </p:txBody>
      </p:sp>
    </p:spTree>
    <p:extLst>
      <p:ext uri="{BB962C8B-B14F-4D97-AF65-F5344CB8AC3E}">
        <p14:creationId xmlns:p14="http://schemas.microsoft.com/office/powerpoint/2010/main" val="1805396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learning outcomes</a:t>
            </a:r>
          </a:p>
        </p:txBody>
      </p:sp>
      <p:sp>
        <p:nvSpPr>
          <p:cNvPr id="3" name="Content Placeholder 2"/>
          <p:cNvSpPr>
            <a:spLocks noGrp="1"/>
          </p:cNvSpPr>
          <p:nvPr>
            <p:ph idx="1"/>
          </p:nvPr>
        </p:nvSpPr>
        <p:spPr>
          <a:xfrm>
            <a:off x="1103312" y="2052918"/>
            <a:ext cx="9702574" cy="4195481"/>
          </a:xfrm>
        </p:spPr>
        <p:txBody>
          <a:bodyPr>
            <a:normAutofit fontScale="92500" lnSpcReduction="20000"/>
          </a:bodyPr>
          <a:lstStyle/>
          <a:p>
            <a:r>
              <a:rPr lang="en-US" sz="2800" dirty="0"/>
              <a:t>You will understand why it is a good practice to use trend-based data.</a:t>
            </a:r>
          </a:p>
          <a:p>
            <a:r>
              <a:rPr lang="en-US" sz="2800" dirty="0"/>
              <a:t>You will understand the difference between the tall and wide structures, and also how to convert these formats back and forth.</a:t>
            </a:r>
          </a:p>
          <a:p>
            <a:r>
              <a:rPr lang="en-US" sz="2800" dirty="0"/>
              <a:t>You will be able to use </a:t>
            </a:r>
            <a:r>
              <a:rPr lang="en-US" sz="2800" dirty="0">
                <a:solidFill>
                  <a:srgbClr val="FFC000"/>
                </a:solidFill>
              </a:rPr>
              <a:t>still and animated graphs </a:t>
            </a:r>
            <a:r>
              <a:rPr lang="en-US" sz="2800" dirty="0"/>
              <a:t>(e.g. Bubble plot) to examine trends and patterns across different time points.</a:t>
            </a:r>
          </a:p>
          <a:p>
            <a:r>
              <a:rPr lang="en-US" sz="2800" dirty="0"/>
              <a:t>You will be able to use graphing methods to examine the </a:t>
            </a:r>
            <a:r>
              <a:rPr lang="en-US" sz="2800" dirty="0">
                <a:solidFill>
                  <a:srgbClr val="FFC000"/>
                </a:solidFill>
              </a:rPr>
              <a:t>overall pattern </a:t>
            </a:r>
            <a:r>
              <a:rPr lang="en-US" sz="2800" dirty="0"/>
              <a:t>(e.g. Least square mean plot) and diagnose </a:t>
            </a:r>
            <a:r>
              <a:rPr lang="en-US" sz="2800" dirty="0">
                <a:solidFill>
                  <a:srgbClr val="FFC000"/>
                </a:solidFill>
              </a:rPr>
              <a:t>individuals</a:t>
            </a:r>
            <a:r>
              <a:rPr lang="en-US" sz="2800" dirty="0"/>
              <a:t> (e.g. parallel coordinate plot).</a:t>
            </a:r>
          </a:p>
        </p:txBody>
      </p:sp>
    </p:spTree>
    <p:extLst>
      <p:ext uri="{BB962C8B-B14F-4D97-AF65-F5344CB8AC3E}">
        <p14:creationId xmlns:p14="http://schemas.microsoft.com/office/powerpoint/2010/main" val="1452402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0178" name="Content Placeholder 2"/>
          <p:cNvSpPr>
            <a:spLocks noGrp="1"/>
          </p:cNvSpPr>
          <p:nvPr>
            <p:ph idx="1"/>
          </p:nvPr>
        </p:nvSpPr>
        <p:spPr>
          <a:xfrm>
            <a:off x="7028542" y="1521052"/>
            <a:ext cx="4267200" cy="4525962"/>
          </a:xfrm>
        </p:spPr>
        <p:txBody>
          <a:bodyPr>
            <a:normAutofit fontScale="92500" lnSpcReduction="10000"/>
          </a:bodyPr>
          <a:lstStyle/>
          <a:p>
            <a:r>
              <a:rPr lang="en-US" altLang="en-US" sz="2400" dirty="0"/>
              <a:t>Why trend-based data?</a:t>
            </a:r>
          </a:p>
          <a:p>
            <a:r>
              <a:rPr lang="en-US" altLang="en-US" sz="2400" b="1" dirty="0">
                <a:solidFill>
                  <a:srgbClr val="FFC000"/>
                </a:solidFill>
              </a:rPr>
              <a:t>A</a:t>
            </a:r>
            <a:r>
              <a:rPr lang="en-US" altLang="en-US" sz="2400" b="1" dirty="0"/>
              <a:t>:</a:t>
            </a:r>
            <a:r>
              <a:rPr lang="en-US" altLang="en-US" sz="2400" dirty="0"/>
              <a:t> This indicates that the change is a result of natural growth.</a:t>
            </a:r>
          </a:p>
          <a:p>
            <a:r>
              <a:rPr lang="en-US" altLang="en-US" sz="2400" b="1" dirty="0">
                <a:solidFill>
                  <a:srgbClr val="FFC000"/>
                </a:solidFill>
              </a:rPr>
              <a:t>B</a:t>
            </a:r>
            <a:r>
              <a:rPr lang="en-US" altLang="en-US" sz="2400" b="1" dirty="0"/>
              <a:t>: </a:t>
            </a:r>
            <a:r>
              <a:rPr lang="en-US" altLang="en-US" sz="2400" dirty="0"/>
              <a:t>This behavioral pattern is a cycle with a natural growth tendency. By chances the pretest may be given at the top of the cycle and the posttest may be given at the bottom of the cycle, or vice versa.</a:t>
            </a:r>
          </a:p>
          <a:p>
            <a:r>
              <a:rPr lang="en-US" altLang="en-US" sz="2400" dirty="0">
                <a:solidFill>
                  <a:srgbClr val="FFC000"/>
                </a:solidFill>
                <a:hlinkClick r:id="rId2"/>
              </a:rPr>
              <a:t>Market trend</a:t>
            </a:r>
            <a:endParaRPr lang="en-US" altLang="en-US" sz="2400" dirty="0">
              <a:solidFill>
                <a:srgbClr val="FFC000"/>
              </a:solidFill>
            </a:endParaRPr>
          </a:p>
        </p:txBody>
      </p:sp>
      <p:pic>
        <p:nvPicPr>
          <p:cNvPr id="50179" name="Picture 2" descr="http://www.creative-wisdom.com/teaching/WBI/time_series.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2714" y="1521052"/>
            <a:ext cx="5395686" cy="45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689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1202" name="Content Placeholder 2"/>
          <p:cNvSpPr>
            <a:spLocks noGrp="1"/>
          </p:cNvSpPr>
          <p:nvPr>
            <p:ph idx="1"/>
          </p:nvPr>
        </p:nvSpPr>
        <p:spPr>
          <a:xfrm>
            <a:off x="6636657" y="1518570"/>
            <a:ext cx="4495800" cy="4876800"/>
          </a:xfrm>
        </p:spPr>
        <p:txBody>
          <a:bodyPr>
            <a:normAutofit fontScale="92500"/>
          </a:bodyPr>
          <a:lstStyle/>
          <a:p>
            <a:r>
              <a:rPr lang="en-US" altLang="en-US" sz="2400" b="1" dirty="0">
                <a:solidFill>
                  <a:srgbClr val="FFC000"/>
                </a:solidFill>
              </a:rPr>
              <a:t>C:</a:t>
            </a:r>
            <a:r>
              <a:rPr lang="en-US" altLang="en-US" sz="2400" b="1" dirty="0"/>
              <a:t> </a:t>
            </a:r>
            <a:r>
              <a:rPr lang="en-US" altLang="en-US" sz="2400" dirty="0"/>
              <a:t>This pattern resembles B except that there is no growth.</a:t>
            </a:r>
          </a:p>
          <a:p>
            <a:r>
              <a:rPr lang="en-US" altLang="en-US" sz="2400" b="1" dirty="0">
                <a:solidFill>
                  <a:srgbClr val="FFC000"/>
                </a:solidFill>
              </a:rPr>
              <a:t>D:</a:t>
            </a:r>
            <a:r>
              <a:rPr lang="en-US" altLang="en-US" sz="2400" b="1" dirty="0"/>
              <a:t> </a:t>
            </a:r>
            <a:r>
              <a:rPr lang="en-US" altLang="en-US" sz="2400" dirty="0"/>
              <a:t>This shows a short-term gain. It is not uncommon that a new treatment induces short-term improvement, but this effect does not last. After the excitement is cooled down, the performance may be worse than before.</a:t>
            </a:r>
          </a:p>
          <a:p>
            <a:r>
              <a:rPr lang="en-US" altLang="en-US" sz="2400" dirty="0">
                <a:hlinkClick r:id="rId2"/>
              </a:rPr>
              <a:t>Example</a:t>
            </a:r>
            <a:endParaRPr lang="en-US" altLang="en-US" sz="2400" dirty="0"/>
          </a:p>
          <a:p>
            <a:endParaRPr lang="en-US" altLang="en-US" dirty="0"/>
          </a:p>
        </p:txBody>
      </p:sp>
      <p:pic>
        <p:nvPicPr>
          <p:cNvPr id="5" name="Picture 2" descr="http://www.creative-wisdom.com/teaching/WBI/time_series.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2714" y="1521052"/>
            <a:ext cx="5395686" cy="45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559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2226" name="Content Placeholder 2"/>
          <p:cNvSpPr>
            <a:spLocks noGrp="1"/>
          </p:cNvSpPr>
          <p:nvPr>
            <p:ph idx="1"/>
          </p:nvPr>
        </p:nvSpPr>
        <p:spPr>
          <a:xfrm>
            <a:off x="6683829" y="1521052"/>
            <a:ext cx="4267200" cy="4476750"/>
          </a:xfrm>
        </p:spPr>
        <p:txBody>
          <a:bodyPr/>
          <a:lstStyle/>
          <a:p>
            <a:r>
              <a:rPr lang="en-US" altLang="en-US" sz="2400" b="1" dirty="0">
                <a:solidFill>
                  <a:srgbClr val="FFC000"/>
                </a:solidFill>
              </a:rPr>
              <a:t>E:</a:t>
            </a:r>
            <a:r>
              <a:rPr lang="en-US" altLang="en-US" sz="2400" b="1" dirty="0"/>
              <a:t> </a:t>
            </a:r>
            <a:r>
              <a:rPr lang="en-US" altLang="en-US" sz="2400" dirty="0"/>
              <a:t>Short-term gain. Even though the momentum doesn't</a:t>
            </a:r>
            <a:r>
              <a:rPr lang="en-US" altLang="ja-JP" sz="2400" dirty="0"/>
              <a:t> continue, the performance doesn't</a:t>
            </a:r>
            <a:r>
              <a:rPr lang="ja-JP" altLang="en-US" sz="2400" dirty="0"/>
              <a:t>’</a:t>
            </a:r>
            <a:r>
              <a:rPr lang="en-US" altLang="ja-JP" sz="2400" dirty="0"/>
              <a:t>fall back.</a:t>
            </a:r>
          </a:p>
          <a:p>
            <a:r>
              <a:rPr lang="en-US" altLang="en-US" sz="2400" b="1" dirty="0">
                <a:solidFill>
                  <a:srgbClr val="FFC000"/>
                </a:solidFill>
              </a:rPr>
              <a:t>F:</a:t>
            </a:r>
            <a:r>
              <a:rPr lang="en-US" altLang="en-US" sz="2400" b="1" dirty="0"/>
              <a:t> </a:t>
            </a:r>
            <a:r>
              <a:rPr lang="en-US" altLang="en-US" sz="2400" dirty="0"/>
              <a:t>Long-term gain. Not only the learner learned the knowledge, but also learned how to learn (became a life-long learner). </a:t>
            </a:r>
            <a:endParaRPr lang="en-US" altLang="en-US" dirty="0"/>
          </a:p>
        </p:txBody>
      </p:sp>
      <p:pic>
        <p:nvPicPr>
          <p:cNvPr id="5" name="Picture 2" descr="http://www.creative-wisdom.com/teaching/WBI/time_series.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52714" y="1521052"/>
            <a:ext cx="5395686" cy="45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08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3250" name="Content Placeholder 2"/>
          <p:cNvSpPr>
            <a:spLocks noGrp="1"/>
          </p:cNvSpPr>
          <p:nvPr>
            <p:ph idx="1"/>
          </p:nvPr>
        </p:nvSpPr>
        <p:spPr>
          <a:xfrm>
            <a:off x="6647543" y="1521052"/>
            <a:ext cx="4267200" cy="4476750"/>
          </a:xfrm>
        </p:spPr>
        <p:txBody>
          <a:bodyPr>
            <a:normAutofit fontScale="92500" lnSpcReduction="10000"/>
          </a:bodyPr>
          <a:lstStyle/>
          <a:p>
            <a:r>
              <a:rPr lang="en-US" altLang="en-US" sz="2400" b="1" dirty="0">
                <a:solidFill>
                  <a:srgbClr val="FFC000"/>
                </a:solidFill>
              </a:rPr>
              <a:t>G:</a:t>
            </a:r>
            <a:r>
              <a:rPr lang="en-US" altLang="en-US" sz="2400" b="1" dirty="0"/>
              <a:t> </a:t>
            </a:r>
            <a:r>
              <a:rPr lang="en-US" altLang="en-US" sz="2400" dirty="0"/>
              <a:t>It seems that there is no effect. However, the effect is latent and thus it takes time for the treatment to show its effect. Although the learner did not learn much information from the treatment, he might be motivated to further utilize the medium in other situations, or he might acquire a new tool and use it to solve other problems.</a:t>
            </a:r>
            <a:endParaRPr lang="en-US" altLang="en-US" dirty="0"/>
          </a:p>
        </p:txBody>
      </p:sp>
      <p:pic>
        <p:nvPicPr>
          <p:cNvPr id="5" name="Picture 2" descr="http://www.creative-wisdom.com/teaching/WBI/time_series.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52714" y="1521052"/>
            <a:ext cx="5395686" cy="45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96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Another example</a:t>
            </a:r>
          </a:p>
        </p:txBody>
      </p:sp>
      <p:sp>
        <p:nvSpPr>
          <p:cNvPr id="54274" name="Content Placeholder 2"/>
          <p:cNvSpPr>
            <a:spLocks noGrp="1"/>
          </p:cNvSpPr>
          <p:nvPr>
            <p:ph idx="1"/>
          </p:nvPr>
        </p:nvSpPr>
        <p:spPr>
          <a:xfrm>
            <a:off x="646112" y="1588461"/>
            <a:ext cx="5116060" cy="4195481"/>
          </a:xfrm>
        </p:spPr>
        <p:txBody>
          <a:bodyPr/>
          <a:lstStyle/>
          <a:p>
            <a:r>
              <a:rPr lang="en-US" altLang="en-US" sz="2400" dirty="0"/>
              <a:t>When you look at the mean of each test, you may miss some interesting information.</a:t>
            </a:r>
          </a:p>
          <a:p>
            <a:r>
              <a:rPr lang="en-US" altLang="en-US" sz="2400" dirty="0"/>
              <a:t>A lot of score variability in Test 1. After the treatment, there is a </a:t>
            </a:r>
            <a:r>
              <a:rPr lang="en-US" altLang="en-US" sz="2400" dirty="0">
                <a:solidFill>
                  <a:srgbClr val="FFC000"/>
                </a:solidFill>
              </a:rPr>
              <a:t>short term equalizing effect</a:t>
            </a:r>
            <a:r>
              <a:rPr lang="en-US" altLang="en-US" sz="2400" dirty="0"/>
              <a:t>. Test 2 variance is smaller.</a:t>
            </a:r>
          </a:p>
          <a:p>
            <a:r>
              <a:rPr lang="en-US" altLang="en-US" sz="2400" dirty="0"/>
              <a:t>But at the end the scores spread out again.</a:t>
            </a:r>
          </a:p>
        </p:txBody>
      </p:sp>
      <p:pic>
        <p:nvPicPr>
          <p:cNvPr id="54275"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019799" y="1704973"/>
            <a:ext cx="5752017" cy="274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722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3018"/>
          </a:xfrm>
        </p:spPr>
        <p:txBody>
          <a:bodyPr/>
          <a:lstStyle/>
          <a:p>
            <a:r>
              <a:rPr lang="en-US" sz="3200" dirty="0"/>
              <a:t>Data structure: Non-stationary or stationary</a:t>
            </a:r>
          </a:p>
        </p:txBody>
      </p:sp>
      <p:sp>
        <p:nvSpPr>
          <p:cNvPr id="3" name="Content Placeholder 2"/>
          <p:cNvSpPr>
            <a:spLocks noGrp="1"/>
          </p:cNvSpPr>
          <p:nvPr>
            <p:ph idx="1"/>
          </p:nvPr>
        </p:nvSpPr>
        <p:spPr>
          <a:xfrm>
            <a:off x="572062" y="1294381"/>
            <a:ext cx="11138493" cy="4195481"/>
          </a:xfrm>
        </p:spPr>
        <p:txBody>
          <a:bodyPr>
            <a:normAutofit/>
          </a:bodyPr>
          <a:lstStyle/>
          <a:p>
            <a:r>
              <a:rPr lang="en-US" sz="2400" dirty="0"/>
              <a:t>If we want to focus on the trend, we use the data as is (</a:t>
            </a:r>
            <a:r>
              <a:rPr lang="en-US" sz="2400" dirty="0">
                <a:solidFill>
                  <a:srgbClr val="FFC000"/>
                </a:solidFill>
              </a:rPr>
              <a:t>non-stationary</a:t>
            </a:r>
            <a:r>
              <a:rPr lang="en-US" sz="2400" dirty="0"/>
              <a:t>).</a:t>
            </a:r>
          </a:p>
          <a:p>
            <a:r>
              <a:rPr lang="en-US" sz="2400" dirty="0"/>
              <a:t>If we want to focus on the change between time points, we transform the data to </a:t>
            </a:r>
            <a:r>
              <a:rPr lang="en-US" sz="2400" dirty="0">
                <a:solidFill>
                  <a:srgbClr val="FFC000"/>
                </a:solidFill>
              </a:rPr>
              <a:t>stationary</a:t>
            </a:r>
            <a:r>
              <a:rPr lang="en-US" sz="2400" dirty="0"/>
              <a:t> by taking the difference between time points (</a:t>
            </a:r>
            <a:r>
              <a:rPr lang="en-US" sz="2400" i="1" dirty="0"/>
              <a:t>e.g. t1-t0, t2-t1, t3-t2…etc.</a:t>
            </a:r>
            <a:r>
              <a:rPr lang="en-US" sz="2400" dirty="0"/>
              <a:t>).</a:t>
            </a:r>
          </a:p>
        </p:txBody>
      </p:sp>
      <p:pic>
        <p:nvPicPr>
          <p:cNvPr id="5" name="Picture 4"/>
          <p:cNvPicPr>
            <a:picLocks noChangeAspect="1"/>
          </p:cNvPicPr>
          <p:nvPr/>
        </p:nvPicPr>
        <p:blipFill>
          <a:blip r:embed="rId2"/>
          <a:stretch>
            <a:fillRect/>
          </a:stretch>
        </p:blipFill>
        <p:spPr>
          <a:xfrm>
            <a:off x="831274" y="3101069"/>
            <a:ext cx="10620069" cy="3577106"/>
          </a:xfrm>
          <a:prstGeom prst="rect">
            <a:avLst/>
          </a:prstGeom>
        </p:spPr>
      </p:pic>
    </p:spTree>
    <p:extLst>
      <p:ext uri="{BB962C8B-B14F-4D97-AF65-F5344CB8AC3E}">
        <p14:creationId xmlns:p14="http://schemas.microsoft.com/office/powerpoint/2010/main" val="1743342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3018"/>
          </a:xfrm>
        </p:spPr>
        <p:txBody>
          <a:bodyPr/>
          <a:lstStyle/>
          <a:p>
            <a:r>
              <a:rPr lang="en-US" sz="3200" dirty="0"/>
              <a:t>Data structure: Non-stationary or stationary</a:t>
            </a:r>
          </a:p>
        </p:txBody>
      </p:sp>
      <p:sp>
        <p:nvSpPr>
          <p:cNvPr id="3" name="Content Placeholder 2"/>
          <p:cNvSpPr>
            <a:spLocks noGrp="1"/>
          </p:cNvSpPr>
          <p:nvPr>
            <p:ph idx="1"/>
          </p:nvPr>
        </p:nvSpPr>
        <p:spPr>
          <a:xfrm>
            <a:off x="572063" y="1641763"/>
            <a:ext cx="6452192" cy="4333009"/>
          </a:xfrm>
        </p:spPr>
        <p:txBody>
          <a:bodyPr>
            <a:normAutofit/>
          </a:bodyPr>
          <a:lstStyle/>
          <a:p>
            <a:r>
              <a:rPr lang="en-US" sz="2400" dirty="0"/>
              <a:t>Why do we transform the data to stationary? </a:t>
            </a:r>
          </a:p>
          <a:p>
            <a:r>
              <a:rPr lang="en-US" sz="2400" dirty="0"/>
              <a:t>To study climate change we need to find out the global temperature change </a:t>
            </a:r>
            <a:r>
              <a:rPr lang="en-US" sz="2400" dirty="0">
                <a:solidFill>
                  <a:srgbClr val="FFC000"/>
                </a:solidFill>
              </a:rPr>
              <a:t>between time points </a:t>
            </a:r>
            <a:r>
              <a:rPr lang="en-US" sz="2400" dirty="0"/>
              <a:t>to determine whether the rate of temperature rising has been accelerating since industrialization. </a:t>
            </a:r>
          </a:p>
          <a:p>
            <a:r>
              <a:rPr lang="en-US" sz="2400" dirty="0"/>
              <a:t>We will focus on non-stationary data only.</a:t>
            </a:r>
          </a:p>
        </p:txBody>
      </p:sp>
      <p:pic>
        <p:nvPicPr>
          <p:cNvPr id="1028" name="Picture 4" descr="https://upload.wikimedia.org/wikipedia/commons/thumb/8/88/Change_in_Average_Temperature.svg/300px-Change_in_Average_Temperatur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264" y="1723448"/>
            <a:ext cx="4488126" cy="3814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94222"/>
            <a:ext cx="9404723" cy="1400530"/>
          </a:xfrm>
        </p:spPr>
        <p:txBody>
          <a:bodyPr/>
          <a:lstStyle/>
          <a:p>
            <a:r>
              <a:rPr lang="en-US" dirty="0"/>
              <a:t>Data structure: Wide or Tall</a:t>
            </a:r>
          </a:p>
        </p:txBody>
      </p:sp>
      <p:sp>
        <p:nvSpPr>
          <p:cNvPr id="3" name="Content Placeholder 2"/>
          <p:cNvSpPr>
            <a:spLocks noGrp="1"/>
          </p:cNvSpPr>
          <p:nvPr>
            <p:ph idx="1"/>
          </p:nvPr>
        </p:nvSpPr>
        <p:spPr>
          <a:xfrm>
            <a:off x="402336" y="1438656"/>
            <a:ext cx="11143552" cy="4809743"/>
          </a:xfrm>
        </p:spPr>
        <p:txBody>
          <a:bodyPr>
            <a:noAutofit/>
          </a:bodyPr>
          <a:lstStyle/>
          <a:p>
            <a:r>
              <a:rPr lang="en-US" sz="2200" dirty="0"/>
              <a:t>If you do number-crunching, the time-based data could be wide or tall.</a:t>
            </a:r>
          </a:p>
          <a:p>
            <a:r>
              <a:rPr lang="en-US" sz="2200" dirty="0"/>
              <a:t>Traditionally, the wide structure is for repeated measures (RM) and latent growth curve model (a special case of SEM).</a:t>
            </a:r>
          </a:p>
          <a:p>
            <a:r>
              <a:rPr lang="en-US" sz="2200" dirty="0"/>
              <a:t>The tall structure is for time series analysis, forecast modeling, and mixed modeling (also known as hierarchical linear modeling, multi-level modeling). If the distribution is not normal, you need generalized linear mixed modeling.</a:t>
            </a:r>
          </a:p>
          <a:p>
            <a:r>
              <a:rPr lang="en-US" sz="2200" dirty="0"/>
              <a:t>Differences between RM and mixed modeling:</a:t>
            </a:r>
          </a:p>
          <a:p>
            <a:r>
              <a:rPr lang="en-US" sz="2200" dirty="0">
                <a:hlinkClick r:id="rId2"/>
              </a:rPr>
              <a:t>https://www.theanalysisfactor.com/six-differences-between-repeated-measures-anova-and-linear-mixed-models/</a:t>
            </a:r>
            <a:endParaRPr lang="en-US" sz="2200" dirty="0"/>
          </a:p>
          <a:p>
            <a:r>
              <a:rPr lang="en-US" sz="2200" dirty="0">
                <a:hlinkClick r:id="rId3"/>
              </a:rPr>
              <a:t>https://www.introspective-mode.org/repeated-measures-anova-versus-linear-mixed-models/</a:t>
            </a:r>
            <a:r>
              <a:rPr lang="en-US" sz="2200" dirty="0"/>
              <a:t> </a:t>
            </a:r>
          </a:p>
          <a:p>
            <a:r>
              <a:rPr lang="en-US" sz="2200" dirty="0">
                <a:hlinkClick r:id="rId4"/>
              </a:rPr>
              <a:t>https://link.springer.com/chapter/10.1007/978-981-16-9142-3_5</a:t>
            </a:r>
            <a:r>
              <a:rPr lang="en-US" sz="2200" dirty="0"/>
              <a:t> </a:t>
            </a:r>
          </a:p>
        </p:txBody>
      </p:sp>
    </p:spTree>
    <p:extLst>
      <p:ext uri="{BB962C8B-B14F-4D97-AF65-F5344CB8AC3E}">
        <p14:creationId xmlns:p14="http://schemas.microsoft.com/office/powerpoint/2010/main" val="366731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Tall-structure and wide-structure</a:t>
            </a:r>
          </a:p>
        </p:txBody>
      </p:sp>
      <p:sp>
        <p:nvSpPr>
          <p:cNvPr id="3" name="Content Placeholder 2"/>
          <p:cNvSpPr>
            <a:spLocks noGrp="1"/>
          </p:cNvSpPr>
          <p:nvPr>
            <p:ph idx="1"/>
          </p:nvPr>
        </p:nvSpPr>
        <p:spPr>
          <a:xfrm>
            <a:off x="646111" y="1650582"/>
            <a:ext cx="3471831" cy="4195481"/>
          </a:xfrm>
        </p:spPr>
        <p:txBody>
          <a:bodyPr/>
          <a:lstStyle/>
          <a:p>
            <a:r>
              <a:rPr lang="en-US" sz="2400" dirty="0"/>
              <a:t>TS and WS are inter-convertible.</a:t>
            </a:r>
          </a:p>
          <a:p>
            <a:r>
              <a:rPr lang="en-US" sz="2400" dirty="0"/>
              <a:t>Example: </a:t>
            </a:r>
            <a:r>
              <a:rPr lang="en-US" sz="2400" dirty="0" err="1"/>
              <a:t>tall_nomiss.jmp</a:t>
            </a:r>
            <a:endParaRPr lang="en-US" sz="2400" dirty="0"/>
          </a:p>
          <a:p>
            <a:r>
              <a:rPr lang="en-US" sz="2400" dirty="0"/>
              <a:t>From tall to wide:</a:t>
            </a:r>
          </a:p>
          <a:p>
            <a:r>
              <a:rPr lang="en-US" sz="2400" dirty="0"/>
              <a:t>Keep all remaining columns</a:t>
            </a:r>
          </a:p>
          <a:p>
            <a:endParaRPr lang="en-US" dirty="0"/>
          </a:p>
        </p:txBody>
      </p:sp>
      <p:pic>
        <p:nvPicPr>
          <p:cNvPr id="4" name="Picture 3"/>
          <p:cNvPicPr>
            <a:picLocks noChangeAspect="1"/>
          </p:cNvPicPr>
          <p:nvPr/>
        </p:nvPicPr>
        <p:blipFill>
          <a:blip r:embed="rId2"/>
          <a:stretch>
            <a:fillRect/>
          </a:stretch>
        </p:blipFill>
        <p:spPr>
          <a:xfrm>
            <a:off x="4230872" y="1684804"/>
            <a:ext cx="2235200" cy="3975100"/>
          </a:xfrm>
          <a:prstGeom prst="rect">
            <a:avLst/>
          </a:prstGeom>
        </p:spPr>
      </p:pic>
      <p:pic>
        <p:nvPicPr>
          <p:cNvPr id="5" name="Picture 4"/>
          <p:cNvPicPr>
            <a:picLocks noChangeAspect="1"/>
          </p:cNvPicPr>
          <p:nvPr/>
        </p:nvPicPr>
        <p:blipFill>
          <a:blip r:embed="rId3"/>
          <a:stretch>
            <a:fillRect/>
          </a:stretch>
        </p:blipFill>
        <p:spPr>
          <a:xfrm>
            <a:off x="6579002" y="1684804"/>
            <a:ext cx="5377070" cy="3975100"/>
          </a:xfrm>
          <a:prstGeom prst="rect">
            <a:avLst/>
          </a:prstGeom>
        </p:spPr>
      </p:pic>
    </p:spTree>
    <p:extLst>
      <p:ext uri="{BB962C8B-B14F-4D97-AF65-F5344CB8AC3E}">
        <p14:creationId xmlns:p14="http://schemas.microsoft.com/office/powerpoint/2010/main" val="1295962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Tall-structure and wide-structure</a:t>
            </a:r>
          </a:p>
        </p:txBody>
      </p:sp>
      <p:sp>
        <p:nvSpPr>
          <p:cNvPr id="3" name="Content Placeholder 2"/>
          <p:cNvSpPr>
            <a:spLocks noGrp="1"/>
          </p:cNvSpPr>
          <p:nvPr>
            <p:ph idx="1"/>
          </p:nvPr>
        </p:nvSpPr>
        <p:spPr>
          <a:xfrm>
            <a:off x="646111" y="1650582"/>
            <a:ext cx="3718625" cy="4195481"/>
          </a:xfrm>
        </p:spPr>
        <p:txBody>
          <a:bodyPr/>
          <a:lstStyle/>
          <a:p>
            <a:r>
              <a:rPr lang="en-US" sz="2800" dirty="0"/>
              <a:t>Alternatively, you can put the variables that you want to keep into Group.</a:t>
            </a:r>
          </a:p>
          <a:p>
            <a:endParaRPr lang="en-US" dirty="0"/>
          </a:p>
        </p:txBody>
      </p:sp>
      <p:pic>
        <p:nvPicPr>
          <p:cNvPr id="7" name="Picture 6"/>
          <p:cNvPicPr>
            <a:picLocks noChangeAspect="1"/>
          </p:cNvPicPr>
          <p:nvPr/>
        </p:nvPicPr>
        <p:blipFill>
          <a:blip r:embed="rId2"/>
          <a:stretch>
            <a:fillRect/>
          </a:stretch>
        </p:blipFill>
        <p:spPr>
          <a:xfrm>
            <a:off x="4601210" y="1650582"/>
            <a:ext cx="6244152" cy="4616106"/>
          </a:xfrm>
          <a:prstGeom prst="rect">
            <a:avLst/>
          </a:prstGeom>
        </p:spPr>
      </p:pic>
    </p:spTree>
    <p:extLst>
      <p:ext uri="{BB962C8B-B14F-4D97-AF65-F5344CB8AC3E}">
        <p14:creationId xmlns:p14="http://schemas.microsoft.com/office/powerpoint/2010/main" val="118813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Tall-structure and wide-structure</a:t>
            </a:r>
          </a:p>
        </p:txBody>
      </p:sp>
      <p:pic>
        <p:nvPicPr>
          <p:cNvPr id="4" name="Picture 3"/>
          <p:cNvPicPr>
            <a:picLocks noChangeAspect="1"/>
          </p:cNvPicPr>
          <p:nvPr/>
        </p:nvPicPr>
        <p:blipFill>
          <a:blip r:embed="rId2"/>
          <a:stretch>
            <a:fillRect/>
          </a:stretch>
        </p:blipFill>
        <p:spPr>
          <a:xfrm>
            <a:off x="950910" y="1609376"/>
            <a:ext cx="9200399" cy="4120863"/>
          </a:xfrm>
          <a:prstGeom prst="rect">
            <a:avLst/>
          </a:prstGeom>
        </p:spPr>
      </p:pic>
      <p:sp>
        <p:nvSpPr>
          <p:cNvPr id="5" name="Content Placeholder 4"/>
          <p:cNvSpPr>
            <a:spLocks noGrp="1"/>
          </p:cNvSpPr>
          <p:nvPr>
            <p:ph idx="1"/>
          </p:nvPr>
        </p:nvSpPr>
        <p:spPr>
          <a:xfrm>
            <a:off x="1103313" y="1853249"/>
            <a:ext cx="7321360" cy="3169856"/>
          </a:xfrm>
        </p:spPr>
        <p:txBody>
          <a:bodyPr/>
          <a:lstStyle/>
          <a:p>
            <a:endParaRPr lang="en-US" dirty="0"/>
          </a:p>
        </p:txBody>
      </p:sp>
    </p:spTree>
    <p:extLst>
      <p:ext uri="{BB962C8B-B14F-4D97-AF65-F5344CB8AC3E}">
        <p14:creationId xmlns:p14="http://schemas.microsoft.com/office/powerpoint/2010/main" val="638882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5291393" cy="1400530"/>
          </a:xfrm>
        </p:spPr>
        <p:txBody>
          <a:bodyPr/>
          <a:lstStyle/>
          <a:p>
            <a:r>
              <a:rPr lang="en-US" dirty="0"/>
              <a:t>What if there are missing data?</a:t>
            </a:r>
          </a:p>
        </p:txBody>
      </p:sp>
      <p:sp>
        <p:nvSpPr>
          <p:cNvPr id="3" name="Content Placeholder 2"/>
          <p:cNvSpPr>
            <a:spLocks noGrp="1"/>
          </p:cNvSpPr>
          <p:nvPr>
            <p:ph idx="1"/>
          </p:nvPr>
        </p:nvSpPr>
        <p:spPr>
          <a:xfrm>
            <a:off x="780288" y="2052918"/>
            <a:ext cx="4279391" cy="4195481"/>
          </a:xfrm>
        </p:spPr>
        <p:txBody>
          <a:bodyPr>
            <a:noAutofit/>
          </a:bodyPr>
          <a:lstStyle/>
          <a:p>
            <a:r>
              <a:rPr lang="en-US" sz="2400" dirty="0"/>
              <a:t>Three students are sick and missed the mid-term.</a:t>
            </a:r>
          </a:p>
          <a:p>
            <a:r>
              <a:rPr lang="en-US" sz="2400" dirty="0"/>
              <a:t>Four students dropped the class before the final exam.</a:t>
            </a:r>
          </a:p>
          <a:p>
            <a:r>
              <a:rPr lang="en-US" sz="2400" dirty="0"/>
              <a:t>Missing data are common in longitudinal study (drop-out)</a:t>
            </a:r>
          </a:p>
        </p:txBody>
      </p:sp>
      <p:pic>
        <p:nvPicPr>
          <p:cNvPr id="4" name="Picture 3"/>
          <p:cNvPicPr>
            <a:picLocks noChangeAspect="1"/>
          </p:cNvPicPr>
          <p:nvPr/>
        </p:nvPicPr>
        <p:blipFill>
          <a:blip r:embed="rId2"/>
          <a:stretch>
            <a:fillRect/>
          </a:stretch>
        </p:blipFill>
        <p:spPr>
          <a:xfrm>
            <a:off x="5419013" y="452718"/>
            <a:ext cx="4890261" cy="6071616"/>
          </a:xfrm>
          <a:prstGeom prst="rect">
            <a:avLst/>
          </a:prstGeom>
        </p:spPr>
      </p:pic>
    </p:spTree>
    <p:extLst>
      <p:ext uri="{BB962C8B-B14F-4D97-AF65-F5344CB8AC3E}">
        <p14:creationId xmlns:p14="http://schemas.microsoft.com/office/powerpoint/2010/main" val="216583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5291393" cy="1400530"/>
          </a:xfrm>
        </p:spPr>
        <p:txBody>
          <a:bodyPr/>
          <a:lstStyle/>
          <a:p>
            <a:r>
              <a:rPr lang="en-US" dirty="0"/>
              <a:t>What if </a:t>
            </a:r>
            <a:r>
              <a:rPr lang="en-US"/>
              <a:t>there are missing data?</a:t>
            </a:r>
          </a:p>
        </p:txBody>
      </p:sp>
      <p:sp>
        <p:nvSpPr>
          <p:cNvPr id="3" name="Content Placeholder 2"/>
          <p:cNvSpPr>
            <a:spLocks noGrp="1"/>
          </p:cNvSpPr>
          <p:nvPr>
            <p:ph idx="1"/>
          </p:nvPr>
        </p:nvSpPr>
        <p:spPr>
          <a:xfrm>
            <a:off x="780289" y="2052918"/>
            <a:ext cx="3681984" cy="4195481"/>
          </a:xfrm>
        </p:spPr>
        <p:txBody>
          <a:bodyPr>
            <a:normAutofit/>
          </a:bodyPr>
          <a:lstStyle/>
          <a:p>
            <a:r>
              <a:rPr lang="en-US" sz="2800" dirty="0"/>
              <a:t>It doesn’t matter. Either one of the splitting methods still works.</a:t>
            </a:r>
          </a:p>
        </p:txBody>
      </p:sp>
      <p:pic>
        <p:nvPicPr>
          <p:cNvPr id="6" name="Picture 5"/>
          <p:cNvPicPr>
            <a:picLocks noChangeAspect="1"/>
          </p:cNvPicPr>
          <p:nvPr/>
        </p:nvPicPr>
        <p:blipFill>
          <a:blip r:embed="rId2"/>
          <a:stretch>
            <a:fillRect/>
          </a:stretch>
        </p:blipFill>
        <p:spPr>
          <a:xfrm>
            <a:off x="4462273" y="1243584"/>
            <a:ext cx="6968128" cy="5266944"/>
          </a:xfrm>
          <a:prstGeom prst="rect">
            <a:avLst/>
          </a:prstGeom>
        </p:spPr>
      </p:pic>
    </p:spTree>
    <p:extLst>
      <p:ext uri="{BB962C8B-B14F-4D97-AF65-F5344CB8AC3E}">
        <p14:creationId xmlns:p14="http://schemas.microsoft.com/office/powerpoint/2010/main" val="205941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Transpose</a:t>
            </a:r>
          </a:p>
        </p:txBody>
      </p:sp>
      <p:sp>
        <p:nvSpPr>
          <p:cNvPr id="3" name="Content Placeholder 2"/>
          <p:cNvSpPr>
            <a:spLocks noGrp="1"/>
          </p:cNvSpPr>
          <p:nvPr>
            <p:ph idx="1"/>
          </p:nvPr>
        </p:nvSpPr>
        <p:spPr>
          <a:xfrm>
            <a:off x="1103313" y="2052918"/>
            <a:ext cx="4012974" cy="4195481"/>
          </a:xfrm>
        </p:spPr>
        <p:txBody>
          <a:bodyPr/>
          <a:lstStyle/>
          <a:p>
            <a:endParaRPr lang="en-US"/>
          </a:p>
        </p:txBody>
      </p:sp>
      <p:pic>
        <p:nvPicPr>
          <p:cNvPr id="6" name="Picture 5"/>
          <p:cNvPicPr>
            <a:picLocks noChangeAspect="1"/>
          </p:cNvPicPr>
          <p:nvPr/>
        </p:nvPicPr>
        <p:blipFill>
          <a:blip r:embed="rId2"/>
          <a:stretch>
            <a:fillRect/>
          </a:stretch>
        </p:blipFill>
        <p:spPr>
          <a:xfrm>
            <a:off x="1643434" y="1501322"/>
            <a:ext cx="8407400" cy="4965700"/>
          </a:xfrm>
          <a:prstGeom prst="rect">
            <a:avLst/>
          </a:prstGeom>
        </p:spPr>
      </p:pic>
    </p:spTree>
    <p:extLst>
      <p:ext uri="{BB962C8B-B14F-4D97-AF65-F5344CB8AC3E}">
        <p14:creationId xmlns:p14="http://schemas.microsoft.com/office/powerpoint/2010/main" val="1180098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Transpose</a:t>
            </a:r>
          </a:p>
        </p:txBody>
      </p:sp>
      <p:sp>
        <p:nvSpPr>
          <p:cNvPr id="3" name="Content Placeholder 2"/>
          <p:cNvSpPr>
            <a:spLocks noGrp="1"/>
          </p:cNvSpPr>
          <p:nvPr>
            <p:ph idx="1"/>
          </p:nvPr>
        </p:nvSpPr>
        <p:spPr>
          <a:xfrm>
            <a:off x="772886" y="1730830"/>
            <a:ext cx="4136571" cy="4517570"/>
          </a:xfrm>
        </p:spPr>
        <p:txBody>
          <a:bodyPr>
            <a:normAutofit/>
          </a:bodyPr>
          <a:lstStyle/>
          <a:p>
            <a:r>
              <a:rPr lang="en-US" sz="2800" dirty="0"/>
              <a:t>It doesn’t matter whether there are missing data or not.</a:t>
            </a:r>
          </a:p>
          <a:p>
            <a:r>
              <a:rPr lang="en-US" sz="2800" dirty="0"/>
              <a:t>Transpose yields the correct wide structure.</a:t>
            </a:r>
          </a:p>
        </p:txBody>
      </p:sp>
      <p:pic>
        <p:nvPicPr>
          <p:cNvPr id="4" name="Picture 3"/>
          <p:cNvPicPr>
            <a:picLocks noChangeAspect="1"/>
          </p:cNvPicPr>
          <p:nvPr/>
        </p:nvPicPr>
        <p:blipFill>
          <a:blip r:embed="rId2"/>
          <a:stretch>
            <a:fillRect/>
          </a:stretch>
        </p:blipFill>
        <p:spPr>
          <a:xfrm>
            <a:off x="5155293" y="3587738"/>
            <a:ext cx="5959022" cy="2860331"/>
          </a:xfrm>
          <a:prstGeom prst="rect">
            <a:avLst/>
          </a:prstGeom>
        </p:spPr>
      </p:pic>
      <p:pic>
        <p:nvPicPr>
          <p:cNvPr id="5" name="Picture 4"/>
          <p:cNvPicPr>
            <a:picLocks noChangeAspect="1"/>
          </p:cNvPicPr>
          <p:nvPr/>
        </p:nvPicPr>
        <p:blipFill>
          <a:blip r:embed="rId3"/>
          <a:stretch>
            <a:fillRect/>
          </a:stretch>
        </p:blipFill>
        <p:spPr>
          <a:xfrm>
            <a:off x="5155293" y="386179"/>
            <a:ext cx="5959022" cy="2934138"/>
          </a:xfrm>
          <a:prstGeom prst="rect">
            <a:avLst/>
          </a:prstGeom>
        </p:spPr>
      </p:pic>
    </p:spTree>
    <p:extLst>
      <p:ext uri="{BB962C8B-B14F-4D97-AF65-F5344CB8AC3E}">
        <p14:creationId xmlns:p14="http://schemas.microsoft.com/office/powerpoint/2010/main" val="945480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Convert from wide to tall</a:t>
            </a:r>
          </a:p>
        </p:txBody>
      </p:sp>
      <p:pic>
        <p:nvPicPr>
          <p:cNvPr id="4" name="Picture 3"/>
          <p:cNvPicPr>
            <a:picLocks noChangeAspect="1"/>
          </p:cNvPicPr>
          <p:nvPr/>
        </p:nvPicPr>
        <p:blipFill>
          <a:blip r:embed="rId2"/>
          <a:stretch>
            <a:fillRect/>
          </a:stretch>
        </p:blipFill>
        <p:spPr>
          <a:xfrm>
            <a:off x="744817" y="1421271"/>
            <a:ext cx="2159000" cy="3937000"/>
          </a:xfrm>
          <a:prstGeom prst="rect">
            <a:avLst/>
          </a:prstGeom>
        </p:spPr>
      </p:pic>
      <p:pic>
        <p:nvPicPr>
          <p:cNvPr id="5" name="Picture 4"/>
          <p:cNvPicPr>
            <a:picLocks noChangeAspect="1"/>
          </p:cNvPicPr>
          <p:nvPr/>
        </p:nvPicPr>
        <p:blipFill>
          <a:blip r:embed="rId3"/>
          <a:stretch>
            <a:fillRect/>
          </a:stretch>
        </p:blipFill>
        <p:spPr>
          <a:xfrm>
            <a:off x="3360928" y="1396823"/>
            <a:ext cx="8128000" cy="5105400"/>
          </a:xfrm>
          <a:prstGeom prst="rect">
            <a:avLst/>
          </a:prstGeom>
        </p:spPr>
      </p:pic>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1389244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tall</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146652" y="298702"/>
            <a:ext cx="5289956" cy="6280621"/>
          </a:xfrm>
          <a:prstGeom prst="rect">
            <a:avLst/>
          </a:prstGeom>
        </p:spPr>
      </p:pic>
    </p:spTree>
    <p:extLst>
      <p:ext uri="{BB962C8B-B14F-4D97-AF65-F5344CB8AC3E}">
        <p14:creationId xmlns:p14="http://schemas.microsoft.com/office/powerpoint/2010/main" val="821285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JMP Script</a:t>
            </a:r>
          </a:p>
        </p:txBody>
      </p:sp>
      <p:sp>
        <p:nvSpPr>
          <p:cNvPr id="3" name="Content Placeholder 2"/>
          <p:cNvSpPr>
            <a:spLocks noGrp="1"/>
          </p:cNvSpPr>
          <p:nvPr>
            <p:ph idx="1"/>
          </p:nvPr>
        </p:nvSpPr>
        <p:spPr>
          <a:xfrm>
            <a:off x="646111" y="1333590"/>
            <a:ext cx="9899969" cy="4195481"/>
          </a:xfrm>
        </p:spPr>
        <p:txBody>
          <a:bodyPr>
            <a:normAutofit/>
          </a:bodyPr>
          <a:lstStyle/>
          <a:p>
            <a:r>
              <a:rPr lang="en-US" sz="2400" dirty="0"/>
              <a:t>If you use a JMP script, you can simply copy and paste, change the file name and variable name, and then run it for other data sets.</a:t>
            </a:r>
          </a:p>
        </p:txBody>
      </p:sp>
      <p:pic>
        <p:nvPicPr>
          <p:cNvPr id="4" name="Picture 3"/>
          <p:cNvPicPr>
            <a:picLocks noChangeAspect="1"/>
          </p:cNvPicPr>
          <p:nvPr/>
        </p:nvPicPr>
        <p:blipFill>
          <a:blip r:embed="rId2"/>
          <a:stretch>
            <a:fillRect/>
          </a:stretch>
        </p:blipFill>
        <p:spPr>
          <a:xfrm>
            <a:off x="3590792" y="2306321"/>
            <a:ext cx="7289098" cy="3921350"/>
          </a:xfrm>
          <a:prstGeom prst="rect">
            <a:avLst/>
          </a:prstGeom>
        </p:spPr>
      </p:pic>
    </p:spTree>
    <p:extLst>
      <p:ext uri="{BB962C8B-B14F-4D97-AF65-F5344CB8AC3E}">
        <p14:creationId xmlns:p14="http://schemas.microsoft.com/office/powerpoint/2010/main" val="168270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 TRANSPOSE in SAS (Optional)</a:t>
            </a:r>
          </a:p>
        </p:txBody>
      </p:sp>
      <p:sp>
        <p:nvSpPr>
          <p:cNvPr id="3" name="Content Placeholder 2"/>
          <p:cNvSpPr>
            <a:spLocks noGrp="1"/>
          </p:cNvSpPr>
          <p:nvPr>
            <p:ph idx="1"/>
          </p:nvPr>
        </p:nvSpPr>
        <p:spPr>
          <a:xfrm>
            <a:off x="755904" y="1414272"/>
            <a:ext cx="9790176" cy="4834127"/>
          </a:xfrm>
        </p:spPr>
        <p:txBody>
          <a:bodyPr>
            <a:normAutofit/>
          </a:bodyPr>
          <a:lstStyle/>
          <a:p>
            <a:endParaRPr lang="en-US" dirty="0"/>
          </a:p>
          <a:p>
            <a:r>
              <a:rPr lang="en-US" sz="2400" dirty="0"/>
              <a:t>The conversion can be done by SAS programming.</a:t>
            </a:r>
          </a:p>
          <a:p>
            <a:r>
              <a:rPr lang="en-US" sz="2400" dirty="0"/>
              <a:t>It works no matter there are missing data or no missing.</a:t>
            </a:r>
          </a:p>
          <a:p>
            <a:r>
              <a:rPr lang="en-US" sz="2400" dirty="0"/>
              <a:t>When the conversion procedure becomes a routine, it is better to do it by programming. </a:t>
            </a:r>
          </a:p>
          <a:p>
            <a:r>
              <a:rPr lang="en-US" sz="2400" dirty="0"/>
              <a:t>Open the SAS data set “</a:t>
            </a:r>
            <a:r>
              <a:rPr lang="en-US" sz="2400" dirty="0" err="1"/>
              <a:t>tall_missing</a:t>
            </a:r>
            <a:r>
              <a:rPr lang="en-US" sz="2400" dirty="0"/>
              <a:t>” from Unit 6: </a:t>
            </a:r>
            <a:r>
              <a:rPr lang="en-US" sz="2400" dirty="0" err="1"/>
              <a:t>SAS_JMP_files</a:t>
            </a:r>
            <a:endParaRPr lang="en-US" sz="2400" dirty="0"/>
          </a:p>
          <a:p>
            <a:r>
              <a:rPr lang="en-US" sz="2400" dirty="0"/>
              <a:t>If you use traditional SAS programming environment, the default library is TMP1. If you use SAS Studio, it may be different. </a:t>
            </a:r>
          </a:p>
          <a:p>
            <a:r>
              <a:rPr lang="en-US" sz="2400" dirty="0"/>
              <a:t>Open the SAS program “</a:t>
            </a:r>
            <a:r>
              <a:rPr lang="en-US" sz="2400" dirty="0" err="1"/>
              <a:t>transpose.sas</a:t>
            </a:r>
            <a:r>
              <a:rPr lang="en-US" sz="2400" dirty="0"/>
              <a:t>” You need to right-click to download.</a:t>
            </a:r>
          </a:p>
        </p:txBody>
      </p:sp>
    </p:spTree>
    <p:extLst>
      <p:ext uri="{BB962C8B-B14F-4D97-AF65-F5344CB8AC3E}">
        <p14:creationId xmlns:p14="http://schemas.microsoft.com/office/powerpoint/2010/main" val="1473439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 TRANSPOSE in SAS (Optional)</a:t>
            </a:r>
          </a:p>
        </p:txBody>
      </p:sp>
      <p:sp>
        <p:nvSpPr>
          <p:cNvPr id="3" name="Content Placeholder 2"/>
          <p:cNvSpPr>
            <a:spLocks noGrp="1"/>
          </p:cNvSpPr>
          <p:nvPr>
            <p:ph idx="1"/>
          </p:nvPr>
        </p:nvSpPr>
        <p:spPr>
          <a:xfrm>
            <a:off x="755904" y="1414272"/>
            <a:ext cx="9790176" cy="4834127"/>
          </a:xfrm>
        </p:spPr>
        <p:txBody>
          <a:bodyPr>
            <a:normAutofit/>
          </a:bodyPr>
          <a:lstStyle/>
          <a:p>
            <a:endParaRPr lang="en-US" dirty="0"/>
          </a:p>
          <a:p>
            <a:r>
              <a:rPr lang="en-US" sz="2400" b="1" dirty="0">
                <a:solidFill>
                  <a:srgbClr val="FFC000"/>
                </a:solidFill>
              </a:rPr>
              <a:t>proc sort data=tmp1.tall_missing; by Student; run;</a:t>
            </a:r>
          </a:p>
          <a:p>
            <a:r>
              <a:rPr lang="en-US" sz="2400" b="1" dirty="0">
                <a:solidFill>
                  <a:srgbClr val="FFC000"/>
                </a:solidFill>
              </a:rPr>
              <a:t>/* No need to sort if the Student ID is in order */</a:t>
            </a:r>
          </a:p>
          <a:p>
            <a:r>
              <a:rPr lang="en-US" sz="2400" b="1" dirty="0">
                <a:solidFill>
                  <a:srgbClr val="FFC000"/>
                </a:solidFill>
              </a:rPr>
              <a:t>proc transpose data=tmp1.tall_missing out=tmp1.wide(drop= _NAME_) prefix=exam; by Student; id exam; </a:t>
            </a:r>
            <a:r>
              <a:rPr lang="en-US" sz="2400" b="1" dirty="0" err="1">
                <a:solidFill>
                  <a:srgbClr val="FFC000"/>
                </a:solidFill>
              </a:rPr>
              <a:t>var</a:t>
            </a:r>
            <a:r>
              <a:rPr lang="en-US" sz="2400" b="1" dirty="0">
                <a:solidFill>
                  <a:srgbClr val="FFC000"/>
                </a:solidFill>
              </a:rPr>
              <a:t> score; </a:t>
            </a:r>
          </a:p>
          <a:p>
            <a:r>
              <a:rPr lang="en-US" sz="2400" b="1" dirty="0">
                <a:solidFill>
                  <a:srgbClr val="FFC000"/>
                </a:solidFill>
              </a:rPr>
              <a:t>copy class; run;</a:t>
            </a:r>
          </a:p>
          <a:p>
            <a:r>
              <a:rPr lang="en-US" sz="2400" b="1" dirty="0">
                <a:solidFill>
                  <a:srgbClr val="FFC000"/>
                </a:solidFill>
              </a:rPr>
              <a:t>proc sort </a:t>
            </a:r>
            <a:r>
              <a:rPr lang="en-US" sz="2400" b="1" dirty="0" err="1">
                <a:solidFill>
                  <a:srgbClr val="FFC000"/>
                </a:solidFill>
              </a:rPr>
              <a:t>nodupkey</a:t>
            </a:r>
            <a:r>
              <a:rPr lang="en-US" sz="2400" b="1" dirty="0">
                <a:solidFill>
                  <a:srgbClr val="FFC000"/>
                </a:solidFill>
              </a:rPr>
              <a:t> data=tmp1.wide; by Student class; run;</a:t>
            </a:r>
          </a:p>
        </p:txBody>
      </p:sp>
    </p:spTree>
    <p:extLst>
      <p:ext uri="{BB962C8B-B14F-4D97-AF65-F5344CB8AC3E}">
        <p14:creationId xmlns:p14="http://schemas.microsoft.com/office/powerpoint/2010/main" val="3070319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 TRANSPOSE in SAS (Optional)</a:t>
            </a:r>
          </a:p>
        </p:txBody>
      </p:sp>
      <p:sp>
        <p:nvSpPr>
          <p:cNvPr id="3" name="Content Placeholder 2"/>
          <p:cNvSpPr>
            <a:spLocks noGrp="1"/>
          </p:cNvSpPr>
          <p:nvPr>
            <p:ph idx="1"/>
          </p:nvPr>
        </p:nvSpPr>
        <p:spPr>
          <a:xfrm>
            <a:off x="755904" y="1414272"/>
            <a:ext cx="9790176" cy="4834127"/>
          </a:xfrm>
        </p:spPr>
        <p:txBody>
          <a:bodyPr>
            <a:normAutofit/>
          </a:bodyPr>
          <a:lstStyle/>
          <a:p>
            <a:endParaRPr lang="en-US" dirty="0"/>
          </a:p>
          <a:p>
            <a:r>
              <a:rPr lang="en-US" sz="2400" dirty="0"/>
              <a:t>Alternatively, you can download </a:t>
            </a:r>
            <a:r>
              <a:rPr lang="en-US" sz="2400" dirty="0">
                <a:solidFill>
                  <a:srgbClr val="FFC000"/>
                </a:solidFill>
              </a:rPr>
              <a:t>“transpose2.sas” </a:t>
            </a:r>
            <a:r>
              <a:rPr lang="en-US" sz="2400" dirty="0"/>
              <a:t>and run it.</a:t>
            </a:r>
          </a:p>
          <a:p>
            <a:r>
              <a:rPr lang="en-US" sz="2400" dirty="0"/>
              <a:t>In this program the data are embedded. </a:t>
            </a:r>
          </a:p>
          <a:p>
            <a:r>
              <a:rPr lang="en-US" sz="2400" dirty="0"/>
              <a:t>Please use a </a:t>
            </a:r>
            <a:r>
              <a:rPr lang="en-US" sz="2400" dirty="0">
                <a:solidFill>
                  <a:srgbClr val="FFC000"/>
                </a:solidFill>
              </a:rPr>
              <a:t>right-click</a:t>
            </a:r>
            <a:r>
              <a:rPr lang="en-US" sz="2400" dirty="0"/>
              <a:t> to download, and then open the program in SAS. If you open the program in a Web browser an then copy-n-paste, the space in the data set may turn into a tab, and the program will not run.</a:t>
            </a:r>
          </a:p>
        </p:txBody>
      </p:sp>
    </p:spTree>
    <p:extLst>
      <p:ext uri="{BB962C8B-B14F-4D97-AF65-F5344CB8AC3E}">
        <p14:creationId xmlns:p14="http://schemas.microsoft.com/office/powerpoint/2010/main" val="2580583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 TRANSPOSE in SAS</a:t>
            </a:r>
          </a:p>
        </p:txBody>
      </p:sp>
      <p:sp>
        <p:nvSpPr>
          <p:cNvPr id="3" name="Content Placeholder 2"/>
          <p:cNvSpPr>
            <a:spLocks noGrp="1"/>
          </p:cNvSpPr>
          <p:nvPr>
            <p:ph idx="1"/>
          </p:nvPr>
        </p:nvSpPr>
        <p:spPr>
          <a:xfrm>
            <a:off x="755904" y="2052918"/>
            <a:ext cx="9293949" cy="4195481"/>
          </a:xfrm>
        </p:spPr>
        <p:txBody>
          <a:bodyPr/>
          <a:lstStyle/>
          <a:p>
            <a:endParaRPr lang="en-US"/>
          </a:p>
        </p:txBody>
      </p:sp>
      <p:pic>
        <p:nvPicPr>
          <p:cNvPr id="4" name="Picture 3"/>
          <p:cNvPicPr>
            <a:picLocks noChangeAspect="1"/>
          </p:cNvPicPr>
          <p:nvPr/>
        </p:nvPicPr>
        <p:blipFill>
          <a:blip r:embed="rId2"/>
          <a:stretch>
            <a:fillRect/>
          </a:stretch>
        </p:blipFill>
        <p:spPr>
          <a:xfrm>
            <a:off x="646111" y="1853248"/>
            <a:ext cx="9777633" cy="4072486"/>
          </a:xfrm>
          <a:prstGeom prst="rect">
            <a:avLst/>
          </a:prstGeom>
        </p:spPr>
      </p:pic>
    </p:spTree>
    <p:extLst>
      <p:ext uri="{BB962C8B-B14F-4D97-AF65-F5344CB8AC3E}">
        <p14:creationId xmlns:p14="http://schemas.microsoft.com/office/powerpoint/2010/main" val="598653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Columns in SAS Studio</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03312" y="1343783"/>
            <a:ext cx="10095238" cy="5209524"/>
          </a:xfrm>
          <a:prstGeom prst="rect">
            <a:avLst/>
          </a:prstGeom>
        </p:spPr>
      </p:pic>
    </p:spTree>
    <p:extLst>
      <p:ext uri="{BB962C8B-B14F-4D97-AF65-F5344CB8AC3E}">
        <p14:creationId xmlns:p14="http://schemas.microsoft.com/office/powerpoint/2010/main" val="3558299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8258" y="400383"/>
            <a:ext cx="4073237" cy="1400530"/>
          </a:xfrm>
        </p:spPr>
        <p:txBody>
          <a:bodyPr/>
          <a:lstStyle/>
          <a:p>
            <a:r>
              <a:rPr lang="en-US" dirty="0"/>
              <a:t>Split Columns in SAS Studio</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949250" y="254680"/>
            <a:ext cx="4152686" cy="6394330"/>
          </a:xfrm>
          <a:prstGeom prst="rect">
            <a:avLst/>
          </a:prstGeom>
        </p:spPr>
      </p:pic>
      <p:pic>
        <p:nvPicPr>
          <p:cNvPr id="6" name="Picture 5"/>
          <p:cNvPicPr>
            <a:picLocks noChangeAspect="1"/>
          </p:cNvPicPr>
          <p:nvPr/>
        </p:nvPicPr>
        <p:blipFill>
          <a:blip r:embed="rId3"/>
          <a:stretch>
            <a:fillRect/>
          </a:stretch>
        </p:blipFill>
        <p:spPr>
          <a:xfrm>
            <a:off x="5454211" y="1963296"/>
            <a:ext cx="5342857" cy="4685714"/>
          </a:xfrm>
          <a:prstGeom prst="rect">
            <a:avLst/>
          </a:prstGeom>
        </p:spPr>
      </p:pic>
    </p:spTree>
    <p:extLst>
      <p:ext uri="{BB962C8B-B14F-4D97-AF65-F5344CB8AC3E}">
        <p14:creationId xmlns:p14="http://schemas.microsoft.com/office/powerpoint/2010/main" val="3044117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Stack columns in SAS Studio</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57866" y="1335232"/>
            <a:ext cx="3614477" cy="5070764"/>
          </a:xfrm>
          <a:prstGeom prst="rect">
            <a:avLst/>
          </a:prstGeom>
        </p:spPr>
      </p:pic>
      <p:pic>
        <p:nvPicPr>
          <p:cNvPr id="5" name="Picture 4"/>
          <p:cNvPicPr>
            <a:picLocks noChangeAspect="1"/>
          </p:cNvPicPr>
          <p:nvPr/>
        </p:nvPicPr>
        <p:blipFill>
          <a:blip r:embed="rId3"/>
          <a:stretch>
            <a:fillRect/>
          </a:stretch>
        </p:blipFill>
        <p:spPr>
          <a:xfrm>
            <a:off x="4181294" y="1335231"/>
            <a:ext cx="3289769" cy="5076149"/>
          </a:xfrm>
          <a:prstGeom prst="rect">
            <a:avLst/>
          </a:prstGeom>
        </p:spPr>
      </p:pic>
      <p:pic>
        <p:nvPicPr>
          <p:cNvPr id="6" name="Picture 5"/>
          <p:cNvPicPr>
            <a:picLocks noChangeAspect="1"/>
          </p:cNvPicPr>
          <p:nvPr/>
        </p:nvPicPr>
        <p:blipFill>
          <a:blip r:embed="rId4"/>
          <a:stretch>
            <a:fillRect/>
          </a:stretch>
        </p:blipFill>
        <p:spPr>
          <a:xfrm>
            <a:off x="7680014" y="1335231"/>
            <a:ext cx="3957804" cy="5064702"/>
          </a:xfrm>
          <a:prstGeom prst="rect">
            <a:avLst/>
          </a:prstGeom>
        </p:spPr>
      </p:pic>
    </p:spTree>
    <p:extLst>
      <p:ext uri="{BB962C8B-B14F-4D97-AF65-F5344CB8AC3E}">
        <p14:creationId xmlns:p14="http://schemas.microsoft.com/office/powerpoint/2010/main" val="3283988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1788422"/>
            <a:ext cx="5520422" cy="4195481"/>
          </a:xfrm>
        </p:spPr>
        <p:txBody>
          <a:bodyPr>
            <a:normAutofit lnSpcReduction="10000"/>
          </a:bodyPr>
          <a:lstStyle/>
          <a:p>
            <a:r>
              <a:rPr lang="en-US" sz="2400" dirty="0"/>
              <a:t>Due to missing data, the sample size is dropped. You can impute the missing data. </a:t>
            </a:r>
          </a:p>
          <a:p>
            <a:r>
              <a:rPr lang="en-US" sz="2400" dirty="0"/>
              <a:t>Open “</a:t>
            </a:r>
            <a:r>
              <a:rPr lang="en-US" sz="2400" dirty="0" err="1"/>
              <a:t>wide_missing.jmp</a:t>
            </a:r>
            <a:r>
              <a:rPr lang="en-US" sz="2400" dirty="0"/>
              <a:t>”</a:t>
            </a:r>
          </a:p>
          <a:p>
            <a:r>
              <a:rPr lang="en-US" sz="2400" dirty="0"/>
              <a:t>Choose Analyze </a:t>
            </a:r>
            <a:r>
              <a:rPr lang="en-US" sz="2400" dirty="0">
                <a:sym typeface="Wingdings" panose="05000000000000000000" pitchFamily="2" charset="2"/>
              </a:rPr>
              <a:t> Screening  Explore Missing Values</a:t>
            </a:r>
          </a:p>
          <a:p>
            <a:r>
              <a:rPr lang="en-US" sz="2400" dirty="0">
                <a:sym typeface="Wingdings" panose="05000000000000000000" pitchFamily="2" charset="2"/>
              </a:rPr>
              <a:t>Put 1-3 into Y</a:t>
            </a:r>
          </a:p>
          <a:p>
            <a:r>
              <a:rPr lang="en-US" sz="2400" dirty="0">
                <a:sym typeface="Wingdings" panose="05000000000000000000" pitchFamily="2" charset="2"/>
              </a:rPr>
              <a:t>In the pop-up window select 3 and 4</a:t>
            </a:r>
          </a:p>
          <a:p>
            <a:r>
              <a:rPr lang="en-US" sz="2400" dirty="0">
                <a:sym typeface="Wingdings" panose="05000000000000000000" pitchFamily="2" charset="2"/>
              </a:rPr>
              <a:t>Press </a:t>
            </a:r>
            <a:r>
              <a:rPr lang="en-US" sz="2400" dirty="0">
                <a:solidFill>
                  <a:srgbClr val="FFC000"/>
                </a:solidFill>
                <a:sym typeface="Wingdings" panose="05000000000000000000" pitchFamily="2" charset="2"/>
              </a:rPr>
              <a:t>Color Cells</a:t>
            </a:r>
            <a:endParaRPr lang="en-US" sz="2400" dirty="0">
              <a:solidFill>
                <a:srgbClr val="FFC000"/>
              </a:solidFill>
            </a:endParaRPr>
          </a:p>
          <a:p>
            <a:endParaRPr lang="en-US" sz="2800" dirty="0"/>
          </a:p>
        </p:txBody>
      </p:sp>
      <p:pic>
        <p:nvPicPr>
          <p:cNvPr id="5" name="Picture 4"/>
          <p:cNvPicPr>
            <a:picLocks noChangeAspect="1"/>
          </p:cNvPicPr>
          <p:nvPr/>
        </p:nvPicPr>
        <p:blipFill>
          <a:blip r:embed="rId2"/>
          <a:stretch>
            <a:fillRect/>
          </a:stretch>
        </p:blipFill>
        <p:spPr>
          <a:xfrm>
            <a:off x="6216914" y="1499528"/>
            <a:ext cx="5600000" cy="4838095"/>
          </a:xfrm>
          <a:prstGeom prst="rect">
            <a:avLst/>
          </a:prstGeom>
        </p:spPr>
      </p:pic>
    </p:spTree>
    <p:extLst>
      <p:ext uri="{BB962C8B-B14F-4D97-AF65-F5344CB8AC3E}">
        <p14:creationId xmlns:p14="http://schemas.microsoft.com/office/powerpoint/2010/main" val="991588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1788422"/>
            <a:ext cx="4228170" cy="4195481"/>
          </a:xfrm>
        </p:spPr>
        <p:txBody>
          <a:bodyPr>
            <a:normAutofit/>
          </a:bodyPr>
          <a:lstStyle/>
          <a:p>
            <a:r>
              <a:rPr lang="en-US" sz="2400" dirty="0"/>
              <a:t>The missing cells are colored.</a:t>
            </a:r>
          </a:p>
          <a:p>
            <a:r>
              <a:rPr lang="en-US" sz="2400" dirty="0"/>
              <a:t>In a small data set like this one this procedure is not necessary.</a:t>
            </a:r>
          </a:p>
          <a:p>
            <a:r>
              <a:rPr lang="en-US" sz="2400" dirty="0"/>
              <a:t>If you have big data, it is helpful to detect the missing patterns (Is it missing completely at random?)</a:t>
            </a:r>
          </a:p>
          <a:p>
            <a:endParaRPr lang="en-US" sz="2800" dirty="0"/>
          </a:p>
        </p:txBody>
      </p:sp>
      <p:pic>
        <p:nvPicPr>
          <p:cNvPr id="4" name="Picture 3"/>
          <p:cNvPicPr>
            <a:picLocks noChangeAspect="1"/>
          </p:cNvPicPr>
          <p:nvPr/>
        </p:nvPicPr>
        <p:blipFill>
          <a:blip r:embed="rId2"/>
          <a:stretch>
            <a:fillRect/>
          </a:stretch>
        </p:blipFill>
        <p:spPr>
          <a:xfrm>
            <a:off x="4987125" y="1920308"/>
            <a:ext cx="6933333" cy="3742857"/>
          </a:xfrm>
          <a:prstGeom prst="rect">
            <a:avLst/>
          </a:prstGeom>
        </p:spPr>
      </p:pic>
    </p:spTree>
    <p:extLst>
      <p:ext uri="{BB962C8B-B14F-4D97-AF65-F5344CB8AC3E}">
        <p14:creationId xmlns:p14="http://schemas.microsoft.com/office/powerpoint/2010/main" val="2058414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547868" y="1463470"/>
            <a:ext cx="5555385" cy="2451069"/>
          </a:xfrm>
        </p:spPr>
        <p:txBody>
          <a:bodyPr>
            <a:normAutofit fontScale="85000" lnSpcReduction="10000"/>
          </a:bodyPr>
          <a:lstStyle/>
          <a:p>
            <a:r>
              <a:rPr lang="en-US" sz="2400" dirty="0"/>
              <a:t>Re-open Explore Missing Values</a:t>
            </a:r>
          </a:p>
          <a:p>
            <a:r>
              <a:rPr lang="en-US" sz="2400" dirty="0"/>
              <a:t>Press </a:t>
            </a:r>
            <a:r>
              <a:rPr lang="en-US" sz="2400" dirty="0">
                <a:solidFill>
                  <a:srgbClr val="FFC000"/>
                </a:solidFill>
              </a:rPr>
              <a:t>Automated Data Imputation (ADI)</a:t>
            </a:r>
          </a:p>
          <a:p>
            <a:r>
              <a:rPr lang="en-US" sz="2400" dirty="0"/>
              <a:t>ADI imputes missing values using a low-rank matrix approximation method, also known as </a:t>
            </a:r>
            <a:r>
              <a:rPr lang="en-US" sz="2400" dirty="0">
                <a:solidFill>
                  <a:srgbClr val="FFC000"/>
                </a:solidFill>
              </a:rPr>
              <a:t>matrix completion</a:t>
            </a:r>
            <a:r>
              <a:rPr lang="en-US" sz="2400" dirty="0"/>
              <a:t>. This method is good for streaming data (time-based data).</a:t>
            </a:r>
          </a:p>
          <a:p>
            <a:endParaRPr lang="en-US" sz="2800" dirty="0"/>
          </a:p>
        </p:txBody>
      </p:sp>
      <p:pic>
        <p:nvPicPr>
          <p:cNvPr id="5" name="Picture 4"/>
          <p:cNvPicPr>
            <a:picLocks noChangeAspect="1"/>
          </p:cNvPicPr>
          <p:nvPr/>
        </p:nvPicPr>
        <p:blipFill>
          <a:blip r:embed="rId2"/>
          <a:stretch>
            <a:fillRect/>
          </a:stretch>
        </p:blipFill>
        <p:spPr>
          <a:xfrm>
            <a:off x="6318809" y="589766"/>
            <a:ext cx="5600000" cy="5723809"/>
          </a:xfrm>
          <a:prstGeom prst="rect">
            <a:avLst/>
          </a:prstGeom>
        </p:spPr>
      </p:pic>
      <p:pic>
        <p:nvPicPr>
          <p:cNvPr id="7" name="Picture 6"/>
          <p:cNvPicPr>
            <a:picLocks noChangeAspect="1"/>
          </p:cNvPicPr>
          <p:nvPr/>
        </p:nvPicPr>
        <p:blipFill>
          <a:blip r:embed="rId3"/>
          <a:stretch>
            <a:fillRect/>
          </a:stretch>
        </p:blipFill>
        <p:spPr>
          <a:xfrm>
            <a:off x="646110" y="4104051"/>
            <a:ext cx="5457143" cy="2209524"/>
          </a:xfrm>
          <a:prstGeom prst="rect">
            <a:avLst/>
          </a:prstGeom>
        </p:spPr>
      </p:pic>
    </p:spTree>
    <p:extLst>
      <p:ext uri="{BB962C8B-B14F-4D97-AF65-F5344CB8AC3E}">
        <p14:creationId xmlns:p14="http://schemas.microsoft.com/office/powerpoint/2010/main" val="158461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2052918"/>
            <a:ext cx="10659198" cy="4195481"/>
          </a:xfrm>
        </p:spPr>
        <p:txBody>
          <a:bodyPr>
            <a:normAutofit/>
          </a:bodyPr>
          <a:lstStyle/>
          <a:p>
            <a:r>
              <a:rPr lang="en-US" sz="2800" dirty="0">
                <a:solidFill>
                  <a:srgbClr val="FFC000"/>
                </a:solidFill>
              </a:rPr>
              <a:t>Fully Conditional Specification (FCS) </a:t>
            </a:r>
            <a:r>
              <a:rPr lang="en-US" sz="2800" dirty="0"/>
              <a:t>in SAS is one of the best imputation methods for multivariate data set.</a:t>
            </a:r>
          </a:p>
          <a:p>
            <a:r>
              <a:rPr lang="en-US" sz="2800" dirty="0">
                <a:hlinkClick r:id="rId2"/>
              </a:rPr>
              <a:t>https://www.ncbi.nlm.nih.gov/pmc/articles/PMC4945131/</a:t>
            </a:r>
            <a:endParaRPr lang="en-US" sz="2800" dirty="0"/>
          </a:p>
          <a:p>
            <a:r>
              <a:rPr lang="en-US" sz="2800" dirty="0"/>
              <a:t>Run the SAS program “</a:t>
            </a:r>
            <a:r>
              <a:rPr lang="en-US" sz="2800" dirty="0" err="1"/>
              <a:t>imputation.sas</a:t>
            </a:r>
            <a:r>
              <a:rPr lang="en-US" sz="2800" dirty="0"/>
              <a:t>”</a:t>
            </a:r>
          </a:p>
          <a:p>
            <a:r>
              <a:rPr lang="en-US" sz="2800" dirty="0"/>
              <a:t>Alternatively you can run “imputations2.sas” (The data and the program are together)</a:t>
            </a:r>
          </a:p>
        </p:txBody>
      </p:sp>
    </p:spTree>
    <p:extLst>
      <p:ext uri="{BB962C8B-B14F-4D97-AF65-F5344CB8AC3E}">
        <p14:creationId xmlns:p14="http://schemas.microsoft.com/office/powerpoint/2010/main" val="4064368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1415144"/>
            <a:ext cx="10294031" cy="4833256"/>
          </a:xfrm>
        </p:spPr>
        <p:txBody>
          <a:bodyPr>
            <a:normAutofit fontScale="85000" lnSpcReduction="20000"/>
          </a:bodyPr>
          <a:lstStyle/>
          <a:p>
            <a:r>
              <a:rPr lang="en-US" dirty="0" err="1">
                <a:solidFill>
                  <a:srgbClr val="FFC000"/>
                </a:solidFill>
              </a:rPr>
              <a:t>ods</a:t>
            </a:r>
            <a:r>
              <a:rPr lang="en-US" dirty="0">
                <a:solidFill>
                  <a:srgbClr val="FFC000"/>
                </a:solidFill>
              </a:rPr>
              <a:t> graphics on;</a:t>
            </a:r>
          </a:p>
          <a:p>
            <a:r>
              <a:rPr lang="en-US" dirty="0">
                <a:solidFill>
                  <a:srgbClr val="FFC000"/>
                </a:solidFill>
              </a:rPr>
              <a:t>data one; set tmp1.wide;</a:t>
            </a:r>
          </a:p>
          <a:p>
            <a:r>
              <a:rPr lang="en-US" dirty="0">
                <a:solidFill>
                  <a:srgbClr val="FFC000"/>
                </a:solidFill>
              </a:rPr>
              <a:t>proc mi seed=1213 </a:t>
            </a:r>
            <a:r>
              <a:rPr lang="en-US" dirty="0" err="1">
                <a:solidFill>
                  <a:srgbClr val="FFC000"/>
                </a:solidFill>
              </a:rPr>
              <a:t>nimpute</a:t>
            </a:r>
            <a:r>
              <a:rPr lang="en-US" dirty="0">
                <a:solidFill>
                  <a:srgbClr val="FFC000"/>
                </a:solidFill>
              </a:rPr>
              <a:t>=4 mu0=50 10 180 out=tmp1.wide_impute;</a:t>
            </a:r>
          </a:p>
          <a:p>
            <a:r>
              <a:rPr lang="en-US" dirty="0">
                <a:solidFill>
                  <a:srgbClr val="FFC000"/>
                </a:solidFill>
              </a:rPr>
              <a:t>   fcs </a:t>
            </a:r>
            <a:r>
              <a:rPr lang="en-US" dirty="0" err="1">
                <a:solidFill>
                  <a:srgbClr val="FFC000"/>
                </a:solidFill>
              </a:rPr>
              <a:t>nbiter</a:t>
            </a:r>
            <a:r>
              <a:rPr lang="en-US" dirty="0">
                <a:solidFill>
                  <a:srgbClr val="FFC000"/>
                </a:solidFill>
              </a:rPr>
              <a:t>=10 </a:t>
            </a:r>
            <a:r>
              <a:rPr lang="en-US" dirty="0" err="1">
                <a:solidFill>
                  <a:srgbClr val="FFC000"/>
                </a:solidFill>
              </a:rPr>
              <a:t>reg</a:t>
            </a:r>
            <a:r>
              <a:rPr lang="en-US" dirty="0">
                <a:solidFill>
                  <a:srgbClr val="FFC000"/>
                </a:solidFill>
              </a:rPr>
              <a:t>(/details);</a:t>
            </a:r>
          </a:p>
          <a:p>
            <a:r>
              <a:rPr lang="en-US" dirty="0">
                <a:solidFill>
                  <a:srgbClr val="FFC000"/>
                </a:solidFill>
              </a:rPr>
              <a:t>   </a:t>
            </a:r>
            <a:r>
              <a:rPr lang="en-US" dirty="0" err="1">
                <a:solidFill>
                  <a:srgbClr val="FFC000"/>
                </a:solidFill>
              </a:rPr>
              <a:t>var</a:t>
            </a:r>
            <a:r>
              <a:rPr lang="en-US" dirty="0">
                <a:solidFill>
                  <a:srgbClr val="FFC000"/>
                </a:solidFill>
              </a:rPr>
              <a:t> exam1 exam2 exam3;</a:t>
            </a:r>
          </a:p>
          <a:p>
            <a:r>
              <a:rPr lang="en-US" dirty="0">
                <a:solidFill>
                  <a:srgbClr val="FFC000"/>
                </a:solidFill>
              </a:rPr>
              <a:t>run;</a:t>
            </a:r>
          </a:p>
          <a:p>
            <a:r>
              <a:rPr lang="en-US" dirty="0">
                <a:solidFill>
                  <a:srgbClr val="FFC000"/>
                </a:solidFill>
              </a:rPr>
              <a:t>/* the algorithm went through fur iterations and output four imputed data set. Take the last one only */</a:t>
            </a:r>
          </a:p>
          <a:p>
            <a:r>
              <a:rPr lang="en-US" dirty="0">
                <a:solidFill>
                  <a:srgbClr val="FFC000"/>
                </a:solidFill>
              </a:rPr>
              <a:t>data tmp1.wide_impute2; set tmp1.wide_impute;</a:t>
            </a:r>
          </a:p>
          <a:p>
            <a:r>
              <a:rPr lang="en-US" dirty="0">
                <a:solidFill>
                  <a:srgbClr val="FFC000"/>
                </a:solidFill>
              </a:rPr>
              <a:t>If _Imputation_ in (1, 2, 3) </a:t>
            </a:r>
          </a:p>
          <a:p>
            <a:r>
              <a:rPr lang="en-US" dirty="0">
                <a:solidFill>
                  <a:srgbClr val="FFC000"/>
                </a:solidFill>
              </a:rPr>
              <a:t>	then delete;</a:t>
            </a:r>
          </a:p>
          <a:p>
            <a:r>
              <a:rPr lang="en-US" dirty="0">
                <a:solidFill>
                  <a:srgbClr val="FFC000"/>
                </a:solidFill>
              </a:rPr>
              <a:t>drop _Imputation_;</a:t>
            </a:r>
          </a:p>
          <a:p>
            <a:r>
              <a:rPr lang="en-US" dirty="0">
                <a:solidFill>
                  <a:srgbClr val="FFC000"/>
                </a:solidFill>
              </a:rPr>
              <a:t>run;</a:t>
            </a:r>
          </a:p>
          <a:p>
            <a:r>
              <a:rPr lang="en-US" dirty="0" err="1">
                <a:solidFill>
                  <a:srgbClr val="FFC000"/>
                </a:solidFill>
              </a:rPr>
              <a:t>ods</a:t>
            </a:r>
            <a:r>
              <a:rPr lang="en-US" dirty="0">
                <a:solidFill>
                  <a:srgbClr val="FFC000"/>
                </a:solidFill>
              </a:rPr>
              <a:t> graphics off;</a:t>
            </a:r>
          </a:p>
        </p:txBody>
      </p:sp>
    </p:spTree>
    <p:extLst>
      <p:ext uri="{BB962C8B-B14F-4D97-AF65-F5344CB8AC3E}">
        <p14:creationId xmlns:p14="http://schemas.microsoft.com/office/powerpoint/2010/main" val="784326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1572097"/>
            <a:ext cx="4448403" cy="4717997"/>
          </a:xfrm>
        </p:spPr>
        <p:txBody>
          <a:bodyPr/>
          <a:lstStyle/>
          <a:p>
            <a:r>
              <a:rPr lang="en-US" dirty="0"/>
              <a:t>Imputation is not 100% fool-proof.</a:t>
            </a:r>
          </a:p>
          <a:p>
            <a:r>
              <a:rPr lang="en-US" dirty="0"/>
              <a:t>Metaphor: If I am at Azusa at 1:00, at Glendora at 1:15, you may predict that I will be at San Dimas at 1:30.</a:t>
            </a:r>
          </a:p>
          <a:p>
            <a:r>
              <a:rPr lang="en-US" dirty="0"/>
              <a:t>You need at least two positions to predict my next position or impute the missing data.</a:t>
            </a:r>
          </a:p>
          <a:p>
            <a:r>
              <a:rPr lang="en-US" dirty="0"/>
              <a:t>You have </a:t>
            </a:r>
            <a:r>
              <a:rPr lang="en-US" dirty="0">
                <a:solidFill>
                  <a:srgbClr val="FFC000"/>
                </a:solidFill>
              </a:rPr>
              <a:t>only one and only one data point</a:t>
            </a:r>
            <a:r>
              <a:rPr lang="en-US" dirty="0"/>
              <a:t>: I am at Azusa at 1:30. I could be at Duarte or Glendora later.</a:t>
            </a:r>
          </a:p>
        </p:txBody>
      </p:sp>
      <p:pic>
        <p:nvPicPr>
          <p:cNvPr id="7" name="Picture 6"/>
          <p:cNvPicPr>
            <a:picLocks noChangeAspect="1"/>
          </p:cNvPicPr>
          <p:nvPr/>
        </p:nvPicPr>
        <p:blipFill>
          <a:blip r:embed="rId2"/>
          <a:stretch>
            <a:fillRect/>
          </a:stretch>
        </p:blipFill>
        <p:spPr>
          <a:xfrm>
            <a:off x="5348472" y="1572097"/>
            <a:ext cx="6617943" cy="3047011"/>
          </a:xfrm>
          <a:prstGeom prst="rect">
            <a:avLst/>
          </a:prstGeom>
        </p:spPr>
      </p:pic>
      <p:sp>
        <p:nvSpPr>
          <p:cNvPr id="4" name="TextBox 3">
            <a:extLst>
              <a:ext uri="{FF2B5EF4-FFF2-40B4-BE49-F238E27FC236}">
                <a16:creationId xmlns:a16="http://schemas.microsoft.com/office/drawing/2014/main" id="{5C912FFF-7C13-2E9B-9516-7AA8FE12D4A2}"/>
              </a:ext>
            </a:extLst>
          </p:cNvPr>
          <p:cNvSpPr txBox="1"/>
          <p:nvPr/>
        </p:nvSpPr>
        <p:spPr>
          <a:xfrm>
            <a:off x="5348472" y="5115464"/>
            <a:ext cx="6443837" cy="1200329"/>
          </a:xfrm>
          <a:prstGeom prst="rect">
            <a:avLst/>
          </a:prstGeom>
          <a:noFill/>
        </p:spPr>
        <p:txBody>
          <a:bodyPr wrap="square" rtlCol="0">
            <a:spAutoFit/>
          </a:bodyPr>
          <a:lstStyle/>
          <a:p>
            <a:r>
              <a:rPr lang="en-US" dirty="0"/>
              <a:t>For more info: Sterne, J., et al. (2009). Multiple imputation for missing data in epidemiological and clinical research: potential and pitfalls. </a:t>
            </a:r>
            <a:r>
              <a:rPr lang="en-US" i="1" dirty="0"/>
              <a:t>Biomedical Journal, 338</a:t>
            </a:r>
            <a:r>
              <a:rPr lang="en-US" dirty="0"/>
              <a:t>, Article b2393. </a:t>
            </a:r>
            <a:r>
              <a:rPr lang="en-US" dirty="0">
                <a:hlinkClick r:id="rId3"/>
              </a:rPr>
              <a:t>doi: 10.1136/bmj.b2393</a:t>
            </a:r>
            <a:endParaRPr lang="en-US" dirty="0"/>
          </a:p>
        </p:txBody>
      </p:sp>
    </p:spTree>
    <p:extLst>
      <p:ext uri="{BB962C8B-B14F-4D97-AF65-F5344CB8AC3E}">
        <p14:creationId xmlns:p14="http://schemas.microsoft.com/office/powerpoint/2010/main" val="701660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imputation</a:t>
            </a:r>
          </a:p>
        </p:txBody>
      </p:sp>
      <p:sp>
        <p:nvSpPr>
          <p:cNvPr id="3" name="Content Placeholder 2"/>
          <p:cNvSpPr>
            <a:spLocks noGrp="1"/>
          </p:cNvSpPr>
          <p:nvPr>
            <p:ph idx="1"/>
          </p:nvPr>
        </p:nvSpPr>
        <p:spPr>
          <a:xfrm>
            <a:off x="646111" y="1606603"/>
            <a:ext cx="4448403" cy="4717997"/>
          </a:xfrm>
        </p:spPr>
        <p:txBody>
          <a:bodyPr>
            <a:normAutofit fontScale="92500"/>
          </a:bodyPr>
          <a:lstStyle/>
          <a:p>
            <a:r>
              <a:rPr lang="en-US" sz="2400" dirty="0"/>
              <a:t>Winnie the Pool has </a:t>
            </a:r>
            <a:r>
              <a:rPr lang="en-US" sz="2400" dirty="0">
                <a:solidFill>
                  <a:srgbClr val="FFC000"/>
                </a:solidFill>
              </a:rPr>
              <a:t>one and only one data point</a:t>
            </a:r>
            <a:r>
              <a:rPr lang="en-US" sz="2400" dirty="0"/>
              <a:t>: 100 in Exam 1.</a:t>
            </a:r>
          </a:p>
          <a:p>
            <a:r>
              <a:rPr lang="en-US" sz="2400" dirty="0"/>
              <a:t>He might keep the consistent performance: 100 in both Exam 2 and Exam 2.</a:t>
            </a:r>
          </a:p>
          <a:p>
            <a:r>
              <a:rPr lang="en-US" sz="2400" dirty="0"/>
              <a:t>SAS imputation said that his performance drops to 81 in Exam 2 and 89 in Exam 3 based on the overall trend of all other observations.</a:t>
            </a:r>
          </a:p>
          <a:p>
            <a:r>
              <a:rPr lang="en-US" sz="2400" dirty="0"/>
              <a:t>JMP is better in this case.</a:t>
            </a:r>
          </a:p>
        </p:txBody>
      </p:sp>
      <p:pic>
        <p:nvPicPr>
          <p:cNvPr id="5" name="Picture 4"/>
          <p:cNvPicPr>
            <a:picLocks noChangeAspect="1"/>
          </p:cNvPicPr>
          <p:nvPr/>
        </p:nvPicPr>
        <p:blipFill>
          <a:blip r:embed="rId2"/>
          <a:stretch>
            <a:fillRect/>
          </a:stretch>
        </p:blipFill>
        <p:spPr>
          <a:xfrm>
            <a:off x="5228237" y="3586367"/>
            <a:ext cx="6686162" cy="2825319"/>
          </a:xfrm>
          <a:prstGeom prst="rect">
            <a:avLst/>
          </a:prstGeom>
        </p:spPr>
      </p:pic>
      <p:pic>
        <p:nvPicPr>
          <p:cNvPr id="6" name="Picture 5"/>
          <p:cNvPicPr>
            <a:picLocks noChangeAspect="1"/>
          </p:cNvPicPr>
          <p:nvPr/>
        </p:nvPicPr>
        <p:blipFill>
          <a:blip r:embed="rId3"/>
          <a:stretch>
            <a:fillRect/>
          </a:stretch>
        </p:blipFill>
        <p:spPr>
          <a:xfrm>
            <a:off x="5228237" y="602351"/>
            <a:ext cx="6655821" cy="2772219"/>
          </a:xfrm>
          <a:prstGeom prst="rect">
            <a:avLst/>
          </a:prstGeom>
        </p:spPr>
      </p:pic>
    </p:spTree>
    <p:extLst>
      <p:ext uri="{BB962C8B-B14F-4D97-AF65-F5344CB8AC3E}">
        <p14:creationId xmlns:p14="http://schemas.microsoft.com/office/powerpoint/2010/main" val="809464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40653"/>
          </a:xfrm>
        </p:spPr>
        <p:txBody>
          <a:bodyPr/>
          <a:lstStyle/>
          <a:p>
            <a:r>
              <a:rPr lang="en-US" dirty="0"/>
              <a:t>Data imputation: Quick and “dirty”</a:t>
            </a:r>
          </a:p>
        </p:txBody>
      </p:sp>
      <p:sp>
        <p:nvSpPr>
          <p:cNvPr id="3" name="Content Placeholder 2"/>
          <p:cNvSpPr>
            <a:spLocks noGrp="1"/>
          </p:cNvSpPr>
          <p:nvPr>
            <p:ph idx="1"/>
          </p:nvPr>
        </p:nvSpPr>
        <p:spPr>
          <a:xfrm>
            <a:off x="471941" y="1751305"/>
            <a:ext cx="3105830" cy="4584181"/>
          </a:xfrm>
        </p:spPr>
        <p:txBody>
          <a:bodyPr>
            <a:normAutofit/>
          </a:bodyPr>
          <a:lstStyle/>
          <a:p>
            <a:r>
              <a:rPr lang="en-US" dirty="0"/>
              <a:t>In SAS Studio you can use the task “Time Series Data Preparation” to impute missing data.</a:t>
            </a:r>
          </a:p>
          <a:p>
            <a:r>
              <a:rPr lang="en-US" dirty="0"/>
              <a:t>But this method is not recommended because the numbers are “static” and simplistic (e.g. mean, median, first, last, max, min).</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64856" y="1732692"/>
            <a:ext cx="8316686" cy="4101166"/>
          </a:xfrm>
          <a:prstGeom prst="rect">
            <a:avLst/>
          </a:prstGeom>
        </p:spPr>
      </p:pic>
    </p:spTree>
    <p:extLst>
      <p:ext uri="{BB962C8B-B14F-4D97-AF65-F5344CB8AC3E}">
        <p14:creationId xmlns:p14="http://schemas.microsoft.com/office/powerpoint/2010/main" val="2097836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 mean plot for wide</a:t>
            </a:r>
          </a:p>
        </p:txBody>
      </p:sp>
      <p:sp>
        <p:nvSpPr>
          <p:cNvPr id="3" name="Content Placeholder 2"/>
          <p:cNvSpPr>
            <a:spLocks noGrp="1"/>
          </p:cNvSpPr>
          <p:nvPr>
            <p:ph idx="1"/>
          </p:nvPr>
        </p:nvSpPr>
        <p:spPr>
          <a:xfrm>
            <a:off x="261257" y="1598486"/>
            <a:ext cx="3624943" cy="4195481"/>
          </a:xfrm>
        </p:spPr>
        <p:txBody>
          <a:bodyPr>
            <a:noAutofit/>
          </a:bodyPr>
          <a:lstStyle/>
          <a:p>
            <a:r>
              <a:rPr lang="en-US" sz="2400" dirty="0"/>
              <a:t>Use </a:t>
            </a:r>
            <a:r>
              <a:rPr lang="en-US" sz="2400" dirty="0" err="1"/>
              <a:t>wide.jmp</a:t>
            </a:r>
            <a:endParaRPr lang="en-US" sz="2400" dirty="0"/>
          </a:p>
          <a:p>
            <a:r>
              <a:rPr lang="en-US" sz="2400" dirty="0"/>
              <a:t>Analyze </a:t>
            </a:r>
            <a:r>
              <a:rPr lang="en-US" sz="2400" dirty="0">
                <a:sym typeface="Wingdings"/>
              </a:rPr>
              <a:t> Fit model</a:t>
            </a:r>
          </a:p>
          <a:p>
            <a:r>
              <a:rPr lang="en-US" sz="2400" dirty="0">
                <a:sym typeface="Wingdings"/>
              </a:rPr>
              <a:t>Drag the scores across all time points into Y</a:t>
            </a:r>
          </a:p>
          <a:p>
            <a:r>
              <a:rPr lang="en-US" sz="2400" dirty="0">
                <a:sym typeface="Wingdings"/>
              </a:rPr>
              <a:t>Drag class into Add</a:t>
            </a:r>
          </a:p>
          <a:p>
            <a:r>
              <a:rPr lang="en-US" sz="2400" dirty="0">
                <a:sym typeface="Wingdings"/>
              </a:rPr>
              <a:t>Change </a:t>
            </a:r>
            <a:r>
              <a:rPr lang="en-US" sz="2400" dirty="0">
                <a:solidFill>
                  <a:srgbClr val="FFC000"/>
                </a:solidFill>
                <a:sym typeface="Wingdings"/>
              </a:rPr>
              <a:t>Personality</a:t>
            </a:r>
            <a:r>
              <a:rPr lang="en-US" sz="2400" dirty="0">
                <a:sym typeface="Wingdings"/>
              </a:rPr>
              <a:t> to </a:t>
            </a:r>
            <a:r>
              <a:rPr lang="en-US" sz="2400" dirty="0">
                <a:solidFill>
                  <a:srgbClr val="FFC000"/>
                </a:solidFill>
                <a:sym typeface="Wingdings"/>
              </a:rPr>
              <a:t>MANOVA (Multivariate analysis of variance)</a:t>
            </a:r>
          </a:p>
          <a:p>
            <a:r>
              <a:rPr lang="en-US" sz="2400" dirty="0">
                <a:sym typeface="Wingdings"/>
              </a:rPr>
              <a:t>Press Run</a:t>
            </a:r>
            <a:endParaRPr lang="en-US" sz="2400" dirty="0"/>
          </a:p>
        </p:txBody>
      </p:sp>
      <p:pic>
        <p:nvPicPr>
          <p:cNvPr id="4" name="Picture 3"/>
          <p:cNvPicPr>
            <a:picLocks noChangeAspect="1"/>
          </p:cNvPicPr>
          <p:nvPr/>
        </p:nvPicPr>
        <p:blipFill>
          <a:blip r:embed="rId2"/>
          <a:stretch>
            <a:fillRect/>
          </a:stretch>
        </p:blipFill>
        <p:spPr>
          <a:xfrm>
            <a:off x="3994259" y="1598486"/>
            <a:ext cx="7895518" cy="4814570"/>
          </a:xfrm>
          <a:prstGeom prst="rect">
            <a:avLst/>
          </a:prstGeom>
        </p:spPr>
      </p:pic>
    </p:spTree>
    <p:extLst>
      <p:ext uri="{BB962C8B-B14F-4D97-AF65-F5344CB8AC3E}">
        <p14:creationId xmlns:p14="http://schemas.microsoft.com/office/powerpoint/2010/main" val="118353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 mean plot for wide</a:t>
            </a:r>
          </a:p>
        </p:txBody>
      </p:sp>
      <p:pic>
        <p:nvPicPr>
          <p:cNvPr id="5" name="Picture 4"/>
          <p:cNvPicPr>
            <a:picLocks noChangeAspect="1"/>
          </p:cNvPicPr>
          <p:nvPr/>
        </p:nvPicPr>
        <p:blipFill>
          <a:blip r:embed="rId2"/>
          <a:stretch>
            <a:fillRect/>
          </a:stretch>
        </p:blipFill>
        <p:spPr>
          <a:xfrm>
            <a:off x="504444" y="1665733"/>
            <a:ext cx="6266178" cy="3759707"/>
          </a:xfrm>
          <a:prstGeom prst="rect">
            <a:avLst/>
          </a:prstGeom>
        </p:spPr>
      </p:pic>
      <p:sp>
        <p:nvSpPr>
          <p:cNvPr id="6" name="Content Placeholder 5"/>
          <p:cNvSpPr>
            <a:spLocks noGrp="1"/>
          </p:cNvSpPr>
          <p:nvPr>
            <p:ph idx="1"/>
          </p:nvPr>
        </p:nvSpPr>
        <p:spPr>
          <a:xfrm>
            <a:off x="1103313" y="2052919"/>
            <a:ext cx="2822512" cy="1555914"/>
          </a:xfrm>
        </p:spPr>
        <p:txBody>
          <a:bodyPr/>
          <a:lstStyle/>
          <a:p>
            <a:endParaRPr lang="en-US" dirty="0"/>
          </a:p>
        </p:txBody>
      </p:sp>
      <p:pic>
        <p:nvPicPr>
          <p:cNvPr id="7" name="Picture 6"/>
          <p:cNvPicPr>
            <a:picLocks noChangeAspect="1"/>
          </p:cNvPicPr>
          <p:nvPr/>
        </p:nvPicPr>
        <p:blipFill>
          <a:blip r:embed="rId3"/>
          <a:stretch>
            <a:fillRect/>
          </a:stretch>
        </p:blipFill>
        <p:spPr>
          <a:xfrm>
            <a:off x="6983411" y="2828608"/>
            <a:ext cx="4813669" cy="3462464"/>
          </a:xfrm>
          <a:prstGeom prst="rect">
            <a:avLst/>
          </a:prstGeom>
        </p:spPr>
      </p:pic>
    </p:spTree>
    <p:extLst>
      <p:ext uri="{BB962C8B-B14F-4D97-AF65-F5344CB8AC3E}">
        <p14:creationId xmlns:p14="http://schemas.microsoft.com/office/powerpoint/2010/main" val="820623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 mean plot for wide</a:t>
            </a:r>
          </a:p>
        </p:txBody>
      </p:sp>
      <p:sp>
        <p:nvSpPr>
          <p:cNvPr id="6" name="Content Placeholder 5"/>
          <p:cNvSpPr>
            <a:spLocks noGrp="1"/>
          </p:cNvSpPr>
          <p:nvPr>
            <p:ph idx="1"/>
          </p:nvPr>
        </p:nvSpPr>
        <p:spPr>
          <a:xfrm>
            <a:off x="792479" y="1511808"/>
            <a:ext cx="6261463" cy="4864608"/>
          </a:xfrm>
        </p:spPr>
        <p:txBody>
          <a:bodyPr>
            <a:normAutofit/>
          </a:bodyPr>
          <a:lstStyle/>
          <a:p>
            <a:r>
              <a:rPr lang="en-US" dirty="0"/>
              <a:t>Estimated from a </a:t>
            </a:r>
            <a:r>
              <a:rPr lang="en-US" dirty="0">
                <a:solidFill>
                  <a:srgbClr val="FFC000"/>
                </a:solidFill>
              </a:rPr>
              <a:t>linear model</a:t>
            </a:r>
          </a:p>
          <a:p>
            <a:r>
              <a:rPr lang="en-US" dirty="0"/>
              <a:t>A raw mean is the average of all values </a:t>
            </a:r>
            <a:r>
              <a:rPr lang="en-US" dirty="0">
                <a:solidFill>
                  <a:srgbClr val="FFC000"/>
                </a:solidFill>
              </a:rPr>
              <a:t>without weighting </a:t>
            </a:r>
            <a:r>
              <a:rPr lang="en-US" dirty="0"/>
              <a:t>or any adjustment.</a:t>
            </a:r>
          </a:p>
          <a:p>
            <a:r>
              <a:rPr lang="en-US" dirty="0"/>
              <a:t>Least square means are </a:t>
            </a:r>
            <a:r>
              <a:rPr lang="en-US" dirty="0">
                <a:solidFill>
                  <a:srgbClr val="FFC000"/>
                </a:solidFill>
              </a:rPr>
              <a:t>adjusted</a:t>
            </a:r>
            <a:r>
              <a:rPr lang="en-US" dirty="0"/>
              <a:t> for covariates (if there is any) or missing data (if there is any).</a:t>
            </a:r>
          </a:p>
          <a:p>
            <a:r>
              <a:rPr lang="en-US" dirty="0"/>
              <a:t>A better estimate of the “true” population mean.</a:t>
            </a:r>
          </a:p>
          <a:p>
            <a:r>
              <a:rPr lang="en-US" dirty="0"/>
              <a:t>In both classes, exam 3 is better than exam 2, and 2 is better than 1. </a:t>
            </a:r>
          </a:p>
          <a:p>
            <a:r>
              <a:rPr lang="en-US" dirty="0"/>
              <a:t>Students are getting better and better </a:t>
            </a:r>
            <a:r>
              <a:rPr lang="en-US" dirty="0">
                <a:solidFill>
                  <a:srgbClr val="FFC000"/>
                </a:solidFill>
              </a:rPr>
              <a:t>regardless of </a:t>
            </a:r>
            <a:r>
              <a:rPr lang="en-US" dirty="0"/>
              <a:t>what class they take.</a:t>
            </a:r>
          </a:p>
        </p:txBody>
      </p:sp>
      <p:pic>
        <p:nvPicPr>
          <p:cNvPr id="4" name="Picture 3"/>
          <p:cNvPicPr>
            <a:picLocks noChangeAspect="1"/>
          </p:cNvPicPr>
          <p:nvPr/>
        </p:nvPicPr>
        <p:blipFill>
          <a:blip r:embed="rId2"/>
          <a:stretch>
            <a:fillRect/>
          </a:stretch>
        </p:blipFill>
        <p:spPr>
          <a:xfrm>
            <a:off x="7250737" y="1386840"/>
            <a:ext cx="4407305" cy="5114543"/>
          </a:xfrm>
          <a:prstGeom prst="rect">
            <a:avLst/>
          </a:prstGeom>
        </p:spPr>
      </p:pic>
    </p:spTree>
    <p:extLst>
      <p:ext uri="{BB962C8B-B14F-4D97-AF65-F5344CB8AC3E}">
        <p14:creationId xmlns:p14="http://schemas.microsoft.com/office/powerpoint/2010/main" val="1544164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 mean plot for wide</a:t>
            </a:r>
          </a:p>
        </p:txBody>
      </p:sp>
      <p:sp>
        <p:nvSpPr>
          <p:cNvPr id="6" name="Content Placeholder 5"/>
          <p:cNvSpPr>
            <a:spLocks noGrp="1"/>
          </p:cNvSpPr>
          <p:nvPr>
            <p:ph idx="1"/>
          </p:nvPr>
        </p:nvSpPr>
        <p:spPr>
          <a:xfrm>
            <a:off x="829745" y="1439244"/>
            <a:ext cx="4711084" cy="4864608"/>
          </a:xfrm>
        </p:spPr>
        <p:txBody>
          <a:bodyPr>
            <a:normAutofit/>
          </a:bodyPr>
          <a:lstStyle/>
          <a:p>
            <a:r>
              <a:rPr lang="en-US" sz="2400" dirty="0"/>
              <a:t>Compare the least square means at the bottom of the plot and the raw means output by Tabulate.</a:t>
            </a:r>
          </a:p>
          <a:p>
            <a:r>
              <a:rPr lang="en-US" sz="2400" dirty="0"/>
              <a:t>They are exactly the same!</a:t>
            </a:r>
          </a:p>
          <a:p>
            <a:r>
              <a:rPr lang="en-US" sz="2400" dirty="0"/>
              <a:t>I change my ”personality” for this analysis! All for nothing! Why????</a:t>
            </a:r>
          </a:p>
        </p:txBody>
      </p:sp>
      <p:pic>
        <p:nvPicPr>
          <p:cNvPr id="3" name="Picture 2"/>
          <p:cNvPicPr>
            <a:picLocks noChangeAspect="1"/>
          </p:cNvPicPr>
          <p:nvPr/>
        </p:nvPicPr>
        <p:blipFill>
          <a:blip r:embed="rId2"/>
          <a:stretch>
            <a:fillRect/>
          </a:stretch>
        </p:blipFill>
        <p:spPr>
          <a:xfrm>
            <a:off x="6077412" y="1439244"/>
            <a:ext cx="4337050" cy="2614596"/>
          </a:xfrm>
          <a:prstGeom prst="rect">
            <a:avLst/>
          </a:prstGeom>
        </p:spPr>
      </p:pic>
      <p:pic>
        <p:nvPicPr>
          <p:cNvPr id="5" name="Picture 4"/>
          <p:cNvPicPr>
            <a:picLocks noChangeAspect="1"/>
          </p:cNvPicPr>
          <p:nvPr/>
        </p:nvPicPr>
        <p:blipFill>
          <a:blip r:embed="rId3"/>
          <a:stretch>
            <a:fillRect/>
          </a:stretch>
        </p:blipFill>
        <p:spPr>
          <a:xfrm>
            <a:off x="6077412" y="4286892"/>
            <a:ext cx="3126917" cy="1506948"/>
          </a:xfrm>
          <a:prstGeom prst="rect">
            <a:avLst/>
          </a:prstGeom>
        </p:spPr>
      </p:pic>
    </p:spTree>
    <p:extLst>
      <p:ext uri="{BB962C8B-B14F-4D97-AF65-F5344CB8AC3E}">
        <p14:creationId xmlns:p14="http://schemas.microsoft.com/office/powerpoint/2010/main" val="1492171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(Challenging!)</a:t>
            </a:r>
          </a:p>
        </p:txBody>
      </p:sp>
      <p:sp>
        <p:nvSpPr>
          <p:cNvPr id="3" name="Content Placeholder 2"/>
          <p:cNvSpPr>
            <a:spLocks noGrp="1"/>
          </p:cNvSpPr>
          <p:nvPr>
            <p:ph idx="1"/>
          </p:nvPr>
        </p:nvSpPr>
        <p:spPr>
          <a:xfrm>
            <a:off x="743712" y="1853248"/>
            <a:ext cx="10180320" cy="4474400"/>
          </a:xfrm>
        </p:spPr>
        <p:txBody>
          <a:bodyPr>
            <a:normAutofit fontScale="92500"/>
          </a:bodyPr>
          <a:lstStyle/>
          <a:p>
            <a:r>
              <a:rPr lang="en-US" sz="2400" dirty="0"/>
              <a:t>Convert </a:t>
            </a:r>
            <a:r>
              <a:rPr lang="en-US" sz="2400" dirty="0" err="1"/>
              <a:t>tall_missing.jmp</a:t>
            </a:r>
            <a:r>
              <a:rPr lang="en-US" sz="2400" dirty="0"/>
              <a:t> to a wide structure using </a:t>
            </a:r>
            <a:r>
              <a:rPr lang="en-US" sz="2400" dirty="0">
                <a:solidFill>
                  <a:srgbClr val="FFC000"/>
                </a:solidFill>
              </a:rPr>
              <a:t>Split</a:t>
            </a:r>
            <a:r>
              <a:rPr lang="en-US" sz="2400" dirty="0"/>
              <a:t>.</a:t>
            </a:r>
          </a:p>
          <a:p>
            <a:r>
              <a:rPr lang="en-US" sz="2400" dirty="0"/>
              <a:t>In the wide structure use </a:t>
            </a:r>
            <a:r>
              <a:rPr lang="en-US" sz="2400" dirty="0">
                <a:solidFill>
                  <a:srgbClr val="FFC000"/>
                </a:solidFill>
              </a:rPr>
              <a:t>MANOVA</a:t>
            </a:r>
            <a:r>
              <a:rPr lang="en-US" sz="2400" dirty="0"/>
              <a:t> to create a least square mean plot.</a:t>
            </a:r>
          </a:p>
          <a:p>
            <a:r>
              <a:rPr lang="en-US" sz="2400" dirty="0"/>
              <a:t>Go back to the tall structure and use </a:t>
            </a:r>
            <a:r>
              <a:rPr lang="en-US" sz="2400" dirty="0">
                <a:solidFill>
                  <a:srgbClr val="FFC000"/>
                </a:solidFill>
              </a:rPr>
              <a:t>Tabulate</a:t>
            </a:r>
            <a:r>
              <a:rPr lang="en-US" sz="2400" dirty="0"/>
              <a:t> to create a raw mean table.</a:t>
            </a:r>
          </a:p>
          <a:p>
            <a:r>
              <a:rPr lang="en-US" sz="2400" dirty="0"/>
              <a:t>Output the raw mean table to Excel and make a raw cell mean plot.</a:t>
            </a:r>
          </a:p>
          <a:p>
            <a:r>
              <a:rPr lang="en-US" sz="2400" dirty="0"/>
              <a:t>Compare the raw means and the least square means. Are they the same or different? </a:t>
            </a:r>
          </a:p>
          <a:p>
            <a:r>
              <a:rPr lang="en-US" sz="2400" dirty="0"/>
              <a:t>Use the information from the previous lesson (crossing vs. no crossing). Is there any </a:t>
            </a:r>
            <a:r>
              <a:rPr lang="en-US" sz="2400" dirty="0">
                <a:solidFill>
                  <a:srgbClr val="FFC000"/>
                </a:solidFill>
              </a:rPr>
              <a:t>main effect </a:t>
            </a:r>
            <a:r>
              <a:rPr lang="en-US" sz="2400" dirty="0"/>
              <a:t>or </a:t>
            </a:r>
            <a:r>
              <a:rPr lang="en-US" sz="2400" dirty="0">
                <a:solidFill>
                  <a:srgbClr val="FFC000"/>
                </a:solidFill>
              </a:rPr>
              <a:t>interaction effect </a:t>
            </a:r>
            <a:r>
              <a:rPr lang="en-US" sz="2400" dirty="0"/>
              <a:t>in the raw mean plot? How about the LS mean plot?</a:t>
            </a:r>
          </a:p>
        </p:txBody>
      </p:sp>
    </p:spTree>
    <p:extLst>
      <p:ext uri="{BB962C8B-B14F-4D97-AF65-F5344CB8AC3E}">
        <p14:creationId xmlns:p14="http://schemas.microsoft.com/office/powerpoint/2010/main" val="793623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1023" y="393064"/>
            <a:ext cx="3150162" cy="1400530"/>
          </a:xfrm>
        </p:spPr>
        <p:txBody>
          <a:bodyPr/>
          <a:lstStyle/>
          <a:p>
            <a:r>
              <a:rPr lang="en-US" dirty="0"/>
              <a:t>Answer</a:t>
            </a:r>
          </a:p>
        </p:txBody>
      </p:sp>
      <p:sp>
        <p:nvSpPr>
          <p:cNvPr id="3" name="Content Placeholder 2"/>
          <p:cNvSpPr>
            <a:spLocks noGrp="1"/>
          </p:cNvSpPr>
          <p:nvPr>
            <p:ph idx="1"/>
          </p:nvPr>
        </p:nvSpPr>
        <p:spPr>
          <a:xfrm>
            <a:off x="5572077" y="5155824"/>
            <a:ext cx="6119179" cy="1321175"/>
          </a:xfrm>
        </p:spPr>
        <p:txBody>
          <a:bodyPr>
            <a:normAutofit fontScale="77500" lnSpcReduction="20000"/>
          </a:bodyPr>
          <a:lstStyle/>
          <a:p>
            <a:r>
              <a:rPr lang="en-US" dirty="0"/>
              <a:t>Using LS means, from Exam 2 to 3 there is no growth in the online class.</a:t>
            </a:r>
          </a:p>
          <a:p>
            <a:r>
              <a:rPr lang="en-US" dirty="0"/>
              <a:t>Traditional students improved a lot.</a:t>
            </a:r>
          </a:p>
          <a:p>
            <a:r>
              <a:rPr lang="en-US" dirty="0"/>
              <a:t>In Raw mean plot both improved (raw_cell_meanplot.xlsx)</a:t>
            </a:r>
          </a:p>
        </p:txBody>
      </p:sp>
      <p:pic>
        <p:nvPicPr>
          <p:cNvPr id="4" name="Picture 3"/>
          <p:cNvPicPr>
            <a:picLocks noChangeAspect="1"/>
          </p:cNvPicPr>
          <p:nvPr/>
        </p:nvPicPr>
        <p:blipFill>
          <a:blip r:embed="rId2"/>
          <a:stretch>
            <a:fillRect/>
          </a:stretch>
        </p:blipFill>
        <p:spPr>
          <a:xfrm>
            <a:off x="5572078" y="1354775"/>
            <a:ext cx="6021021" cy="3506217"/>
          </a:xfrm>
          <a:prstGeom prst="rect">
            <a:avLst/>
          </a:prstGeom>
        </p:spPr>
      </p:pic>
      <p:pic>
        <p:nvPicPr>
          <p:cNvPr id="5" name="Picture 4"/>
          <p:cNvPicPr>
            <a:picLocks noChangeAspect="1"/>
          </p:cNvPicPr>
          <p:nvPr/>
        </p:nvPicPr>
        <p:blipFill>
          <a:blip r:embed="rId3"/>
          <a:stretch>
            <a:fillRect/>
          </a:stretch>
        </p:blipFill>
        <p:spPr>
          <a:xfrm>
            <a:off x="1187778" y="1354775"/>
            <a:ext cx="2921767" cy="1466798"/>
          </a:xfrm>
          <a:prstGeom prst="rect">
            <a:avLst/>
          </a:prstGeom>
        </p:spPr>
      </p:pic>
      <p:pic>
        <p:nvPicPr>
          <p:cNvPr id="6" name="Picture 5"/>
          <p:cNvPicPr>
            <a:picLocks noChangeAspect="1"/>
          </p:cNvPicPr>
          <p:nvPr/>
        </p:nvPicPr>
        <p:blipFill>
          <a:blip r:embed="rId4"/>
          <a:stretch>
            <a:fillRect/>
          </a:stretch>
        </p:blipFill>
        <p:spPr>
          <a:xfrm>
            <a:off x="333615" y="3167006"/>
            <a:ext cx="4979757" cy="2965569"/>
          </a:xfrm>
          <a:prstGeom prst="rect">
            <a:avLst/>
          </a:prstGeom>
        </p:spPr>
      </p:pic>
    </p:spTree>
    <p:extLst>
      <p:ext uri="{BB962C8B-B14F-4D97-AF65-F5344CB8AC3E}">
        <p14:creationId xmlns:p14="http://schemas.microsoft.com/office/powerpoint/2010/main" val="547419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coordinate for wide</a:t>
            </a:r>
          </a:p>
        </p:txBody>
      </p:sp>
      <p:sp>
        <p:nvSpPr>
          <p:cNvPr id="3" name="Content Placeholder 2"/>
          <p:cNvSpPr>
            <a:spLocks noGrp="1"/>
          </p:cNvSpPr>
          <p:nvPr>
            <p:ph idx="1"/>
          </p:nvPr>
        </p:nvSpPr>
        <p:spPr>
          <a:xfrm>
            <a:off x="749744" y="1589623"/>
            <a:ext cx="5638864" cy="2397162"/>
          </a:xfrm>
        </p:spPr>
        <p:txBody>
          <a:bodyPr>
            <a:normAutofit/>
          </a:bodyPr>
          <a:lstStyle/>
          <a:p>
            <a:r>
              <a:rPr lang="en-US" sz="2400" dirty="0"/>
              <a:t>In JMP, go to Graph </a:t>
            </a:r>
            <a:r>
              <a:rPr lang="en-US" sz="2400" dirty="0">
                <a:sym typeface="Wingdings"/>
              </a:rPr>
              <a:t> Parallel Plot</a:t>
            </a:r>
            <a:endParaRPr lang="en-US" sz="2400" dirty="0"/>
          </a:p>
          <a:p>
            <a:r>
              <a:rPr lang="en-US" sz="2400" dirty="0"/>
              <a:t>Parallel coordinate using the wide structure doesn’t look good and useful</a:t>
            </a:r>
          </a:p>
        </p:txBody>
      </p:sp>
      <p:pic>
        <p:nvPicPr>
          <p:cNvPr id="4" name="Picture 3"/>
          <p:cNvPicPr>
            <a:picLocks noChangeAspect="1"/>
          </p:cNvPicPr>
          <p:nvPr/>
        </p:nvPicPr>
        <p:blipFill>
          <a:blip r:embed="rId2"/>
          <a:stretch>
            <a:fillRect/>
          </a:stretch>
        </p:blipFill>
        <p:spPr>
          <a:xfrm>
            <a:off x="6559350" y="2272374"/>
            <a:ext cx="4807584" cy="3908970"/>
          </a:xfrm>
          <a:prstGeom prst="rect">
            <a:avLst/>
          </a:prstGeom>
        </p:spPr>
      </p:pic>
      <p:pic>
        <p:nvPicPr>
          <p:cNvPr id="5" name="Picture 4"/>
          <p:cNvPicPr>
            <a:picLocks noChangeAspect="1"/>
          </p:cNvPicPr>
          <p:nvPr/>
        </p:nvPicPr>
        <p:blipFill>
          <a:blip r:embed="rId3"/>
          <a:stretch>
            <a:fillRect/>
          </a:stretch>
        </p:blipFill>
        <p:spPr>
          <a:xfrm>
            <a:off x="749744" y="3882434"/>
            <a:ext cx="5358550" cy="2298910"/>
          </a:xfrm>
          <a:prstGeom prst="rect">
            <a:avLst/>
          </a:prstGeom>
        </p:spPr>
      </p:pic>
    </p:spTree>
    <p:extLst>
      <p:ext uri="{BB962C8B-B14F-4D97-AF65-F5344CB8AC3E}">
        <p14:creationId xmlns:p14="http://schemas.microsoft.com/office/powerpoint/2010/main" val="153656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builder for tall</a:t>
            </a:r>
          </a:p>
        </p:txBody>
      </p:sp>
      <p:sp>
        <p:nvSpPr>
          <p:cNvPr id="3" name="Content Placeholder 2"/>
          <p:cNvSpPr>
            <a:spLocks noGrp="1"/>
          </p:cNvSpPr>
          <p:nvPr>
            <p:ph idx="1"/>
          </p:nvPr>
        </p:nvSpPr>
        <p:spPr>
          <a:xfrm>
            <a:off x="774629" y="1475975"/>
            <a:ext cx="4069514" cy="4772424"/>
          </a:xfrm>
        </p:spPr>
        <p:txBody>
          <a:bodyPr>
            <a:normAutofit/>
          </a:bodyPr>
          <a:lstStyle/>
          <a:p>
            <a:r>
              <a:rPr lang="en-US" sz="2400" dirty="0"/>
              <a:t>Use </a:t>
            </a:r>
            <a:r>
              <a:rPr lang="en-US" sz="2400" dirty="0" err="1"/>
              <a:t>tall_nomiss_jmp</a:t>
            </a:r>
            <a:endParaRPr lang="en-US" sz="2400" dirty="0"/>
          </a:p>
          <a:p>
            <a:r>
              <a:rPr lang="en-US" sz="2400" dirty="0"/>
              <a:t>Score </a:t>
            </a:r>
            <a:r>
              <a:rPr lang="en-US" sz="2400" dirty="0">
                <a:sym typeface="Wingdings" panose="05000000000000000000" pitchFamily="2" charset="2"/>
              </a:rPr>
              <a:t> Y</a:t>
            </a:r>
          </a:p>
          <a:p>
            <a:r>
              <a:rPr lang="en-US" sz="2400" dirty="0">
                <a:sym typeface="Wingdings" panose="05000000000000000000" pitchFamily="2" charset="2"/>
              </a:rPr>
              <a:t>Exam  X</a:t>
            </a:r>
            <a:endParaRPr lang="en-US" sz="2400" dirty="0"/>
          </a:p>
          <a:p>
            <a:r>
              <a:rPr lang="en-US" sz="2400" dirty="0"/>
              <a:t>Class </a:t>
            </a:r>
            <a:r>
              <a:rPr lang="en-US" sz="2400" dirty="0">
                <a:sym typeface="Wingdings" panose="05000000000000000000" pitchFamily="2" charset="2"/>
              </a:rPr>
              <a:t> overlay</a:t>
            </a:r>
            <a:endParaRPr lang="en-US" sz="2400" dirty="0"/>
          </a:p>
          <a:p>
            <a:r>
              <a:rPr lang="en-US" sz="2400" dirty="0"/>
              <a:t>When you look at the summary (the average of each exam), it seems that students are getting better and better over time.</a:t>
            </a:r>
          </a:p>
        </p:txBody>
      </p:sp>
      <p:pic>
        <p:nvPicPr>
          <p:cNvPr id="7" name="Picture 6"/>
          <p:cNvPicPr>
            <a:picLocks noChangeAspect="1"/>
          </p:cNvPicPr>
          <p:nvPr/>
        </p:nvPicPr>
        <p:blipFill>
          <a:blip r:embed="rId2"/>
          <a:stretch>
            <a:fillRect/>
          </a:stretch>
        </p:blipFill>
        <p:spPr>
          <a:xfrm>
            <a:off x="5192031" y="1595120"/>
            <a:ext cx="6328459" cy="4653279"/>
          </a:xfrm>
          <a:prstGeom prst="rect">
            <a:avLst/>
          </a:prstGeom>
        </p:spPr>
      </p:pic>
    </p:spTree>
    <p:extLst>
      <p:ext uri="{BB962C8B-B14F-4D97-AF65-F5344CB8AC3E}">
        <p14:creationId xmlns:p14="http://schemas.microsoft.com/office/powerpoint/2010/main" val="124999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builder for tall</a:t>
            </a:r>
          </a:p>
        </p:txBody>
      </p:sp>
      <p:sp>
        <p:nvSpPr>
          <p:cNvPr id="3" name="Content Placeholder 2"/>
          <p:cNvSpPr>
            <a:spLocks noGrp="1"/>
          </p:cNvSpPr>
          <p:nvPr>
            <p:ph idx="1"/>
          </p:nvPr>
        </p:nvSpPr>
        <p:spPr>
          <a:xfrm>
            <a:off x="646111" y="1671918"/>
            <a:ext cx="3958546" cy="4195481"/>
          </a:xfrm>
        </p:spPr>
        <p:txBody>
          <a:bodyPr>
            <a:normAutofit/>
          </a:bodyPr>
          <a:lstStyle/>
          <a:p>
            <a:r>
              <a:rPr lang="en-US" sz="2800" dirty="0"/>
              <a:t>Student </a:t>
            </a:r>
            <a:r>
              <a:rPr lang="en-US" sz="2800" dirty="0">
                <a:sym typeface="Wingdings" panose="05000000000000000000" pitchFamily="2" charset="2"/>
              </a:rPr>
              <a:t> overlay</a:t>
            </a:r>
            <a:endParaRPr lang="en-US" sz="2800" dirty="0"/>
          </a:p>
          <a:p>
            <a:r>
              <a:rPr lang="en-US" sz="2800" dirty="0"/>
              <a:t>You can examine individual students for diagnosis.</a:t>
            </a:r>
          </a:p>
          <a:p>
            <a:r>
              <a:rPr lang="en-US" sz="2800" dirty="0"/>
              <a:t>There are dramatic ups and downs.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73860" y="1501172"/>
            <a:ext cx="6818569" cy="4718304"/>
          </a:xfrm>
          <a:prstGeom prst="rect">
            <a:avLst/>
          </a:prstGeom>
        </p:spPr>
      </p:pic>
    </p:spTree>
    <p:extLst>
      <p:ext uri="{BB962C8B-B14F-4D97-AF65-F5344CB8AC3E}">
        <p14:creationId xmlns:p14="http://schemas.microsoft.com/office/powerpoint/2010/main" val="3949849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builder for tall</a:t>
            </a:r>
          </a:p>
        </p:txBody>
      </p:sp>
      <p:sp>
        <p:nvSpPr>
          <p:cNvPr id="3" name="Content Placeholder 2"/>
          <p:cNvSpPr>
            <a:spLocks noGrp="1"/>
          </p:cNvSpPr>
          <p:nvPr>
            <p:ph idx="1"/>
          </p:nvPr>
        </p:nvSpPr>
        <p:spPr>
          <a:xfrm>
            <a:off x="829057" y="1700784"/>
            <a:ext cx="3511296" cy="4547616"/>
          </a:xfrm>
        </p:spPr>
        <p:txBody>
          <a:bodyPr>
            <a:normAutofit fontScale="92500"/>
          </a:bodyPr>
          <a:lstStyle/>
          <a:p>
            <a:r>
              <a:rPr lang="en-US" sz="2800" dirty="0"/>
              <a:t>You can examine the overall with the detail of individual.</a:t>
            </a:r>
          </a:p>
          <a:p>
            <a:r>
              <a:rPr lang="en-US" sz="2800" dirty="0"/>
              <a:t>One online student got worse.</a:t>
            </a:r>
          </a:p>
          <a:p>
            <a:r>
              <a:rPr lang="en-US" sz="2800" dirty="0"/>
              <a:t>One traditional student got better and then got worse.</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24024" y="1700783"/>
            <a:ext cx="6579856" cy="4547616"/>
          </a:xfrm>
          <a:prstGeom prst="rect">
            <a:avLst/>
          </a:prstGeom>
        </p:spPr>
      </p:pic>
    </p:spTree>
    <p:extLst>
      <p:ext uri="{BB962C8B-B14F-4D97-AF65-F5344CB8AC3E}">
        <p14:creationId xmlns:p14="http://schemas.microsoft.com/office/powerpoint/2010/main" val="12542805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Tableau: Tall structure</a:t>
            </a:r>
          </a:p>
        </p:txBody>
      </p:sp>
      <p:sp>
        <p:nvSpPr>
          <p:cNvPr id="3" name="Content Placeholder 2"/>
          <p:cNvSpPr>
            <a:spLocks noGrp="1"/>
          </p:cNvSpPr>
          <p:nvPr>
            <p:ph idx="1"/>
          </p:nvPr>
        </p:nvSpPr>
        <p:spPr>
          <a:xfrm>
            <a:off x="885104" y="1953634"/>
            <a:ext cx="5203970" cy="4195481"/>
          </a:xfrm>
        </p:spPr>
        <p:txBody>
          <a:bodyPr>
            <a:normAutofit/>
          </a:bodyPr>
          <a:lstStyle/>
          <a:p>
            <a:r>
              <a:rPr lang="en-US" sz="2400" dirty="0"/>
              <a:t>Import the excel spreadsheet “unemployment data”</a:t>
            </a:r>
          </a:p>
          <a:p>
            <a:r>
              <a:rPr lang="en-US" sz="2400" dirty="0"/>
              <a:t>Double-click </a:t>
            </a:r>
            <a:r>
              <a:rPr lang="en-US" sz="2400" dirty="0">
                <a:solidFill>
                  <a:srgbClr val="FFC000"/>
                </a:solidFill>
              </a:rPr>
              <a:t>period</a:t>
            </a:r>
          </a:p>
          <a:p>
            <a:r>
              <a:rPr lang="en-US" sz="2400" dirty="0"/>
              <a:t>Put </a:t>
            </a:r>
            <a:r>
              <a:rPr lang="en-US" sz="2400" dirty="0">
                <a:solidFill>
                  <a:srgbClr val="FFC000"/>
                </a:solidFill>
              </a:rPr>
              <a:t>Unemployed </a:t>
            </a:r>
            <a:r>
              <a:rPr lang="en-US" sz="2400" dirty="0"/>
              <a:t>into Rows</a:t>
            </a:r>
          </a:p>
        </p:txBody>
      </p:sp>
      <p:pic>
        <p:nvPicPr>
          <p:cNvPr id="4" name="Picture 3"/>
          <p:cNvPicPr>
            <a:picLocks noChangeAspect="1"/>
          </p:cNvPicPr>
          <p:nvPr/>
        </p:nvPicPr>
        <p:blipFill>
          <a:blip r:embed="rId2"/>
          <a:stretch>
            <a:fillRect/>
          </a:stretch>
        </p:blipFill>
        <p:spPr>
          <a:xfrm>
            <a:off x="6234926" y="1691559"/>
            <a:ext cx="5196773" cy="4584550"/>
          </a:xfrm>
          <a:prstGeom prst="rect">
            <a:avLst/>
          </a:prstGeom>
        </p:spPr>
      </p:pic>
    </p:spTree>
    <p:extLst>
      <p:ext uri="{BB962C8B-B14F-4D97-AF65-F5344CB8AC3E}">
        <p14:creationId xmlns:p14="http://schemas.microsoft.com/office/powerpoint/2010/main" val="3623984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825" y="358375"/>
            <a:ext cx="9404723" cy="1400530"/>
          </a:xfrm>
        </p:spPr>
        <p:txBody>
          <a:bodyPr/>
          <a:lstStyle/>
          <a:p>
            <a:r>
              <a:rPr lang="en-US" dirty="0"/>
              <a:t>Tableau: Tall structure</a:t>
            </a:r>
          </a:p>
        </p:txBody>
      </p:sp>
      <p:sp>
        <p:nvSpPr>
          <p:cNvPr id="3" name="Content Placeholder 2"/>
          <p:cNvSpPr>
            <a:spLocks noGrp="1"/>
          </p:cNvSpPr>
          <p:nvPr>
            <p:ph idx="1"/>
          </p:nvPr>
        </p:nvSpPr>
        <p:spPr>
          <a:xfrm>
            <a:off x="689161" y="1380319"/>
            <a:ext cx="6197868" cy="2756251"/>
          </a:xfrm>
        </p:spPr>
        <p:txBody>
          <a:bodyPr>
            <a:noAutofit/>
          </a:bodyPr>
          <a:lstStyle/>
          <a:p>
            <a:r>
              <a:rPr lang="en-US" sz="2400" dirty="0"/>
              <a:t>It is a good practice to have a hierarchal  time variable so that you can </a:t>
            </a:r>
            <a:r>
              <a:rPr lang="en-US" sz="2400" dirty="0">
                <a:solidFill>
                  <a:srgbClr val="FFC000"/>
                </a:solidFill>
              </a:rPr>
              <a:t>drill down </a:t>
            </a:r>
            <a:r>
              <a:rPr lang="en-US" sz="2400" dirty="0"/>
              <a:t>(e.g. Year, month</a:t>
            </a:r>
            <a:r>
              <a:rPr lang="mr-IN" sz="2400" dirty="0"/>
              <a:t>…</a:t>
            </a:r>
            <a:r>
              <a:rPr lang="en-US" sz="2400" dirty="0"/>
              <a:t>etc.)</a:t>
            </a:r>
          </a:p>
          <a:p>
            <a:r>
              <a:rPr lang="en-US" sz="2400" dirty="0"/>
              <a:t>In Tableau it is automatic but in SAS you need to write codes to convert the date (see the example below).</a:t>
            </a:r>
          </a:p>
        </p:txBody>
      </p:sp>
      <p:pic>
        <p:nvPicPr>
          <p:cNvPr id="6" name="Picture 5"/>
          <p:cNvPicPr>
            <a:picLocks noChangeAspect="1"/>
          </p:cNvPicPr>
          <p:nvPr/>
        </p:nvPicPr>
        <p:blipFill>
          <a:blip r:embed="rId2"/>
          <a:stretch>
            <a:fillRect/>
          </a:stretch>
        </p:blipFill>
        <p:spPr>
          <a:xfrm>
            <a:off x="7207831" y="607097"/>
            <a:ext cx="4481424" cy="5636719"/>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10003" r="3473" b="12170"/>
          <a:stretch/>
        </p:blipFill>
        <p:spPr>
          <a:xfrm>
            <a:off x="300476" y="4509358"/>
            <a:ext cx="6775238" cy="1734458"/>
          </a:xfrm>
          <a:prstGeom prst="rect">
            <a:avLst/>
          </a:prstGeom>
        </p:spPr>
      </p:pic>
    </p:spTree>
    <p:extLst>
      <p:ext uri="{BB962C8B-B14F-4D97-AF65-F5344CB8AC3E}">
        <p14:creationId xmlns:p14="http://schemas.microsoft.com/office/powerpoint/2010/main" val="1013919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340" y="387404"/>
            <a:ext cx="9404723" cy="1400530"/>
          </a:xfrm>
        </p:spPr>
        <p:txBody>
          <a:bodyPr/>
          <a:lstStyle/>
          <a:p>
            <a:r>
              <a:rPr lang="en-US" dirty="0"/>
              <a:t>Track the unemployment trend</a:t>
            </a:r>
          </a:p>
        </p:txBody>
      </p:sp>
      <p:sp>
        <p:nvSpPr>
          <p:cNvPr id="3" name="Content Placeholder 2"/>
          <p:cNvSpPr>
            <a:spLocks noGrp="1"/>
          </p:cNvSpPr>
          <p:nvPr>
            <p:ph idx="1"/>
          </p:nvPr>
        </p:nvSpPr>
        <p:spPr>
          <a:xfrm>
            <a:off x="530582" y="1495495"/>
            <a:ext cx="7697788" cy="4195481"/>
          </a:xfrm>
        </p:spPr>
        <p:txBody>
          <a:bodyPr>
            <a:normAutofit/>
          </a:bodyPr>
          <a:lstStyle/>
          <a:p>
            <a:r>
              <a:rPr lang="en-US" sz="2400" dirty="0"/>
              <a:t>Drill down into more granularity (month)</a:t>
            </a:r>
          </a:p>
          <a:p>
            <a:r>
              <a:rPr lang="en-US" sz="2400" dirty="0"/>
              <a:t>The first month is: regardless of year (You will have the average of January of all years)</a:t>
            </a:r>
          </a:p>
          <a:p>
            <a:r>
              <a:rPr lang="en-US" sz="2400" dirty="0"/>
              <a:t>Choose the second “month” by year (e.g. March, 2010, March 2011, March 2012…etc.)</a:t>
            </a:r>
          </a:p>
        </p:txBody>
      </p:sp>
      <p:pic>
        <p:nvPicPr>
          <p:cNvPr id="5" name="Picture 4"/>
          <p:cNvPicPr>
            <a:picLocks noChangeAspect="1"/>
          </p:cNvPicPr>
          <p:nvPr/>
        </p:nvPicPr>
        <p:blipFill>
          <a:blip r:embed="rId2"/>
          <a:stretch>
            <a:fillRect/>
          </a:stretch>
        </p:blipFill>
        <p:spPr>
          <a:xfrm>
            <a:off x="618643" y="4116896"/>
            <a:ext cx="6836842" cy="2057180"/>
          </a:xfrm>
          <a:prstGeom prst="rect">
            <a:avLst/>
          </a:prstGeom>
        </p:spPr>
      </p:pic>
      <p:pic>
        <p:nvPicPr>
          <p:cNvPr id="6" name="Picture 5"/>
          <p:cNvPicPr>
            <a:picLocks noChangeAspect="1"/>
          </p:cNvPicPr>
          <p:nvPr/>
        </p:nvPicPr>
        <p:blipFill>
          <a:blip r:embed="rId3"/>
          <a:stretch>
            <a:fillRect/>
          </a:stretch>
        </p:blipFill>
        <p:spPr>
          <a:xfrm>
            <a:off x="8539371" y="102467"/>
            <a:ext cx="3342857" cy="6609524"/>
          </a:xfrm>
          <a:prstGeom prst="rect">
            <a:avLst/>
          </a:prstGeom>
        </p:spPr>
      </p:pic>
    </p:spTree>
    <p:extLst>
      <p:ext uri="{BB962C8B-B14F-4D97-AF65-F5344CB8AC3E}">
        <p14:creationId xmlns:p14="http://schemas.microsoft.com/office/powerpoint/2010/main" val="2700466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 the unemployment trend</a:t>
            </a:r>
          </a:p>
        </p:txBody>
      </p:sp>
      <p:sp>
        <p:nvSpPr>
          <p:cNvPr id="3" name="Content Placeholder 2"/>
          <p:cNvSpPr>
            <a:spLocks noGrp="1"/>
          </p:cNvSpPr>
          <p:nvPr>
            <p:ph idx="1"/>
          </p:nvPr>
        </p:nvSpPr>
        <p:spPr>
          <a:xfrm>
            <a:off x="822759" y="1533373"/>
            <a:ext cx="7697788" cy="4195481"/>
          </a:xfrm>
        </p:spPr>
        <p:txBody>
          <a:bodyPr>
            <a:normAutofit/>
          </a:bodyPr>
          <a:lstStyle/>
          <a:p>
            <a:r>
              <a:rPr lang="en-US" sz="2400" dirty="0"/>
              <a:t>Drill down into more granularity (month)</a:t>
            </a:r>
          </a:p>
        </p:txBody>
      </p:sp>
      <p:pic>
        <p:nvPicPr>
          <p:cNvPr id="6" name="Picture 5"/>
          <p:cNvPicPr>
            <a:picLocks noChangeAspect="1"/>
          </p:cNvPicPr>
          <p:nvPr/>
        </p:nvPicPr>
        <p:blipFill>
          <a:blip r:embed="rId2"/>
          <a:stretch>
            <a:fillRect/>
          </a:stretch>
        </p:blipFill>
        <p:spPr>
          <a:xfrm>
            <a:off x="2177166" y="2157772"/>
            <a:ext cx="8348825" cy="4255572"/>
          </a:xfrm>
          <a:prstGeom prst="rect">
            <a:avLst/>
          </a:prstGeom>
        </p:spPr>
      </p:pic>
    </p:spTree>
    <p:extLst>
      <p:ext uri="{BB962C8B-B14F-4D97-AF65-F5344CB8AC3E}">
        <p14:creationId xmlns:p14="http://schemas.microsoft.com/office/powerpoint/2010/main" val="11249838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 the unemployment trend</a:t>
            </a:r>
          </a:p>
        </p:txBody>
      </p:sp>
      <p:sp>
        <p:nvSpPr>
          <p:cNvPr id="3" name="Content Placeholder 2"/>
          <p:cNvSpPr>
            <a:spLocks noGrp="1"/>
          </p:cNvSpPr>
          <p:nvPr>
            <p:ph idx="1"/>
          </p:nvPr>
        </p:nvSpPr>
        <p:spPr>
          <a:xfrm>
            <a:off x="822759" y="1533373"/>
            <a:ext cx="7697788" cy="4195481"/>
          </a:xfrm>
        </p:spPr>
        <p:txBody>
          <a:bodyPr>
            <a:normAutofit/>
          </a:bodyPr>
          <a:lstStyle/>
          <a:p>
            <a:r>
              <a:rPr lang="en-US" sz="2400" dirty="0"/>
              <a:t>You can do Quarter, too.</a:t>
            </a:r>
          </a:p>
        </p:txBody>
      </p:sp>
      <p:pic>
        <p:nvPicPr>
          <p:cNvPr id="4" name="Picture 3"/>
          <p:cNvPicPr>
            <a:picLocks noChangeAspect="1"/>
          </p:cNvPicPr>
          <p:nvPr/>
        </p:nvPicPr>
        <p:blipFill>
          <a:blip r:embed="rId2"/>
          <a:stretch>
            <a:fillRect/>
          </a:stretch>
        </p:blipFill>
        <p:spPr>
          <a:xfrm>
            <a:off x="3453582" y="2070538"/>
            <a:ext cx="7046252" cy="4375316"/>
          </a:xfrm>
          <a:prstGeom prst="rect">
            <a:avLst/>
          </a:prstGeom>
        </p:spPr>
      </p:pic>
    </p:spTree>
    <p:extLst>
      <p:ext uri="{BB962C8B-B14F-4D97-AF65-F5344CB8AC3E}">
        <p14:creationId xmlns:p14="http://schemas.microsoft.com/office/powerpoint/2010/main" val="1084350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granularity (Gender)</a:t>
            </a:r>
          </a:p>
        </p:txBody>
      </p:sp>
      <p:sp>
        <p:nvSpPr>
          <p:cNvPr id="3" name="Content Placeholder 2"/>
          <p:cNvSpPr>
            <a:spLocks noGrp="1"/>
          </p:cNvSpPr>
          <p:nvPr>
            <p:ph idx="1"/>
          </p:nvPr>
        </p:nvSpPr>
        <p:spPr>
          <a:xfrm>
            <a:off x="875201" y="1585328"/>
            <a:ext cx="8946541" cy="4195481"/>
          </a:xfrm>
        </p:spPr>
        <p:txBody>
          <a:bodyPr/>
          <a:lstStyle/>
          <a:p>
            <a:r>
              <a:rPr lang="en-US"/>
              <a:t>Change </a:t>
            </a:r>
            <a:r>
              <a:rPr lang="en-US" dirty="0"/>
              <a:t>Marks to shape</a:t>
            </a:r>
          </a:p>
          <a:p>
            <a:r>
              <a:rPr lang="en-US" dirty="0"/>
              <a:t>Drop gender into color</a:t>
            </a:r>
          </a:p>
        </p:txBody>
      </p:sp>
      <p:pic>
        <p:nvPicPr>
          <p:cNvPr id="5" name="Picture 4"/>
          <p:cNvPicPr>
            <a:picLocks noChangeAspect="1"/>
          </p:cNvPicPr>
          <p:nvPr/>
        </p:nvPicPr>
        <p:blipFill>
          <a:blip r:embed="rId2"/>
          <a:stretch>
            <a:fillRect/>
          </a:stretch>
        </p:blipFill>
        <p:spPr>
          <a:xfrm>
            <a:off x="1808018" y="2508660"/>
            <a:ext cx="9040091" cy="4153897"/>
          </a:xfrm>
          <a:prstGeom prst="rect">
            <a:avLst/>
          </a:prstGeom>
        </p:spPr>
      </p:pic>
    </p:spTree>
    <p:extLst>
      <p:ext uri="{BB962C8B-B14F-4D97-AF65-F5344CB8AC3E}">
        <p14:creationId xmlns:p14="http://schemas.microsoft.com/office/powerpoint/2010/main" val="12041442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granularity (Gender &amp; Age)</a:t>
            </a:r>
          </a:p>
        </p:txBody>
      </p:sp>
      <p:sp>
        <p:nvSpPr>
          <p:cNvPr id="3" name="Content Placeholder 2"/>
          <p:cNvSpPr>
            <a:spLocks noGrp="1"/>
          </p:cNvSpPr>
          <p:nvPr>
            <p:ph idx="1"/>
          </p:nvPr>
        </p:nvSpPr>
        <p:spPr>
          <a:xfrm>
            <a:off x="646111" y="1471028"/>
            <a:ext cx="8946541" cy="607153"/>
          </a:xfrm>
        </p:spPr>
        <p:txBody>
          <a:bodyPr>
            <a:normAutofit/>
          </a:bodyPr>
          <a:lstStyle/>
          <a:p>
            <a:r>
              <a:rPr lang="en-US" dirty="0"/>
              <a:t>Drop age into shape, but it is too cluttered.</a:t>
            </a:r>
          </a:p>
        </p:txBody>
      </p:sp>
      <p:pic>
        <p:nvPicPr>
          <p:cNvPr id="6" name="Picture 5"/>
          <p:cNvPicPr>
            <a:picLocks noChangeAspect="1"/>
          </p:cNvPicPr>
          <p:nvPr/>
        </p:nvPicPr>
        <p:blipFill>
          <a:blip r:embed="rId2"/>
          <a:stretch>
            <a:fillRect/>
          </a:stretch>
        </p:blipFill>
        <p:spPr>
          <a:xfrm>
            <a:off x="779318" y="1997401"/>
            <a:ext cx="10629900" cy="4543816"/>
          </a:xfrm>
          <a:prstGeom prst="rect">
            <a:avLst/>
          </a:prstGeom>
        </p:spPr>
      </p:pic>
    </p:spTree>
    <p:extLst>
      <p:ext uri="{BB962C8B-B14F-4D97-AF65-F5344CB8AC3E}">
        <p14:creationId xmlns:p14="http://schemas.microsoft.com/office/powerpoint/2010/main" val="4071360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 cluttered! </a:t>
            </a:r>
            <a:r>
              <a:rPr lang="en-US"/>
              <a:t>Overplotting!</a:t>
            </a:r>
            <a:endParaRPr lang="en-US" dirty="0"/>
          </a:p>
        </p:txBody>
      </p:sp>
      <p:sp>
        <p:nvSpPr>
          <p:cNvPr id="3" name="Content Placeholder 2"/>
          <p:cNvSpPr>
            <a:spLocks noGrp="1"/>
          </p:cNvSpPr>
          <p:nvPr>
            <p:ph idx="1"/>
          </p:nvPr>
        </p:nvSpPr>
        <p:spPr>
          <a:xfrm>
            <a:off x="646111" y="1471028"/>
            <a:ext cx="8946541" cy="607153"/>
          </a:xfrm>
        </p:spPr>
        <p:txBody>
          <a:bodyPr>
            <a:normAutofit/>
          </a:bodyPr>
          <a:lstStyle/>
          <a:p>
            <a:r>
              <a:rPr lang="en-US" dirty="0"/>
              <a:t>Highlight selected from the drop down menu</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33601" y="2078181"/>
            <a:ext cx="8588829" cy="4769326"/>
          </a:xfrm>
          <a:prstGeom prst="rect">
            <a:avLst/>
          </a:prstGeom>
        </p:spPr>
      </p:pic>
    </p:spTree>
    <p:extLst>
      <p:ext uri="{BB962C8B-B14F-4D97-AF65-F5344CB8AC3E}">
        <p14:creationId xmlns:p14="http://schemas.microsoft.com/office/powerpoint/2010/main" val="587284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chart</a:t>
            </a:r>
          </a:p>
        </p:txBody>
      </p:sp>
      <p:sp>
        <p:nvSpPr>
          <p:cNvPr id="3" name="Content Placeholder 2"/>
          <p:cNvSpPr>
            <a:spLocks noGrp="1"/>
          </p:cNvSpPr>
          <p:nvPr>
            <p:ph idx="1"/>
          </p:nvPr>
        </p:nvSpPr>
        <p:spPr>
          <a:xfrm>
            <a:off x="874695" y="1355055"/>
            <a:ext cx="8946541" cy="4195481"/>
          </a:xfrm>
        </p:spPr>
        <p:txBody>
          <a:bodyPr/>
          <a:lstStyle/>
          <a:p>
            <a:r>
              <a:rPr lang="en-US" dirty="0"/>
              <a:t>Drop age into Color</a:t>
            </a:r>
          </a:p>
          <a:p>
            <a:r>
              <a:rPr lang="en-US" dirty="0"/>
              <a:t>Change Marks from Shape to Line</a:t>
            </a:r>
          </a:p>
        </p:txBody>
      </p:sp>
      <p:pic>
        <p:nvPicPr>
          <p:cNvPr id="4" name="Picture 3"/>
          <p:cNvPicPr>
            <a:picLocks noChangeAspect="1"/>
          </p:cNvPicPr>
          <p:nvPr/>
        </p:nvPicPr>
        <p:blipFill>
          <a:blip r:embed="rId2"/>
          <a:stretch>
            <a:fillRect/>
          </a:stretch>
        </p:blipFill>
        <p:spPr>
          <a:xfrm>
            <a:off x="874695" y="2281535"/>
            <a:ext cx="9905844" cy="4171219"/>
          </a:xfrm>
          <a:prstGeom prst="rect">
            <a:avLst/>
          </a:prstGeom>
        </p:spPr>
      </p:pic>
    </p:spTree>
    <p:extLst>
      <p:ext uri="{BB962C8B-B14F-4D97-AF65-F5344CB8AC3E}">
        <p14:creationId xmlns:p14="http://schemas.microsoft.com/office/powerpoint/2010/main" val="2021092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chart</a:t>
            </a:r>
          </a:p>
        </p:txBody>
      </p:sp>
      <p:sp>
        <p:nvSpPr>
          <p:cNvPr id="3" name="Content Placeholder 2"/>
          <p:cNvSpPr>
            <a:spLocks noGrp="1"/>
          </p:cNvSpPr>
          <p:nvPr>
            <p:ph idx="1"/>
          </p:nvPr>
        </p:nvSpPr>
        <p:spPr>
          <a:xfrm>
            <a:off x="874695" y="1355055"/>
            <a:ext cx="8946541" cy="4195481"/>
          </a:xfrm>
        </p:spPr>
        <p:txBody>
          <a:bodyPr/>
          <a:lstStyle/>
          <a:p>
            <a:r>
              <a:rPr lang="en-US" dirty="0"/>
              <a:t>The unemployment rates of very younger and old workers are low.</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29858" y="1978844"/>
            <a:ext cx="7919962" cy="4572000"/>
          </a:xfrm>
          <a:prstGeom prst="rect">
            <a:avLst/>
          </a:prstGeom>
        </p:spPr>
      </p:pic>
    </p:spTree>
    <p:extLst>
      <p:ext uri="{BB962C8B-B14F-4D97-AF65-F5344CB8AC3E}">
        <p14:creationId xmlns:p14="http://schemas.microsoft.com/office/powerpoint/2010/main" val="36980224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chart</a:t>
            </a:r>
          </a:p>
        </p:txBody>
      </p:sp>
      <p:sp>
        <p:nvSpPr>
          <p:cNvPr id="3" name="Content Placeholder 2"/>
          <p:cNvSpPr>
            <a:spLocks noGrp="1"/>
          </p:cNvSpPr>
          <p:nvPr>
            <p:ph idx="1"/>
          </p:nvPr>
        </p:nvSpPr>
        <p:spPr>
          <a:xfrm>
            <a:off x="874695" y="1355055"/>
            <a:ext cx="10664162" cy="4195481"/>
          </a:xfrm>
        </p:spPr>
        <p:txBody>
          <a:bodyPr/>
          <a:lstStyle/>
          <a:p>
            <a:r>
              <a:rPr lang="en-US" dirty="0"/>
              <a:t>The worst are 25-34 years old and 45-54 years old workers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0236" y="1956335"/>
            <a:ext cx="7941340" cy="4585979"/>
          </a:xfrm>
          <a:prstGeom prst="rect">
            <a:avLst/>
          </a:prstGeom>
        </p:spPr>
      </p:pic>
    </p:spTree>
    <p:extLst>
      <p:ext uri="{BB962C8B-B14F-4D97-AF65-F5344CB8AC3E}">
        <p14:creationId xmlns:p14="http://schemas.microsoft.com/office/powerpoint/2010/main" val="1748824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Chart</a:t>
            </a:r>
          </a:p>
        </p:txBody>
      </p:sp>
      <p:sp>
        <p:nvSpPr>
          <p:cNvPr id="3" name="Content Placeholder 2"/>
          <p:cNvSpPr>
            <a:spLocks noGrp="1"/>
          </p:cNvSpPr>
          <p:nvPr>
            <p:ph idx="1"/>
          </p:nvPr>
        </p:nvSpPr>
        <p:spPr>
          <a:xfrm>
            <a:off x="571500" y="1606108"/>
            <a:ext cx="8946541" cy="4195481"/>
          </a:xfrm>
        </p:spPr>
        <p:txBody>
          <a:bodyPr/>
          <a:lstStyle/>
          <a:p>
            <a:r>
              <a:rPr lang="en-US" dirty="0"/>
              <a:t>Choose </a:t>
            </a:r>
            <a:r>
              <a:rPr lang="en-US" dirty="0">
                <a:solidFill>
                  <a:srgbClr val="FFC000"/>
                </a:solidFill>
              </a:rPr>
              <a:t>area chart </a:t>
            </a:r>
            <a:r>
              <a:rPr lang="en-US" dirty="0"/>
              <a:t>from </a:t>
            </a:r>
            <a:r>
              <a:rPr lang="en-US" dirty="0">
                <a:solidFill>
                  <a:srgbClr val="FFC000"/>
                </a:solidFill>
              </a:rPr>
              <a:t>Show me </a:t>
            </a:r>
            <a:r>
              <a:rPr lang="en-US" dirty="0"/>
              <a:t>(upper right)</a:t>
            </a:r>
          </a:p>
        </p:txBody>
      </p:sp>
      <p:pic>
        <p:nvPicPr>
          <p:cNvPr id="5" name="Picture 4"/>
          <p:cNvPicPr>
            <a:picLocks noChangeAspect="1"/>
          </p:cNvPicPr>
          <p:nvPr/>
        </p:nvPicPr>
        <p:blipFill>
          <a:blip r:embed="rId2"/>
          <a:stretch>
            <a:fillRect/>
          </a:stretch>
        </p:blipFill>
        <p:spPr>
          <a:xfrm>
            <a:off x="571500" y="2460789"/>
            <a:ext cx="8792106" cy="3896796"/>
          </a:xfrm>
          <a:prstGeom prst="rect">
            <a:avLst/>
          </a:prstGeom>
        </p:spPr>
      </p:pic>
      <p:pic>
        <p:nvPicPr>
          <p:cNvPr id="6" name="Picture 5"/>
          <p:cNvPicPr>
            <a:picLocks noChangeAspect="1"/>
          </p:cNvPicPr>
          <p:nvPr/>
        </p:nvPicPr>
        <p:blipFill>
          <a:blip r:embed="rId3"/>
          <a:stretch>
            <a:fillRect/>
          </a:stretch>
        </p:blipFill>
        <p:spPr>
          <a:xfrm>
            <a:off x="9751553" y="729014"/>
            <a:ext cx="1895238" cy="5628571"/>
          </a:xfrm>
          <a:prstGeom prst="rect">
            <a:avLst/>
          </a:prstGeom>
        </p:spPr>
      </p:pic>
    </p:spTree>
    <p:extLst>
      <p:ext uri="{BB962C8B-B14F-4D97-AF65-F5344CB8AC3E}">
        <p14:creationId xmlns:p14="http://schemas.microsoft.com/office/powerpoint/2010/main" val="3699399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Chart</a:t>
            </a:r>
          </a:p>
        </p:txBody>
      </p:sp>
      <p:sp>
        <p:nvSpPr>
          <p:cNvPr id="3" name="Content Placeholder 2"/>
          <p:cNvSpPr>
            <a:spLocks noGrp="1"/>
          </p:cNvSpPr>
          <p:nvPr>
            <p:ph idx="1"/>
          </p:nvPr>
        </p:nvSpPr>
        <p:spPr>
          <a:xfrm>
            <a:off x="571500" y="1606108"/>
            <a:ext cx="8946541" cy="4195481"/>
          </a:xfrm>
        </p:spPr>
        <p:txBody>
          <a:bodyPr/>
          <a:lstStyle/>
          <a:p>
            <a:r>
              <a:rPr lang="en-US" dirty="0"/>
              <a:t>Or choose </a:t>
            </a:r>
            <a:r>
              <a:rPr lang="en-US" dirty="0">
                <a:solidFill>
                  <a:srgbClr val="FFC000"/>
                </a:solidFill>
              </a:rPr>
              <a:t>Area</a:t>
            </a:r>
            <a:r>
              <a:rPr lang="en-US" dirty="0"/>
              <a:t> from </a:t>
            </a:r>
            <a:r>
              <a:rPr lang="en-US" dirty="0">
                <a:solidFill>
                  <a:srgbClr val="FFC000"/>
                </a:solidFill>
              </a:rPr>
              <a:t>Marks</a:t>
            </a:r>
          </a:p>
        </p:txBody>
      </p:sp>
      <p:pic>
        <p:nvPicPr>
          <p:cNvPr id="5" name="Picture 4"/>
          <p:cNvPicPr>
            <a:picLocks noChangeAspect="1"/>
          </p:cNvPicPr>
          <p:nvPr/>
        </p:nvPicPr>
        <p:blipFill>
          <a:blip r:embed="rId2"/>
          <a:stretch>
            <a:fillRect/>
          </a:stretch>
        </p:blipFill>
        <p:spPr>
          <a:xfrm>
            <a:off x="571500" y="2460789"/>
            <a:ext cx="8792106" cy="3896796"/>
          </a:xfrm>
          <a:prstGeom prst="rect">
            <a:avLst/>
          </a:prstGeom>
        </p:spPr>
      </p:pic>
      <p:pic>
        <p:nvPicPr>
          <p:cNvPr id="4" name="Picture 3"/>
          <p:cNvPicPr>
            <a:picLocks noChangeAspect="1"/>
          </p:cNvPicPr>
          <p:nvPr/>
        </p:nvPicPr>
        <p:blipFill>
          <a:blip r:embed="rId3"/>
          <a:stretch>
            <a:fillRect/>
          </a:stretch>
        </p:blipFill>
        <p:spPr>
          <a:xfrm>
            <a:off x="9803906" y="2460789"/>
            <a:ext cx="1333333" cy="2419048"/>
          </a:xfrm>
          <a:prstGeom prst="rect">
            <a:avLst/>
          </a:prstGeom>
        </p:spPr>
      </p:pic>
    </p:spTree>
    <p:extLst>
      <p:ext uri="{BB962C8B-B14F-4D97-AF65-F5344CB8AC3E}">
        <p14:creationId xmlns:p14="http://schemas.microsoft.com/office/powerpoint/2010/main" val="3754003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chart</a:t>
            </a:r>
          </a:p>
        </p:txBody>
      </p:sp>
      <p:sp>
        <p:nvSpPr>
          <p:cNvPr id="3" name="Content Placeholder 2"/>
          <p:cNvSpPr>
            <a:spLocks noGrp="1"/>
          </p:cNvSpPr>
          <p:nvPr>
            <p:ph idx="1"/>
          </p:nvPr>
        </p:nvSpPr>
        <p:spPr>
          <a:xfrm>
            <a:off x="724624" y="1433406"/>
            <a:ext cx="8946541" cy="4195481"/>
          </a:xfrm>
        </p:spPr>
        <p:txBody>
          <a:bodyPr>
            <a:normAutofit/>
          </a:bodyPr>
          <a:lstStyle/>
          <a:p>
            <a:r>
              <a:rPr lang="en-US" sz="2400" dirty="0"/>
              <a:t>Drop age into label</a:t>
            </a:r>
          </a:p>
        </p:txBody>
      </p:sp>
      <p:pic>
        <p:nvPicPr>
          <p:cNvPr id="4" name="Picture 3"/>
          <p:cNvPicPr>
            <a:picLocks noChangeAspect="1"/>
          </p:cNvPicPr>
          <p:nvPr/>
        </p:nvPicPr>
        <p:blipFill>
          <a:blip r:embed="rId2"/>
          <a:stretch>
            <a:fillRect/>
          </a:stretch>
        </p:blipFill>
        <p:spPr>
          <a:xfrm>
            <a:off x="983323" y="2200364"/>
            <a:ext cx="9809018" cy="4143849"/>
          </a:xfrm>
          <a:prstGeom prst="rect">
            <a:avLst/>
          </a:prstGeom>
        </p:spPr>
      </p:pic>
    </p:spTree>
    <p:extLst>
      <p:ext uri="{BB962C8B-B14F-4D97-AF65-F5344CB8AC3E}">
        <p14:creationId xmlns:p14="http://schemas.microsoft.com/office/powerpoint/2010/main" val="10427057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12400"/>
          </a:xfrm>
        </p:spPr>
        <p:txBody>
          <a:bodyPr/>
          <a:lstStyle/>
          <a:p>
            <a:r>
              <a:rPr lang="en-US" dirty="0"/>
              <a:t>Add filter</a:t>
            </a:r>
          </a:p>
        </p:txBody>
      </p:sp>
      <p:sp>
        <p:nvSpPr>
          <p:cNvPr id="3" name="Content Placeholder 2"/>
          <p:cNvSpPr>
            <a:spLocks noGrp="1"/>
          </p:cNvSpPr>
          <p:nvPr>
            <p:ph idx="1"/>
          </p:nvPr>
        </p:nvSpPr>
        <p:spPr>
          <a:xfrm>
            <a:off x="779318" y="1465118"/>
            <a:ext cx="9270535" cy="4783281"/>
          </a:xfrm>
        </p:spPr>
        <p:txBody>
          <a:bodyPr/>
          <a:lstStyle/>
          <a:p>
            <a:r>
              <a:rPr lang="en-US" dirty="0"/>
              <a:t>Drop </a:t>
            </a:r>
            <a:r>
              <a:rPr lang="en-US" dirty="0">
                <a:solidFill>
                  <a:srgbClr val="FFC000"/>
                </a:solidFill>
              </a:rPr>
              <a:t>gender</a:t>
            </a:r>
            <a:r>
              <a:rPr lang="en-US" dirty="0"/>
              <a:t> into </a:t>
            </a:r>
            <a:r>
              <a:rPr lang="en-US" dirty="0">
                <a:solidFill>
                  <a:srgbClr val="FFC000"/>
                </a:solidFill>
              </a:rPr>
              <a:t>filter</a:t>
            </a:r>
          </a:p>
          <a:p>
            <a:r>
              <a:rPr lang="en-US" dirty="0"/>
              <a:t>From the arrow of gender choose </a:t>
            </a:r>
            <a:r>
              <a:rPr lang="en-US" dirty="0">
                <a:solidFill>
                  <a:srgbClr val="FFC000"/>
                </a:solidFill>
              </a:rPr>
              <a:t>show filter</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1536" y="2614987"/>
            <a:ext cx="9091739" cy="3833082"/>
          </a:xfrm>
          <a:prstGeom prst="rect">
            <a:avLst/>
          </a:prstGeom>
        </p:spPr>
      </p:pic>
    </p:spTree>
    <p:extLst>
      <p:ext uri="{BB962C8B-B14F-4D97-AF65-F5344CB8AC3E}">
        <p14:creationId xmlns:p14="http://schemas.microsoft.com/office/powerpoint/2010/main" val="42437146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12400"/>
          </a:xfrm>
        </p:spPr>
        <p:txBody>
          <a:bodyPr/>
          <a:lstStyle/>
          <a:p>
            <a:r>
              <a:rPr lang="en-US" dirty="0"/>
              <a:t>Add filter</a:t>
            </a:r>
          </a:p>
        </p:txBody>
      </p:sp>
      <p:sp>
        <p:nvSpPr>
          <p:cNvPr id="3" name="Content Placeholder 2"/>
          <p:cNvSpPr>
            <a:spLocks noGrp="1"/>
          </p:cNvSpPr>
          <p:nvPr>
            <p:ph idx="1"/>
          </p:nvPr>
        </p:nvSpPr>
        <p:spPr>
          <a:xfrm>
            <a:off x="766232" y="1676134"/>
            <a:ext cx="3805768" cy="3464234"/>
          </a:xfrm>
        </p:spPr>
        <p:txBody>
          <a:bodyPr>
            <a:noAutofit/>
          </a:bodyPr>
          <a:lstStyle/>
          <a:p>
            <a:r>
              <a:rPr lang="en-US" sz="2800" dirty="0"/>
              <a:t>The default is Check box but I want to toggle between men and women.</a:t>
            </a:r>
            <a:endParaRPr lang="en-US" sz="2800" dirty="0">
              <a:solidFill>
                <a:srgbClr val="FFC000"/>
              </a:solidFill>
            </a:endParaRPr>
          </a:p>
          <a:p>
            <a:r>
              <a:rPr lang="en-US" sz="2800" dirty="0"/>
              <a:t>From the arrow of gender choose </a:t>
            </a:r>
            <a:r>
              <a:rPr lang="en-US" sz="2800" dirty="0">
                <a:solidFill>
                  <a:srgbClr val="FFC000"/>
                </a:solidFill>
              </a:rPr>
              <a:t>Single value (list)</a:t>
            </a:r>
          </a:p>
        </p:txBody>
      </p:sp>
      <p:pic>
        <p:nvPicPr>
          <p:cNvPr id="5" name="Picture 4"/>
          <p:cNvPicPr>
            <a:picLocks noChangeAspect="1"/>
          </p:cNvPicPr>
          <p:nvPr/>
        </p:nvPicPr>
        <p:blipFill>
          <a:blip r:embed="rId2"/>
          <a:stretch>
            <a:fillRect/>
          </a:stretch>
        </p:blipFill>
        <p:spPr>
          <a:xfrm>
            <a:off x="5348472" y="649221"/>
            <a:ext cx="2916462" cy="4280132"/>
          </a:xfrm>
          <a:prstGeom prst="rect">
            <a:avLst/>
          </a:prstGeom>
        </p:spPr>
      </p:pic>
      <p:pic>
        <p:nvPicPr>
          <p:cNvPr id="6" name="Picture 5"/>
          <p:cNvPicPr>
            <a:picLocks noChangeAspect="1"/>
          </p:cNvPicPr>
          <p:nvPr/>
        </p:nvPicPr>
        <p:blipFill>
          <a:blip r:embed="rId3"/>
          <a:stretch>
            <a:fillRect/>
          </a:stretch>
        </p:blipFill>
        <p:spPr>
          <a:xfrm>
            <a:off x="8588145" y="649221"/>
            <a:ext cx="1570426" cy="5799980"/>
          </a:xfrm>
          <a:prstGeom prst="rect">
            <a:avLst/>
          </a:prstGeom>
        </p:spPr>
      </p:pic>
    </p:spTree>
    <p:extLst>
      <p:ext uri="{BB962C8B-B14F-4D97-AF65-F5344CB8AC3E}">
        <p14:creationId xmlns:p14="http://schemas.microsoft.com/office/powerpoint/2010/main" val="147542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502" y="276073"/>
            <a:ext cx="9404723" cy="859475"/>
          </a:xfrm>
        </p:spPr>
        <p:txBody>
          <a:bodyPr/>
          <a:lstStyle/>
          <a:p>
            <a:r>
              <a:rPr lang="en-US" dirty="0"/>
              <a:t>Forecast the future</a:t>
            </a:r>
          </a:p>
        </p:txBody>
      </p:sp>
      <p:sp>
        <p:nvSpPr>
          <p:cNvPr id="3" name="Content Placeholder 2"/>
          <p:cNvSpPr>
            <a:spLocks noGrp="1"/>
          </p:cNvSpPr>
          <p:nvPr>
            <p:ph idx="1"/>
          </p:nvPr>
        </p:nvSpPr>
        <p:spPr>
          <a:xfrm>
            <a:off x="552593" y="1135548"/>
            <a:ext cx="10980655" cy="4195481"/>
          </a:xfrm>
        </p:spPr>
        <p:txBody>
          <a:bodyPr/>
          <a:lstStyle/>
          <a:p>
            <a:r>
              <a:rPr lang="en-US" dirty="0"/>
              <a:t>If today is 2017 and you would like to predict what may happen in the future, go to </a:t>
            </a:r>
            <a:r>
              <a:rPr lang="en-US" dirty="0">
                <a:solidFill>
                  <a:srgbClr val="FFC000"/>
                </a:solidFill>
              </a:rPr>
              <a:t>Analytics </a:t>
            </a:r>
            <a:r>
              <a:rPr lang="en-US" dirty="0">
                <a:solidFill>
                  <a:srgbClr val="FFC000"/>
                </a:solidFill>
                <a:sym typeface="Wingdings" panose="05000000000000000000" pitchFamily="2" charset="2"/>
              </a:rPr>
              <a:t> Forecast</a:t>
            </a:r>
            <a:r>
              <a:rPr lang="en-US" dirty="0">
                <a:sym typeface="Wingdings" panose="05000000000000000000" pitchFamily="2" charset="2"/>
              </a:rPr>
              <a:t>.</a:t>
            </a:r>
          </a:p>
          <a:p>
            <a:r>
              <a:rPr lang="en-US" dirty="0">
                <a:sym typeface="Wingdings" panose="05000000000000000000" pitchFamily="2" charset="2"/>
              </a:rPr>
              <a:t>Tableau compares different models against each other, exploring different parameters and combinations, and selecting the optimal model. </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91634" y="2679059"/>
            <a:ext cx="9145523" cy="4052929"/>
          </a:xfrm>
          <a:prstGeom prst="rect">
            <a:avLst/>
          </a:prstGeom>
        </p:spPr>
      </p:pic>
    </p:spTree>
    <p:extLst>
      <p:ext uri="{BB962C8B-B14F-4D97-AF65-F5344CB8AC3E}">
        <p14:creationId xmlns:p14="http://schemas.microsoft.com/office/powerpoint/2010/main" val="41348998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the future</a:t>
            </a:r>
          </a:p>
        </p:txBody>
      </p:sp>
      <p:sp>
        <p:nvSpPr>
          <p:cNvPr id="3" name="Content Placeholder 2"/>
          <p:cNvSpPr>
            <a:spLocks noGrp="1"/>
          </p:cNvSpPr>
          <p:nvPr>
            <p:ph idx="1"/>
          </p:nvPr>
        </p:nvSpPr>
        <p:spPr>
          <a:xfrm>
            <a:off x="646111" y="1384931"/>
            <a:ext cx="11136519" cy="4195481"/>
          </a:xfrm>
        </p:spPr>
        <p:txBody>
          <a:bodyPr/>
          <a:lstStyle/>
          <a:p>
            <a:r>
              <a:rPr lang="en-US" dirty="0"/>
              <a:t>You can create a </a:t>
            </a:r>
            <a:r>
              <a:rPr lang="en-US" dirty="0" err="1"/>
              <a:t>coplot</a:t>
            </a:r>
            <a:r>
              <a:rPr lang="en-US" dirty="0"/>
              <a:t> to predict the future unemployment rate by dragging gender to the x-axis. </a:t>
            </a:r>
          </a:p>
        </p:txBody>
      </p:sp>
      <p:pic>
        <p:nvPicPr>
          <p:cNvPr id="5" name="Picture 4"/>
          <p:cNvPicPr>
            <a:picLocks noChangeAspect="1"/>
          </p:cNvPicPr>
          <p:nvPr/>
        </p:nvPicPr>
        <p:blipFill>
          <a:blip r:embed="rId2"/>
          <a:stretch>
            <a:fillRect/>
          </a:stretch>
        </p:blipFill>
        <p:spPr>
          <a:xfrm>
            <a:off x="909452" y="2380215"/>
            <a:ext cx="9949048" cy="4137721"/>
          </a:xfrm>
          <a:prstGeom prst="rect">
            <a:avLst/>
          </a:prstGeom>
        </p:spPr>
      </p:pic>
    </p:spTree>
    <p:extLst>
      <p:ext uri="{BB962C8B-B14F-4D97-AF65-F5344CB8AC3E}">
        <p14:creationId xmlns:p14="http://schemas.microsoft.com/office/powerpoint/2010/main" val="2252821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the future</a:t>
            </a:r>
          </a:p>
        </p:txBody>
      </p:sp>
      <p:sp>
        <p:nvSpPr>
          <p:cNvPr id="3" name="Content Placeholder 2"/>
          <p:cNvSpPr>
            <a:spLocks noGrp="1"/>
          </p:cNvSpPr>
          <p:nvPr>
            <p:ph idx="1"/>
          </p:nvPr>
        </p:nvSpPr>
        <p:spPr>
          <a:xfrm>
            <a:off x="813026" y="1530405"/>
            <a:ext cx="5713999" cy="2011082"/>
          </a:xfrm>
        </p:spPr>
        <p:txBody>
          <a:bodyPr/>
          <a:lstStyle/>
          <a:p>
            <a:r>
              <a:rPr lang="en-US" dirty="0"/>
              <a:t>The blue shade indicates the prediction interval. </a:t>
            </a:r>
          </a:p>
          <a:p>
            <a:r>
              <a:rPr lang="en-US" dirty="0"/>
              <a:t>You can change it in the forecast options by right-clicking on the graph. </a:t>
            </a:r>
          </a:p>
        </p:txBody>
      </p:sp>
      <p:pic>
        <p:nvPicPr>
          <p:cNvPr id="4" name="Picture 3"/>
          <p:cNvPicPr>
            <a:picLocks noChangeAspect="1"/>
          </p:cNvPicPr>
          <p:nvPr/>
        </p:nvPicPr>
        <p:blipFill>
          <a:blip r:embed="rId2"/>
          <a:stretch>
            <a:fillRect/>
          </a:stretch>
        </p:blipFill>
        <p:spPr>
          <a:xfrm>
            <a:off x="1872569" y="3885704"/>
            <a:ext cx="3123809" cy="2342857"/>
          </a:xfrm>
          <a:prstGeom prst="rect">
            <a:avLst/>
          </a:prstGeom>
        </p:spPr>
      </p:pic>
      <p:pic>
        <p:nvPicPr>
          <p:cNvPr id="6" name="Picture 5"/>
          <p:cNvPicPr>
            <a:picLocks noChangeAspect="1"/>
          </p:cNvPicPr>
          <p:nvPr/>
        </p:nvPicPr>
        <p:blipFill>
          <a:blip r:embed="rId3"/>
          <a:stretch>
            <a:fillRect/>
          </a:stretch>
        </p:blipFill>
        <p:spPr>
          <a:xfrm>
            <a:off x="6859581" y="876180"/>
            <a:ext cx="3523809" cy="5352381"/>
          </a:xfrm>
          <a:prstGeom prst="rect">
            <a:avLst/>
          </a:prstGeom>
        </p:spPr>
      </p:pic>
    </p:spTree>
    <p:extLst>
      <p:ext uri="{BB962C8B-B14F-4D97-AF65-F5344CB8AC3E}">
        <p14:creationId xmlns:p14="http://schemas.microsoft.com/office/powerpoint/2010/main" val="13180976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the future</a:t>
            </a:r>
          </a:p>
        </p:txBody>
      </p:sp>
      <p:sp>
        <p:nvSpPr>
          <p:cNvPr id="3" name="Content Placeholder 2"/>
          <p:cNvSpPr>
            <a:spLocks noGrp="1"/>
          </p:cNvSpPr>
          <p:nvPr>
            <p:ph idx="1"/>
          </p:nvPr>
        </p:nvSpPr>
        <p:spPr>
          <a:xfrm>
            <a:off x="813026" y="1530405"/>
            <a:ext cx="9811431" cy="2011082"/>
          </a:xfrm>
        </p:spPr>
        <p:txBody>
          <a:bodyPr/>
          <a:lstStyle/>
          <a:p>
            <a:r>
              <a:rPr lang="en-US" dirty="0"/>
              <a:t>You can also obtain a table to describe the forecast model. </a:t>
            </a:r>
          </a:p>
        </p:txBody>
      </p:sp>
      <p:pic>
        <p:nvPicPr>
          <p:cNvPr id="5" name="Picture 4"/>
          <p:cNvPicPr>
            <a:picLocks noChangeAspect="1"/>
          </p:cNvPicPr>
          <p:nvPr/>
        </p:nvPicPr>
        <p:blipFill>
          <a:blip r:embed="rId2"/>
          <a:stretch>
            <a:fillRect/>
          </a:stretch>
        </p:blipFill>
        <p:spPr>
          <a:xfrm>
            <a:off x="888515" y="2298757"/>
            <a:ext cx="3114286" cy="2323809"/>
          </a:xfrm>
          <a:prstGeom prst="rect">
            <a:avLst/>
          </a:prstGeom>
        </p:spPr>
      </p:pic>
      <p:pic>
        <p:nvPicPr>
          <p:cNvPr id="7" name="Picture 6"/>
          <p:cNvPicPr>
            <a:picLocks noChangeAspect="1"/>
          </p:cNvPicPr>
          <p:nvPr/>
        </p:nvPicPr>
        <p:blipFill>
          <a:blip r:embed="rId3"/>
          <a:stretch>
            <a:fillRect/>
          </a:stretch>
        </p:blipFill>
        <p:spPr>
          <a:xfrm>
            <a:off x="4223657" y="2298757"/>
            <a:ext cx="7428324" cy="4120129"/>
          </a:xfrm>
          <a:prstGeom prst="rect">
            <a:avLst/>
          </a:prstGeom>
        </p:spPr>
      </p:pic>
    </p:spTree>
    <p:extLst>
      <p:ext uri="{BB962C8B-B14F-4D97-AF65-F5344CB8AC3E}">
        <p14:creationId xmlns:p14="http://schemas.microsoft.com/office/powerpoint/2010/main" val="37142794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the future</a:t>
            </a:r>
          </a:p>
        </p:txBody>
      </p:sp>
      <p:sp>
        <p:nvSpPr>
          <p:cNvPr id="3" name="Content Placeholder 2"/>
          <p:cNvSpPr>
            <a:spLocks noGrp="1"/>
          </p:cNvSpPr>
          <p:nvPr>
            <p:ph idx="1"/>
          </p:nvPr>
        </p:nvSpPr>
        <p:spPr>
          <a:xfrm>
            <a:off x="735450" y="1643415"/>
            <a:ext cx="3490331" cy="3400830"/>
          </a:xfrm>
        </p:spPr>
        <p:txBody>
          <a:bodyPr>
            <a:normAutofit/>
          </a:bodyPr>
          <a:lstStyle/>
          <a:p>
            <a:r>
              <a:rPr lang="en-US" sz="2800" dirty="0"/>
              <a:t>You can do the same in SAS Studio and SAS Forecast Studio.</a:t>
            </a:r>
          </a:p>
        </p:txBody>
      </p:sp>
      <p:pic>
        <p:nvPicPr>
          <p:cNvPr id="5" name="Picture 4"/>
          <p:cNvPicPr>
            <a:picLocks noChangeAspect="1"/>
          </p:cNvPicPr>
          <p:nvPr/>
        </p:nvPicPr>
        <p:blipFill>
          <a:blip r:embed="rId2"/>
          <a:stretch>
            <a:fillRect/>
          </a:stretch>
        </p:blipFill>
        <p:spPr>
          <a:xfrm>
            <a:off x="4869502" y="1726416"/>
            <a:ext cx="6352381" cy="4714286"/>
          </a:xfrm>
          <a:prstGeom prst="rect">
            <a:avLst/>
          </a:prstGeom>
        </p:spPr>
      </p:pic>
    </p:spTree>
    <p:extLst>
      <p:ext uri="{BB962C8B-B14F-4D97-AF65-F5344CB8AC3E}">
        <p14:creationId xmlns:p14="http://schemas.microsoft.com/office/powerpoint/2010/main" val="28879350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3372" y="304211"/>
            <a:ext cx="6587034" cy="1077229"/>
          </a:xfrm>
        </p:spPr>
        <p:txBody>
          <a:bodyPr/>
          <a:lstStyle/>
          <a:p>
            <a:r>
              <a:rPr lang="en-US" dirty="0"/>
              <a:t>SAS Studio</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24423" y="440881"/>
            <a:ext cx="2965547" cy="613640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2721" y="1174860"/>
            <a:ext cx="8133315" cy="5402421"/>
          </a:xfrm>
          <a:prstGeom prst="rect">
            <a:avLst/>
          </a:prstGeom>
        </p:spPr>
      </p:pic>
    </p:spTree>
    <p:extLst>
      <p:ext uri="{BB962C8B-B14F-4D97-AF65-F5344CB8AC3E}">
        <p14:creationId xmlns:p14="http://schemas.microsoft.com/office/powerpoint/2010/main" val="27369545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Forecast Studio</a:t>
            </a:r>
          </a:p>
        </p:txBody>
      </p:sp>
      <p:sp>
        <p:nvSpPr>
          <p:cNvPr id="3" name="Content Placeholder 2"/>
          <p:cNvSpPr>
            <a:spLocks noGrp="1"/>
          </p:cNvSpPr>
          <p:nvPr>
            <p:ph idx="1"/>
          </p:nvPr>
        </p:nvSpPr>
        <p:spPr>
          <a:xfrm>
            <a:off x="1170879" y="1650672"/>
            <a:ext cx="9857677" cy="1315552"/>
          </a:xfrm>
        </p:spPr>
        <p:txBody>
          <a:bodyPr>
            <a:normAutofit fontScale="92500"/>
          </a:bodyPr>
          <a:lstStyle/>
          <a:p>
            <a:r>
              <a:rPr lang="en-US" sz="2400" dirty="0"/>
              <a:t>SAS Forecast Studio is a forecasting application that is designed to speed the forecasting process through automation. </a:t>
            </a:r>
          </a:p>
          <a:p>
            <a:r>
              <a:rPr lang="en-US" sz="2400" dirty="0">
                <a:hlinkClick r:id="rId2"/>
              </a:rPr>
              <a:t>Overview</a:t>
            </a:r>
            <a:endParaRPr lang="en-US"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2252" y="2581799"/>
            <a:ext cx="6647887" cy="4025456"/>
          </a:xfrm>
          <a:prstGeom prst="rect">
            <a:avLst/>
          </a:prstGeom>
        </p:spPr>
      </p:pic>
    </p:spTree>
    <p:extLst>
      <p:ext uri="{BB962C8B-B14F-4D97-AF65-F5344CB8AC3E}">
        <p14:creationId xmlns:p14="http://schemas.microsoft.com/office/powerpoint/2010/main" val="5666377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Animated bubble plot in Tableau</a:t>
            </a:r>
          </a:p>
        </p:txBody>
      </p:sp>
      <p:sp>
        <p:nvSpPr>
          <p:cNvPr id="3" name="Content Placeholder 2"/>
          <p:cNvSpPr>
            <a:spLocks noGrp="1"/>
          </p:cNvSpPr>
          <p:nvPr>
            <p:ph idx="1"/>
          </p:nvPr>
        </p:nvSpPr>
        <p:spPr>
          <a:xfrm>
            <a:off x="762000" y="1617786"/>
            <a:ext cx="9287853" cy="4630614"/>
          </a:xfrm>
        </p:spPr>
        <p:txBody>
          <a:bodyPr>
            <a:normAutofit/>
          </a:bodyPr>
          <a:lstStyle/>
          <a:p>
            <a:r>
              <a:rPr lang="en-US" dirty="0"/>
              <a:t>Import the Excel data file “</a:t>
            </a:r>
            <a:r>
              <a:rPr lang="en-US" dirty="0" err="1"/>
              <a:t>CrimeData</a:t>
            </a:r>
            <a:r>
              <a:rPr lang="en-US"/>
              <a:t>” into </a:t>
            </a:r>
            <a:r>
              <a:rPr lang="en-US" dirty="0"/>
              <a:t>Tableau</a:t>
            </a:r>
          </a:p>
          <a:p>
            <a:r>
              <a:rPr lang="en-US" dirty="0"/>
              <a:t>Drag Robbery Rate into </a:t>
            </a:r>
            <a:r>
              <a:rPr lang="en-US" dirty="0">
                <a:solidFill>
                  <a:srgbClr val="FFC000"/>
                </a:solidFill>
              </a:rPr>
              <a:t>Columns</a:t>
            </a:r>
          </a:p>
          <a:p>
            <a:r>
              <a:rPr lang="en-US" dirty="0"/>
              <a:t>Rape Rate into </a:t>
            </a:r>
            <a:r>
              <a:rPr lang="en-US" dirty="0">
                <a:solidFill>
                  <a:srgbClr val="FFC000"/>
                </a:solidFill>
              </a:rPr>
              <a:t>Rows</a:t>
            </a:r>
          </a:p>
          <a:p>
            <a:r>
              <a:rPr lang="en-US" dirty="0"/>
              <a:t>State into the </a:t>
            </a:r>
            <a:r>
              <a:rPr lang="en-US" dirty="0">
                <a:solidFill>
                  <a:srgbClr val="FFC000"/>
                </a:solidFill>
              </a:rPr>
              <a:t>center</a:t>
            </a:r>
            <a:r>
              <a:rPr lang="en-US" dirty="0"/>
              <a:t> of the scatterplot</a:t>
            </a:r>
          </a:p>
          <a:p>
            <a:r>
              <a:rPr lang="en-US" dirty="0"/>
              <a:t>State into </a:t>
            </a:r>
            <a:r>
              <a:rPr lang="en-US" dirty="0">
                <a:solidFill>
                  <a:srgbClr val="FFC000"/>
                </a:solidFill>
              </a:rPr>
              <a:t>Label</a:t>
            </a:r>
          </a:p>
          <a:p>
            <a:r>
              <a:rPr lang="en-US" dirty="0"/>
              <a:t>Region into </a:t>
            </a:r>
            <a:r>
              <a:rPr lang="en-US" dirty="0">
                <a:solidFill>
                  <a:srgbClr val="FFC000"/>
                </a:solidFill>
              </a:rPr>
              <a:t>Color</a:t>
            </a:r>
          </a:p>
          <a:p>
            <a:r>
              <a:rPr lang="en-US" dirty="0"/>
              <a:t>Population into </a:t>
            </a:r>
            <a:r>
              <a:rPr lang="en-US" dirty="0">
                <a:solidFill>
                  <a:srgbClr val="FFC000"/>
                </a:solidFill>
              </a:rPr>
              <a:t>Size</a:t>
            </a:r>
          </a:p>
          <a:p>
            <a:r>
              <a:rPr lang="en-US" dirty="0"/>
              <a:t>Change </a:t>
            </a:r>
            <a:r>
              <a:rPr lang="en-US" dirty="0">
                <a:solidFill>
                  <a:srgbClr val="FFC000"/>
                </a:solidFill>
              </a:rPr>
              <a:t>Marks</a:t>
            </a:r>
            <a:r>
              <a:rPr lang="en-US" dirty="0"/>
              <a:t> from Automatic to Circle</a:t>
            </a:r>
          </a:p>
          <a:p>
            <a:r>
              <a:rPr lang="en-US" dirty="0"/>
              <a:t>Drag Year into </a:t>
            </a:r>
            <a:r>
              <a:rPr lang="en-US" dirty="0">
                <a:solidFill>
                  <a:srgbClr val="FFC000"/>
                </a:solidFill>
              </a:rPr>
              <a:t>Pages </a:t>
            </a:r>
            <a:r>
              <a:rPr lang="en-US" dirty="0"/>
              <a:t>(make sure you see the </a:t>
            </a:r>
            <a:r>
              <a:rPr lang="en-US" dirty="0">
                <a:solidFill>
                  <a:srgbClr val="FFC000"/>
                </a:solidFill>
              </a:rPr>
              <a:t>orange</a:t>
            </a:r>
            <a:r>
              <a:rPr lang="en-US" dirty="0"/>
              <a:t> triangle)</a:t>
            </a:r>
          </a:p>
          <a:p>
            <a:r>
              <a:rPr lang="en-US" dirty="0"/>
              <a:t>Play the button to view the movie</a:t>
            </a:r>
          </a:p>
          <a:p>
            <a:endParaRPr lang="en-US" dirty="0"/>
          </a:p>
        </p:txBody>
      </p:sp>
    </p:spTree>
    <p:extLst>
      <p:ext uri="{BB962C8B-B14F-4D97-AF65-F5344CB8AC3E}">
        <p14:creationId xmlns:p14="http://schemas.microsoft.com/office/powerpoint/2010/main" val="17524878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Animated bubble plot in Tableau</a:t>
            </a:r>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1925932" y="1450427"/>
            <a:ext cx="6871226" cy="5012036"/>
          </a:xfrm>
          <a:prstGeom prst="rect">
            <a:avLst/>
          </a:prstGeom>
        </p:spPr>
      </p:pic>
    </p:spTree>
    <p:extLst>
      <p:ext uri="{BB962C8B-B14F-4D97-AF65-F5344CB8AC3E}">
        <p14:creationId xmlns:p14="http://schemas.microsoft.com/office/powerpoint/2010/main" val="13253788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 interactive Tableau output</a:t>
            </a:r>
          </a:p>
        </p:txBody>
      </p:sp>
      <p:sp>
        <p:nvSpPr>
          <p:cNvPr id="3" name="Content Placeholder 2"/>
          <p:cNvSpPr>
            <a:spLocks noGrp="1"/>
          </p:cNvSpPr>
          <p:nvPr>
            <p:ph idx="1"/>
          </p:nvPr>
        </p:nvSpPr>
        <p:spPr>
          <a:xfrm>
            <a:off x="861849" y="1692166"/>
            <a:ext cx="4897820" cy="4593020"/>
          </a:xfrm>
        </p:spPr>
        <p:txBody>
          <a:bodyPr>
            <a:normAutofit lnSpcReduction="10000"/>
          </a:bodyPr>
          <a:lstStyle/>
          <a:p>
            <a:r>
              <a:rPr lang="en-US" dirty="0"/>
              <a:t>You can share the interactive Tableau output with people who don’t have Tableau.</a:t>
            </a:r>
          </a:p>
          <a:p>
            <a:r>
              <a:rPr lang="en-US" dirty="0"/>
              <a:t>Export the file as </a:t>
            </a:r>
            <a:r>
              <a:rPr lang="en-US" dirty="0">
                <a:solidFill>
                  <a:srgbClr val="FFC000"/>
                </a:solidFill>
              </a:rPr>
              <a:t>Packaged Workbook</a:t>
            </a:r>
            <a:r>
              <a:rPr lang="en-US" dirty="0"/>
              <a:t>.</a:t>
            </a:r>
          </a:p>
          <a:p>
            <a:r>
              <a:rPr lang="en-US" dirty="0"/>
              <a:t>The file will look exactly like a regular Tableau file except that it is read only. </a:t>
            </a:r>
          </a:p>
          <a:p>
            <a:r>
              <a:rPr lang="en-US" dirty="0"/>
              <a:t>The extension is .</a:t>
            </a:r>
            <a:r>
              <a:rPr lang="en-US" dirty="0" err="1"/>
              <a:t>twx</a:t>
            </a:r>
            <a:endParaRPr lang="en-US" dirty="0"/>
          </a:p>
          <a:p>
            <a:r>
              <a:rPr lang="en-US" dirty="0"/>
              <a:t>The viewer needs </a:t>
            </a:r>
            <a:r>
              <a:rPr lang="en-US" dirty="0">
                <a:solidFill>
                  <a:srgbClr val="FFC000"/>
                </a:solidFill>
              </a:rPr>
              <a:t>Tableau Reader </a:t>
            </a:r>
            <a:r>
              <a:rPr lang="en-US" dirty="0"/>
              <a:t>to view your packaged workbook. It can be freely downloaded at: </a:t>
            </a:r>
            <a:r>
              <a:rPr lang="en-US" dirty="0">
                <a:hlinkClick r:id="rId2"/>
              </a:rPr>
              <a:t>https://www.tableau.com/products/reader</a:t>
            </a:r>
            <a:r>
              <a:rPr lang="en-US" dirty="0"/>
              <a:t> </a:t>
            </a:r>
          </a:p>
        </p:txBody>
      </p:sp>
      <p:pic>
        <p:nvPicPr>
          <p:cNvPr id="5" name="Picture 4"/>
          <p:cNvPicPr>
            <a:picLocks noChangeAspect="1"/>
          </p:cNvPicPr>
          <p:nvPr/>
        </p:nvPicPr>
        <p:blipFill>
          <a:blip r:embed="rId3"/>
          <a:stretch>
            <a:fillRect/>
          </a:stretch>
        </p:blipFill>
        <p:spPr>
          <a:xfrm>
            <a:off x="5889018" y="1692166"/>
            <a:ext cx="4673600" cy="2527300"/>
          </a:xfrm>
          <a:prstGeom prst="rect">
            <a:avLst/>
          </a:prstGeom>
        </p:spPr>
      </p:pic>
    </p:spTree>
    <p:extLst>
      <p:ext uri="{BB962C8B-B14F-4D97-AF65-F5344CB8AC3E}">
        <p14:creationId xmlns:p14="http://schemas.microsoft.com/office/powerpoint/2010/main" val="741669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6.2</a:t>
            </a:r>
          </a:p>
        </p:txBody>
      </p:sp>
      <p:sp>
        <p:nvSpPr>
          <p:cNvPr id="3" name="Content Placeholder 2"/>
          <p:cNvSpPr>
            <a:spLocks noGrp="1"/>
          </p:cNvSpPr>
          <p:nvPr>
            <p:ph idx="1"/>
          </p:nvPr>
        </p:nvSpPr>
        <p:spPr/>
        <p:txBody>
          <a:bodyPr>
            <a:normAutofit/>
          </a:bodyPr>
          <a:lstStyle/>
          <a:p>
            <a:r>
              <a:rPr lang="en-US" sz="2800" dirty="0"/>
              <a:t>Import Unemployment data into Tableau</a:t>
            </a:r>
          </a:p>
          <a:p>
            <a:r>
              <a:rPr lang="en-US" sz="2800" dirty="0"/>
              <a:t>Create a </a:t>
            </a:r>
            <a:r>
              <a:rPr lang="en-US" sz="2800" dirty="0">
                <a:solidFill>
                  <a:srgbClr val="FFC000"/>
                </a:solidFill>
              </a:rPr>
              <a:t>horizontal bar chart</a:t>
            </a:r>
            <a:r>
              <a:rPr lang="en-US" sz="2800" dirty="0"/>
              <a:t>, showing the number of unemployment by age and gender</a:t>
            </a:r>
          </a:p>
          <a:p>
            <a:r>
              <a:rPr lang="en-US" sz="2800" dirty="0"/>
              <a:t>Create an </a:t>
            </a:r>
            <a:r>
              <a:rPr lang="en-US" sz="2800" dirty="0">
                <a:solidFill>
                  <a:srgbClr val="FFC000"/>
                </a:solidFill>
              </a:rPr>
              <a:t>animated plot </a:t>
            </a:r>
            <a:r>
              <a:rPr lang="en-US" sz="2800" dirty="0"/>
              <a:t>by putting Period into Page.</a:t>
            </a:r>
          </a:p>
          <a:p>
            <a:r>
              <a:rPr lang="en-US" sz="2800" dirty="0"/>
              <a:t>Export the file as </a:t>
            </a:r>
            <a:r>
              <a:rPr lang="en-US" sz="2800" dirty="0">
                <a:solidFill>
                  <a:srgbClr val="FFC000"/>
                </a:solidFill>
              </a:rPr>
              <a:t>Packaged Workbook</a:t>
            </a:r>
            <a:r>
              <a:rPr lang="en-US" sz="2800" dirty="0"/>
              <a:t>.  </a:t>
            </a:r>
          </a:p>
        </p:txBody>
      </p:sp>
    </p:spTree>
    <p:extLst>
      <p:ext uri="{BB962C8B-B14F-4D97-AF65-F5344CB8AC3E}">
        <p14:creationId xmlns:p14="http://schemas.microsoft.com/office/powerpoint/2010/main" val="2023060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09296" y="1656839"/>
            <a:ext cx="10342903" cy="4165892"/>
          </a:xfrm>
          <a:prstGeom prst="rect">
            <a:avLst/>
          </a:prstGeom>
        </p:spPr>
      </p:pic>
    </p:spTree>
    <p:extLst>
      <p:ext uri="{BB962C8B-B14F-4D97-AF65-F5344CB8AC3E}">
        <p14:creationId xmlns:p14="http://schemas.microsoft.com/office/powerpoint/2010/main" val="20219024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433511" y="452304"/>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a:t>Animated bubble </a:t>
            </a:r>
            <a:r>
              <a:rPr lang="en-US" dirty="0"/>
              <a:t>plot in JMP</a:t>
            </a:r>
          </a:p>
        </p:txBody>
      </p:sp>
      <p:sp>
        <p:nvSpPr>
          <p:cNvPr id="5" name="Rectangle 2"/>
          <p:cNvSpPr txBox="1">
            <a:spLocks noChangeArrowheads="1"/>
          </p:cNvSpPr>
          <p:nvPr/>
        </p:nvSpPr>
        <p:spPr>
          <a:xfrm>
            <a:off x="1107579" y="1804408"/>
            <a:ext cx="5625729" cy="4232709"/>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t>Help </a:t>
            </a:r>
            <a:r>
              <a:rPr lang="en-US" sz="2800" dirty="0">
                <a:sym typeface="Wingdings" panose="05000000000000000000" pitchFamily="2" charset="2"/>
              </a:rPr>
              <a:t> </a:t>
            </a:r>
            <a:r>
              <a:rPr lang="en-US" sz="2800" dirty="0"/>
              <a:t>Sample data library </a:t>
            </a:r>
            <a:r>
              <a:rPr lang="en-US" sz="2800" dirty="0">
                <a:sym typeface="Wingdings" panose="05000000000000000000" pitchFamily="2" charset="2"/>
              </a:rPr>
              <a:t> </a:t>
            </a:r>
            <a:r>
              <a:rPr lang="en-US" sz="2800" dirty="0" err="1">
                <a:sym typeface="Wingdings" panose="05000000000000000000" pitchFamily="2" charset="2"/>
              </a:rPr>
              <a:t>CrimeData.jmp</a:t>
            </a:r>
            <a:r>
              <a:rPr lang="en-US" sz="2800" dirty="0">
                <a:sym typeface="Wingdings" panose="05000000000000000000" pitchFamily="2" charset="2"/>
              </a:rPr>
              <a:t> (not </a:t>
            </a:r>
            <a:r>
              <a:rPr lang="en-US" sz="2800" dirty="0" err="1">
                <a:sym typeface="Wingdings" panose="05000000000000000000" pitchFamily="2" charset="2"/>
              </a:rPr>
              <a:t>Crime.jmp</a:t>
            </a:r>
            <a:r>
              <a:rPr lang="en-US" sz="2800" dirty="0">
                <a:sym typeface="Wingdings" panose="05000000000000000000" pitchFamily="2" charset="2"/>
              </a:rPr>
              <a:t>) or download  from Unit 6 folder.</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ym typeface="Wingdings" panose="05000000000000000000" pitchFamily="2" charset="2"/>
              </a:rPr>
              <a:t>Graph  </a:t>
            </a:r>
            <a:r>
              <a:rPr lang="en-US" sz="2800" dirty="0">
                <a:solidFill>
                  <a:srgbClr val="FFC000"/>
                </a:solidFill>
                <a:sym typeface="Wingdings" panose="05000000000000000000" pitchFamily="2" charset="2"/>
              </a:rPr>
              <a:t>Bubble plot</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ym typeface="Wingdings" panose="05000000000000000000" pitchFamily="2" charset="2"/>
              </a:rPr>
              <a:t>Enter the variables as shown and press OK.</a:t>
            </a:r>
          </a:p>
          <a:p>
            <a:pPr marL="391729" indent="-293797">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800" dirty="0">
                <a:sym typeface="Wingdings" panose="05000000000000000000" pitchFamily="2" charset="2"/>
              </a:rPr>
              <a:t>Click the </a:t>
            </a:r>
            <a:r>
              <a:rPr lang="en-US" sz="2800" dirty="0">
                <a:solidFill>
                  <a:srgbClr val="FFC000"/>
                </a:solidFill>
                <a:sym typeface="Wingdings" panose="05000000000000000000" pitchFamily="2" charset="2"/>
              </a:rPr>
              <a:t>Pay</a:t>
            </a:r>
            <a:r>
              <a:rPr lang="en-US" sz="2800" dirty="0">
                <a:sym typeface="Wingdings" panose="05000000000000000000" pitchFamily="2" charset="2"/>
              </a:rPr>
              <a:t> button to show the animation.</a:t>
            </a:r>
            <a:endParaRPr lang="en-US" sz="2800" dirty="0"/>
          </a:p>
        </p:txBody>
      </p:sp>
      <p:pic>
        <p:nvPicPr>
          <p:cNvPr id="4" name="Picture 3"/>
          <p:cNvPicPr>
            <a:picLocks noChangeAspect="1"/>
          </p:cNvPicPr>
          <p:nvPr/>
        </p:nvPicPr>
        <p:blipFill>
          <a:blip r:embed="rId3"/>
          <a:stretch>
            <a:fillRect/>
          </a:stretch>
        </p:blipFill>
        <p:spPr>
          <a:xfrm>
            <a:off x="7268182" y="2208259"/>
            <a:ext cx="3174681" cy="2948687"/>
          </a:xfrm>
          <a:prstGeom prst="rect">
            <a:avLst/>
          </a:prstGeom>
        </p:spPr>
      </p:pic>
    </p:spTree>
    <p:extLst>
      <p:ext uri="{BB962C8B-B14F-4D97-AF65-F5344CB8AC3E}">
        <p14:creationId xmlns:p14="http://schemas.microsoft.com/office/powerpoint/2010/main" val="5566714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Bubble plot</a:t>
            </a:r>
          </a:p>
        </p:txBody>
      </p:sp>
      <p:pic>
        <p:nvPicPr>
          <p:cNvPr id="2" name="Picture 1"/>
          <p:cNvPicPr>
            <a:picLocks noChangeAspect="1"/>
          </p:cNvPicPr>
          <p:nvPr/>
        </p:nvPicPr>
        <p:blipFill>
          <a:blip r:embed="rId3"/>
          <a:stretch>
            <a:fillRect/>
          </a:stretch>
        </p:blipFill>
        <p:spPr>
          <a:xfrm>
            <a:off x="2098963" y="1260792"/>
            <a:ext cx="6442364" cy="5119813"/>
          </a:xfrm>
          <a:prstGeom prst="rect">
            <a:avLst/>
          </a:prstGeom>
        </p:spPr>
      </p:pic>
    </p:spTree>
    <p:extLst>
      <p:ext uri="{BB962C8B-B14F-4D97-AF65-F5344CB8AC3E}">
        <p14:creationId xmlns:p14="http://schemas.microsoft.com/office/powerpoint/2010/main" val="18584726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1980049" y="273629"/>
            <a:ext cx="8229024" cy="1144921"/>
          </a:xfrm>
        </p:spPr>
        <p:txBody>
          <a:bodyPr vert="horz" lIns="91440" tIns="35206" rIns="91440" bIns="45720" rtlCol="0" anchor="ctr">
            <a:normAutofit/>
          </a:bodyPr>
          <a:lstStyle/>
          <a:p>
            <a:pPr>
              <a:defRPr/>
            </a:pPr>
            <a:r>
              <a:rPr lang="en-US" dirty="0"/>
              <a:t>Bubble plot</a:t>
            </a:r>
          </a:p>
        </p:txBody>
      </p:sp>
      <p:pic>
        <p:nvPicPr>
          <p:cNvPr id="3" name="Picture 2"/>
          <p:cNvPicPr>
            <a:picLocks noChangeAspect="1"/>
          </p:cNvPicPr>
          <p:nvPr/>
        </p:nvPicPr>
        <p:blipFill>
          <a:blip r:embed="rId3"/>
          <a:stretch>
            <a:fillRect/>
          </a:stretch>
        </p:blipFill>
        <p:spPr>
          <a:xfrm>
            <a:off x="2095701" y="1262686"/>
            <a:ext cx="6445626" cy="5122405"/>
          </a:xfrm>
          <a:prstGeom prst="rect">
            <a:avLst/>
          </a:prstGeom>
        </p:spPr>
      </p:pic>
    </p:spTree>
    <p:extLst>
      <p:ext uri="{BB962C8B-B14F-4D97-AF65-F5344CB8AC3E}">
        <p14:creationId xmlns:p14="http://schemas.microsoft.com/office/powerpoint/2010/main" val="16853542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 the interactive result</a:t>
            </a:r>
          </a:p>
        </p:txBody>
      </p:sp>
      <p:sp>
        <p:nvSpPr>
          <p:cNvPr id="3" name="Content Placeholder 2"/>
          <p:cNvSpPr>
            <a:spLocks noGrp="1"/>
          </p:cNvSpPr>
          <p:nvPr>
            <p:ph idx="1"/>
          </p:nvPr>
        </p:nvSpPr>
        <p:spPr>
          <a:xfrm>
            <a:off x="646111" y="1723734"/>
            <a:ext cx="4060001" cy="4195481"/>
          </a:xfrm>
        </p:spPr>
        <p:txBody>
          <a:bodyPr>
            <a:normAutofit/>
          </a:bodyPr>
          <a:lstStyle/>
          <a:p>
            <a:r>
              <a:rPr lang="en-US" sz="2800" dirty="0"/>
              <a:t>Output it to interactive HTML</a:t>
            </a:r>
          </a:p>
          <a:p>
            <a:r>
              <a:rPr lang="en-US" sz="2800" dirty="0"/>
              <a:t>Mac: Export</a:t>
            </a:r>
          </a:p>
          <a:p>
            <a:r>
              <a:rPr lang="en-US" sz="2800" dirty="0"/>
              <a:t>Windows: Save as</a:t>
            </a:r>
          </a:p>
        </p:txBody>
      </p:sp>
      <p:pic>
        <p:nvPicPr>
          <p:cNvPr id="4" name="Picture 3"/>
          <p:cNvPicPr>
            <a:picLocks noChangeAspect="1"/>
          </p:cNvPicPr>
          <p:nvPr/>
        </p:nvPicPr>
        <p:blipFill>
          <a:blip r:embed="rId2"/>
          <a:stretch>
            <a:fillRect/>
          </a:stretch>
        </p:blipFill>
        <p:spPr>
          <a:xfrm>
            <a:off x="5041062" y="1469974"/>
            <a:ext cx="5602553" cy="4885539"/>
          </a:xfrm>
          <a:prstGeom prst="rect">
            <a:avLst/>
          </a:prstGeom>
        </p:spPr>
      </p:pic>
    </p:spTree>
    <p:extLst>
      <p:ext uri="{BB962C8B-B14F-4D97-AF65-F5344CB8AC3E}">
        <p14:creationId xmlns:p14="http://schemas.microsoft.com/office/powerpoint/2010/main" val="823913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6.3: Bubble plot in JMP</a:t>
            </a:r>
          </a:p>
        </p:txBody>
      </p:sp>
      <p:sp>
        <p:nvSpPr>
          <p:cNvPr id="3" name="Content Placeholder 2"/>
          <p:cNvSpPr>
            <a:spLocks noGrp="1"/>
          </p:cNvSpPr>
          <p:nvPr>
            <p:ph idx="1"/>
          </p:nvPr>
        </p:nvSpPr>
        <p:spPr/>
        <p:txBody>
          <a:bodyPr>
            <a:normAutofit/>
          </a:bodyPr>
          <a:lstStyle/>
          <a:p>
            <a:r>
              <a:rPr lang="en-US" sz="2800" dirty="0"/>
              <a:t>Do not look at the next slide.</a:t>
            </a:r>
          </a:p>
          <a:p>
            <a:r>
              <a:rPr lang="en-US" sz="2800" dirty="0"/>
              <a:t>Play the movie of the US Crime data in Tableau or in JMP. </a:t>
            </a:r>
          </a:p>
          <a:p>
            <a:r>
              <a:rPr lang="en-US" sz="2800" dirty="0"/>
              <a:t>If it is too fast, you can move it frame by frame.</a:t>
            </a:r>
          </a:p>
          <a:p>
            <a:r>
              <a:rPr lang="en-US" sz="2800" dirty="0"/>
              <a:t>Observe the overall pattern across years.</a:t>
            </a:r>
          </a:p>
          <a:p>
            <a:r>
              <a:rPr lang="en-US" sz="2800" dirty="0"/>
              <a:t>Pick two states and compare their difference across years.</a:t>
            </a:r>
          </a:p>
        </p:txBody>
      </p:sp>
    </p:spTree>
    <p:extLst>
      <p:ext uri="{BB962C8B-B14F-4D97-AF65-F5344CB8AC3E}">
        <p14:creationId xmlns:p14="http://schemas.microsoft.com/office/powerpoint/2010/main" val="17567920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1574803" y="564066"/>
            <a:ext cx="8951187" cy="1144921"/>
          </a:xfrm>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What the </a:t>
            </a:r>
            <a:r>
              <a:rPr lang="en-US" dirty="0">
                <a:solidFill>
                  <a:srgbClr val="FFC000"/>
                </a:solidFill>
              </a:rPr>
              <a:t>bubble dance (animation) </a:t>
            </a:r>
            <a:r>
              <a:rPr lang="en-US" dirty="0"/>
              <a:t>tell me about the overall pattern?</a:t>
            </a:r>
          </a:p>
        </p:txBody>
      </p:sp>
      <p:sp>
        <p:nvSpPr>
          <p:cNvPr id="33794" name="Rectangle 2"/>
          <p:cNvSpPr>
            <a:spLocks noGrp="1" noChangeArrowheads="1"/>
          </p:cNvSpPr>
          <p:nvPr>
            <p:ph type="body" idx="1"/>
          </p:nvPr>
        </p:nvSpPr>
        <p:spPr>
          <a:xfrm>
            <a:off x="1036297" y="1708987"/>
            <a:ext cx="9385785" cy="4526396"/>
          </a:xfrm>
        </p:spPr>
        <p:txBody>
          <a:bodyPr vert="horz" lIns="91440" tIns="16003" rIns="91440" bIns="45720" rtlCol="0" anchor="ctr">
            <a:normAutofit lnSpcReduction="10000"/>
          </a:bodyPr>
          <a:lstStyle/>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In 1973 a strong association was found between the two crime rates, but in 1993 their connection became weaker.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In both years big cities with a large population size tended to suffer from higher crime rates, with the Northeast region being the worst.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The US crime rate has been steadily declining since the 1990s. In 2010, the crime rates appear to be under control. The robbery rate and the rape rate seemed to be negatively correlated. </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In many years Alaska is the worst in sexual assault rate.</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Big cities and Northeast are no longer the most dangerous places to live.</a:t>
            </a:r>
          </a:p>
          <a:p>
            <a:pPr marL="391729" indent="-293797">
              <a:lnSpc>
                <a:spcPct val="95000"/>
              </a:lnSpc>
              <a:buClr>
                <a:srgbClr val="800000"/>
              </a:buClr>
              <a:buSzPct val="45000"/>
              <a:buFont typeface="Wingdings"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540" dirty="0">
                <a:latin typeface="Times New Roman" charset="0"/>
              </a:rPr>
              <a:t>Dancing with the data!</a:t>
            </a:r>
          </a:p>
        </p:txBody>
      </p:sp>
    </p:spTree>
    <p:extLst>
      <p:ext uri="{BB962C8B-B14F-4D97-AF65-F5344CB8AC3E}">
        <p14:creationId xmlns:p14="http://schemas.microsoft.com/office/powerpoint/2010/main" val="1907118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CA and NY</a:t>
            </a:r>
          </a:p>
        </p:txBody>
      </p:sp>
      <p:sp>
        <p:nvSpPr>
          <p:cNvPr id="3" name="Content Placeholder 2"/>
          <p:cNvSpPr>
            <a:spLocks noGrp="1"/>
          </p:cNvSpPr>
          <p:nvPr>
            <p:ph idx="1"/>
          </p:nvPr>
        </p:nvSpPr>
        <p:spPr>
          <a:xfrm>
            <a:off x="7315200" y="1609344"/>
            <a:ext cx="4169664" cy="4639055"/>
          </a:xfrm>
        </p:spPr>
        <p:txBody>
          <a:bodyPr>
            <a:normAutofit/>
          </a:bodyPr>
          <a:lstStyle/>
          <a:p>
            <a:r>
              <a:rPr lang="en-US" sz="2800" dirty="0"/>
              <a:t>In 1973 CA is the worst in sexual assault and NY is the worst in robbery.</a:t>
            </a:r>
          </a:p>
          <a:p>
            <a:r>
              <a:rPr lang="en-US" sz="2800" dirty="0"/>
              <a:t>NY is an outlier while CA is among the worst.</a:t>
            </a:r>
          </a:p>
        </p:txBody>
      </p:sp>
      <p:pic>
        <p:nvPicPr>
          <p:cNvPr id="4" name="Picture 3"/>
          <p:cNvPicPr>
            <a:picLocks noChangeAspect="1"/>
          </p:cNvPicPr>
          <p:nvPr/>
        </p:nvPicPr>
        <p:blipFill>
          <a:blip r:embed="rId2"/>
          <a:stretch>
            <a:fillRect/>
          </a:stretch>
        </p:blipFill>
        <p:spPr>
          <a:xfrm>
            <a:off x="469328" y="1377696"/>
            <a:ext cx="6650800" cy="5100678"/>
          </a:xfrm>
          <a:prstGeom prst="rect">
            <a:avLst/>
          </a:prstGeom>
        </p:spPr>
      </p:pic>
    </p:spTree>
    <p:extLst>
      <p:ext uri="{BB962C8B-B14F-4D97-AF65-F5344CB8AC3E}">
        <p14:creationId xmlns:p14="http://schemas.microsoft.com/office/powerpoint/2010/main" val="8911411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CA and NY</a:t>
            </a:r>
          </a:p>
        </p:txBody>
      </p:sp>
      <p:sp>
        <p:nvSpPr>
          <p:cNvPr id="3" name="Content Placeholder 2"/>
          <p:cNvSpPr>
            <a:spLocks noGrp="1"/>
          </p:cNvSpPr>
          <p:nvPr>
            <p:ph idx="1"/>
          </p:nvPr>
        </p:nvSpPr>
        <p:spPr>
          <a:xfrm>
            <a:off x="7315200" y="1609344"/>
            <a:ext cx="4169664" cy="4639055"/>
          </a:xfrm>
        </p:spPr>
        <p:txBody>
          <a:bodyPr>
            <a:normAutofit/>
          </a:bodyPr>
          <a:lstStyle/>
          <a:p>
            <a:r>
              <a:rPr lang="en-US" sz="2800" dirty="0"/>
              <a:t>In 1991 the murder rate caught up with NY.</a:t>
            </a:r>
          </a:p>
          <a:p>
            <a:r>
              <a:rPr lang="en-US" sz="2800" dirty="0"/>
              <a:t>NY is still an outlier in the murder rate while CA is marginal.</a:t>
            </a:r>
          </a:p>
        </p:txBody>
      </p:sp>
      <p:pic>
        <p:nvPicPr>
          <p:cNvPr id="5" name="Picture 4"/>
          <p:cNvPicPr>
            <a:picLocks noChangeAspect="1"/>
          </p:cNvPicPr>
          <p:nvPr/>
        </p:nvPicPr>
        <p:blipFill>
          <a:blip r:embed="rId2"/>
          <a:stretch>
            <a:fillRect/>
          </a:stretch>
        </p:blipFill>
        <p:spPr>
          <a:xfrm>
            <a:off x="759278" y="1475231"/>
            <a:ext cx="6223756" cy="4773167"/>
          </a:xfrm>
          <a:prstGeom prst="rect">
            <a:avLst/>
          </a:prstGeom>
        </p:spPr>
      </p:pic>
    </p:spTree>
    <p:extLst>
      <p:ext uri="{BB962C8B-B14F-4D97-AF65-F5344CB8AC3E}">
        <p14:creationId xmlns:p14="http://schemas.microsoft.com/office/powerpoint/2010/main" val="13371444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CA and NY</a:t>
            </a:r>
          </a:p>
        </p:txBody>
      </p:sp>
      <p:sp>
        <p:nvSpPr>
          <p:cNvPr id="3" name="Content Placeholder 2"/>
          <p:cNvSpPr>
            <a:spLocks noGrp="1"/>
          </p:cNvSpPr>
          <p:nvPr>
            <p:ph idx="1"/>
          </p:nvPr>
        </p:nvSpPr>
        <p:spPr>
          <a:xfrm>
            <a:off x="7315200" y="1609344"/>
            <a:ext cx="4169664" cy="4639055"/>
          </a:xfrm>
        </p:spPr>
        <p:txBody>
          <a:bodyPr>
            <a:normAutofit/>
          </a:bodyPr>
          <a:lstStyle/>
          <a:p>
            <a:r>
              <a:rPr lang="en-US" sz="2800" dirty="0"/>
              <a:t>In 2000 both CA and NY became normal.</a:t>
            </a:r>
          </a:p>
          <a:p>
            <a:r>
              <a:rPr lang="en-US" sz="2800" dirty="0"/>
              <a:t>NY is low in sexual assault (lower than CA).</a:t>
            </a:r>
          </a:p>
          <a:p>
            <a:r>
              <a:rPr lang="en-US" sz="2800" dirty="0"/>
              <a:t>But NY still has a higher robbery rate than CA.</a:t>
            </a:r>
          </a:p>
        </p:txBody>
      </p:sp>
      <p:pic>
        <p:nvPicPr>
          <p:cNvPr id="4" name="Picture 3"/>
          <p:cNvPicPr>
            <a:picLocks noChangeAspect="1"/>
          </p:cNvPicPr>
          <p:nvPr/>
        </p:nvPicPr>
        <p:blipFill>
          <a:blip r:embed="rId2"/>
          <a:stretch>
            <a:fillRect/>
          </a:stretch>
        </p:blipFill>
        <p:spPr>
          <a:xfrm>
            <a:off x="747086" y="1377696"/>
            <a:ext cx="6231706" cy="4779264"/>
          </a:xfrm>
          <a:prstGeom prst="rect">
            <a:avLst/>
          </a:prstGeom>
        </p:spPr>
      </p:pic>
    </p:spTree>
    <p:extLst>
      <p:ext uri="{BB962C8B-B14F-4D97-AF65-F5344CB8AC3E}">
        <p14:creationId xmlns:p14="http://schemas.microsoft.com/office/powerpoint/2010/main" val="1177796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CA and NY</a:t>
            </a:r>
          </a:p>
        </p:txBody>
      </p:sp>
      <p:sp>
        <p:nvSpPr>
          <p:cNvPr id="3" name="Content Placeholder 2"/>
          <p:cNvSpPr>
            <a:spLocks noGrp="1"/>
          </p:cNvSpPr>
          <p:nvPr>
            <p:ph idx="1"/>
          </p:nvPr>
        </p:nvSpPr>
        <p:spPr>
          <a:xfrm>
            <a:off x="7315200" y="1609344"/>
            <a:ext cx="4169664" cy="4639055"/>
          </a:xfrm>
        </p:spPr>
        <p:txBody>
          <a:bodyPr>
            <a:normAutofit/>
          </a:bodyPr>
          <a:lstStyle/>
          <a:p>
            <a:r>
              <a:rPr lang="en-US" sz="2800" dirty="0"/>
              <a:t>In 2010 NY is better than CA in both sexual assault and robbery.</a:t>
            </a:r>
          </a:p>
        </p:txBody>
      </p:sp>
      <p:pic>
        <p:nvPicPr>
          <p:cNvPr id="5" name="Picture 4"/>
          <p:cNvPicPr>
            <a:picLocks noChangeAspect="1"/>
          </p:cNvPicPr>
          <p:nvPr/>
        </p:nvPicPr>
        <p:blipFill>
          <a:blip r:embed="rId2"/>
          <a:stretch>
            <a:fillRect/>
          </a:stretch>
        </p:blipFill>
        <p:spPr>
          <a:xfrm>
            <a:off x="759278" y="1402079"/>
            <a:ext cx="6319139" cy="4846319"/>
          </a:xfrm>
          <a:prstGeom prst="rect">
            <a:avLst/>
          </a:prstGeom>
        </p:spPr>
      </p:pic>
    </p:spTree>
    <p:extLst>
      <p:ext uri="{BB962C8B-B14F-4D97-AF65-F5344CB8AC3E}">
        <p14:creationId xmlns:p14="http://schemas.microsoft.com/office/powerpoint/2010/main" val="6760049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7206-FE88-5547-9E9F-53EA2C6A7EDE}"/>
              </a:ext>
            </a:extLst>
          </p:cNvPr>
          <p:cNvSpPr>
            <a:spLocks noGrp="1"/>
          </p:cNvSpPr>
          <p:nvPr>
            <p:ph type="title"/>
          </p:nvPr>
        </p:nvSpPr>
        <p:spPr>
          <a:xfrm>
            <a:off x="351821" y="300585"/>
            <a:ext cx="10326689" cy="1400530"/>
          </a:xfrm>
        </p:spPr>
        <p:txBody>
          <a:bodyPr/>
          <a:lstStyle/>
          <a:p>
            <a:r>
              <a:rPr lang="en-US" dirty="0"/>
              <a:t>Bubble plot in SAS </a:t>
            </a:r>
            <a:r>
              <a:rPr lang="en-US" dirty="0" err="1"/>
              <a:t>Viya</a:t>
            </a:r>
            <a:r>
              <a:rPr lang="en-US" dirty="0"/>
              <a:t>/Visual Analytics</a:t>
            </a:r>
          </a:p>
        </p:txBody>
      </p:sp>
      <p:sp>
        <p:nvSpPr>
          <p:cNvPr id="3" name="Content Placeholder 2">
            <a:extLst>
              <a:ext uri="{FF2B5EF4-FFF2-40B4-BE49-F238E27FC236}">
                <a16:creationId xmlns:a16="http://schemas.microsoft.com/office/drawing/2014/main" id="{79851870-ACB0-F547-B93D-12AD5A5FA113}"/>
              </a:ext>
            </a:extLst>
          </p:cNvPr>
          <p:cNvSpPr>
            <a:spLocks noGrp="1"/>
          </p:cNvSpPr>
          <p:nvPr>
            <p:ph idx="1"/>
          </p:nvPr>
        </p:nvSpPr>
        <p:spPr>
          <a:xfrm>
            <a:off x="501730" y="1432807"/>
            <a:ext cx="10912503" cy="4195481"/>
          </a:xfrm>
        </p:spPr>
        <p:txBody>
          <a:bodyPr>
            <a:normAutofit/>
          </a:bodyPr>
          <a:lstStyle/>
          <a:p>
            <a:r>
              <a:rPr lang="en-US" sz="2400" dirty="0"/>
              <a:t>In SAS you can drill down the data.</a:t>
            </a:r>
          </a:p>
          <a:p>
            <a:r>
              <a:rPr lang="en-US" sz="2400" dirty="0"/>
              <a:t>The following are all data. The bubble size of the Internet/Catalog Customers is the biggest. You can click on it to get more information.</a:t>
            </a:r>
          </a:p>
        </p:txBody>
      </p:sp>
      <p:pic>
        <p:nvPicPr>
          <p:cNvPr id="5" name="Picture 4">
            <a:extLst>
              <a:ext uri="{FF2B5EF4-FFF2-40B4-BE49-F238E27FC236}">
                <a16:creationId xmlns:a16="http://schemas.microsoft.com/office/drawing/2014/main" id="{38F7AA87-FE05-D542-BFE0-A22D6374B53B}"/>
              </a:ext>
            </a:extLst>
          </p:cNvPr>
          <p:cNvPicPr>
            <a:picLocks noChangeAspect="1"/>
          </p:cNvPicPr>
          <p:nvPr/>
        </p:nvPicPr>
        <p:blipFill>
          <a:blip r:embed="rId2"/>
          <a:stretch>
            <a:fillRect/>
          </a:stretch>
        </p:blipFill>
        <p:spPr>
          <a:xfrm>
            <a:off x="1030014" y="2944176"/>
            <a:ext cx="9217572" cy="3561927"/>
          </a:xfrm>
          <a:prstGeom prst="rect">
            <a:avLst/>
          </a:prstGeom>
        </p:spPr>
      </p:pic>
    </p:spTree>
    <p:extLst>
      <p:ext uri="{BB962C8B-B14F-4D97-AF65-F5344CB8AC3E}">
        <p14:creationId xmlns:p14="http://schemas.microsoft.com/office/powerpoint/2010/main" val="11787698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7206-FE88-5547-9E9F-53EA2C6A7EDE}"/>
              </a:ext>
            </a:extLst>
          </p:cNvPr>
          <p:cNvSpPr>
            <a:spLocks noGrp="1"/>
          </p:cNvSpPr>
          <p:nvPr>
            <p:ph type="title"/>
          </p:nvPr>
        </p:nvSpPr>
        <p:spPr>
          <a:xfrm>
            <a:off x="351821" y="300585"/>
            <a:ext cx="10326689" cy="1400530"/>
          </a:xfrm>
        </p:spPr>
        <p:txBody>
          <a:bodyPr/>
          <a:lstStyle/>
          <a:p>
            <a:r>
              <a:rPr lang="en-US" dirty="0"/>
              <a:t>Bubble plot in SAS </a:t>
            </a:r>
            <a:r>
              <a:rPr lang="en-US" dirty="0" err="1"/>
              <a:t>Viya</a:t>
            </a:r>
            <a:r>
              <a:rPr lang="en-US" dirty="0"/>
              <a:t>/Visual Analytics</a:t>
            </a:r>
          </a:p>
        </p:txBody>
      </p:sp>
      <p:sp>
        <p:nvSpPr>
          <p:cNvPr id="3" name="Content Placeholder 2">
            <a:extLst>
              <a:ext uri="{FF2B5EF4-FFF2-40B4-BE49-F238E27FC236}">
                <a16:creationId xmlns:a16="http://schemas.microsoft.com/office/drawing/2014/main" id="{79851870-ACB0-F547-B93D-12AD5A5FA113}"/>
              </a:ext>
            </a:extLst>
          </p:cNvPr>
          <p:cNvSpPr>
            <a:spLocks noGrp="1"/>
          </p:cNvSpPr>
          <p:nvPr>
            <p:ph idx="1"/>
          </p:nvPr>
        </p:nvSpPr>
        <p:spPr>
          <a:xfrm>
            <a:off x="501730" y="1432807"/>
            <a:ext cx="10912503" cy="4195481"/>
          </a:xfrm>
        </p:spPr>
        <p:txBody>
          <a:bodyPr>
            <a:normAutofit/>
          </a:bodyPr>
          <a:lstStyle/>
          <a:p>
            <a:r>
              <a:rPr lang="en-US" sz="2400" dirty="0"/>
              <a:t>Among Internet/Catalog Customers, the Female bubble is much bigger than the Male.</a:t>
            </a:r>
          </a:p>
        </p:txBody>
      </p:sp>
      <p:pic>
        <p:nvPicPr>
          <p:cNvPr id="6" name="Picture 5">
            <a:extLst>
              <a:ext uri="{FF2B5EF4-FFF2-40B4-BE49-F238E27FC236}">
                <a16:creationId xmlns:a16="http://schemas.microsoft.com/office/drawing/2014/main" id="{9A0FEC93-E80B-0E46-A134-728F795D30DA}"/>
              </a:ext>
            </a:extLst>
          </p:cNvPr>
          <p:cNvPicPr>
            <a:picLocks noChangeAspect="1"/>
          </p:cNvPicPr>
          <p:nvPr/>
        </p:nvPicPr>
        <p:blipFill>
          <a:blip r:embed="rId2"/>
          <a:stretch>
            <a:fillRect/>
          </a:stretch>
        </p:blipFill>
        <p:spPr>
          <a:xfrm>
            <a:off x="797401" y="2442869"/>
            <a:ext cx="10321159" cy="3965191"/>
          </a:xfrm>
          <a:prstGeom prst="rect">
            <a:avLst/>
          </a:prstGeom>
        </p:spPr>
      </p:pic>
    </p:spTree>
    <p:extLst>
      <p:ext uri="{BB962C8B-B14F-4D97-AF65-F5344CB8AC3E}">
        <p14:creationId xmlns:p14="http://schemas.microsoft.com/office/powerpoint/2010/main" val="23339472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7206-FE88-5547-9E9F-53EA2C6A7EDE}"/>
              </a:ext>
            </a:extLst>
          </p:cNvPr>
          <p:cNvSpPr>
            <a:spLocks noGrp="1"/>
          </p:cNvSpPr>
          <p:nvPr>
            <p:ph type="title"/>
          </p:nvPr>
        </p:nvSpPr>
        <p:spPr>
          <a:xfrm>
            <a:off x="351821" y="300585"/>
            <a:ext cx="10326689" cy="1400530"/>
          </a:xfrm>
        </p:spPr>
        <p:txBody>
          <a:bodyPr/>
          <a:lstStyle/>
          <a:p>
            <a:r>
              <a:rPr lang="en-US" dirty="0"/>
              <a:t>Bubble plot in SAS </a:t>
            </a:r>
            <a:r>
              <a:rPr lang="en-US" dirty="0" err="1"/>
              <a:t>Viya</a:t>
            </a:r>
            <a:r>
              <a:rPr lang="en-US" dirty="0"/>
              <a:t>/Visual Analytics</a:t>
            </a:r>
          </a:p>
        </p:txBody>
      </p:sp>
      <p:sp>
        <p:nvSpPr>
          <p:cNvPr id="3" name="Content Placeholder 2">
            <a:extLst>
              <a:ext uri="{FF2B5EF4-FFF2-40B4-BE49-F238E27FC236}">
                <a16:creationId xmlns:a16="http://schemas.microsoft.com/office/drawing/2014/main" id="{79851870-ACB0-F547-B93D-12AD5A5FA113}"/>
              </a:ext>
            </a:extLst>
          </p:cNvPr>
          <p:cNvSpPr>
            <a:spLocks noGrp="1"/>
          </p:cNvSpPr>
          <p:nvPr>
            <p:ph idx="1"/>
          </p:nvPr>
        </p:nvSpPr>
        <p:spPr>
          <a:xfrm>
            <a:off x="501730" y="1432807"/>
            <a:ext cx="10912503" cy="4195481"/>
          </a:xfrm>
        </p:spPr>
        <p:txBody>
          <a:bodyPr>
            <a:normAutofit/>
          </a:bodyPr>
          <a:lstStyle/>
          <a:p>
            <a:r>
              <a:rPr lang="en-US" sz="2400" dirty="0"/>
              <a:t>Among female customers, the age groups of 30-44 years and 75 and above tend to spend more.</a:t>
            </a:r>
          </a:p>
        </p:txBody>
      </p:sp>
      <p:pic>
        <p:nvPicPr>
          <p:cNvPr id="4" name="Picture 3">
            <a:extLst>
              <a:ext uri="{FF2B5EF4-FFF2-40B4-BE49-F238E27FC236}">
                <a16:creationId xmlns:a16="http://schemas.microsoft.com/office/drawing/2014/main" id="{FFEACB73-4078-0144-AC14-B85844353103}"/>
              </a:ext>
            </a:extLst>
          </p:cNvPr>
          <p:cNvPicPr>
            <a:picLocks noChangeAspect="1"/>
          </p:cNvPicPr>
          <p:nvPr/>
        </p:nvPicPr>
        <p:blipFill>
          <a:blip r:embed="rId2"/>
          <a:stretch>
            <a:fillRect/>
          </a:stretch>
        </p:blipFill>
        <p:spPr>
          <a:xfrm>
            <a:off x="945931" y="2424405"/>
            <a:ext cx="10260762" cy="3955374"/>
          </a:xfrm>
          <a:prstGeom prst="rect">
            <a:avLst/>
          </a:prstGeom>
        </p:spPr>
      </p:pic>
    </p:spTree>
    <p:extLst>
      <p:ext uri="{BB962C8B-B14F-4D97-AF65-F5344CB8AC3E}">
        <p14:creationId xmlns:p14="http://schemas.microsoft.com/office/powerpoint/2010/main" val="2057660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7206-FE88-5547-9E9F-53EA2C6A7EDE}"/>
              </a:ext>
            </a:extLst>
          </p:cNvPr>
          <p:cNvSpPr>
            <a:spLocks noGrp="1"/>
          </p:cNvSpPr>
          <p:nvPr>
            <p:ph type="title"/>
          </p:nvPr>
        </p:nvSpPr>
        <p:spPr>
          <a:xfrm>
            <a:off x="351821" y="300585"/>
            <a:ext cx="10326689" cy="1400530"/>
          </a:xfrm>
        </p:spPr>
        <p:txBody>
          <a:bodyPr/>
          <a:lstStyle/>
          <a:p>
            <a:r>
              <a:rPr lang="en-US" dirty="0"/>
              <a:t>Bubble plot in SAS </a:t>
            </a:r>
            <a:r>
              <a:rPr lang="en-US" dirty="0" err="1"/>
              <a:t>Viya</a:t>
            </a:r>
            <a:r>
              <a:rPr lang="en-US" dirty="0"/>
              <a:t>/Visual Analytics</a:t>
            </a:r>
          </a:p>
        </p:txBody>
      </p:sp>
      <p:sp>
        <p:nvSpPr>
          <p:cNvPr id="3" name="Content Placeholder 2">
            <a:extLst>
              <a:ext uri="{FF2B5EF4-FFF2-40B4-BE49-F238E27FC236}">
                <a16:creationId xmlns:a16="http://schemas.microsoft.com/office/drawing/2014/main" id="{79851870-ACB0-F547-B93D-12AD5A5FA113}"/>
              </a:ext>
            </a:extLst>
          </p:cNvPr>
          <p:cNvSpPr>
            <a:spLocks noGrp="1"/>
          </p:cNvSpPr>
          <p:nvPr>
            <p:ph idx="1"/>
          </p:nvPr>
        </p:nvSpPr>
        <p:spPr>
          <a:xfrm>
            <a:off x="501730" y="1432807"/>
            <a:ext cx="10912503" cy="4195481"/>
          </a:xfrm>
        </p:spPr>
        <p:txBody>
          <a:bodyPr>
            <a:normAutofit/>
          </a:bodyPr>
          <a:lstStyle/>
          <a:p>
            <a:r>
              <a:rPr lang="en-US" sz="2400" dirty="0"/>
              <a:t>You can add animation by year.</a:t>
            </a:r>
          </a:p>
        </p:txBody>
      </p:sp>
      <p:pic>
        <p:nvPicPr>
          <p:cNvPr id="5" name="Picture 4">
            <a:extLst>
              <a:ext uri="{FF2B5EF4-FFF2-40B4-BE49-F238E27FC236}">
                <a16:creationId xmlns:a16="http://schemas.microsoft.com/office/drawing/2014/main" id="{3F1A3670-09BD-3748-A73E-16366BC5A73E}"/>
              </a:ext>
            </a:extLst>
          </p:cNvPr>
          <p:cNvPicPr>
            <a:picLocks noChangeAspect="1"/>
          </p:cNvPicPr>
          <p:nvPr/>
        </p:nvPicPr>
        <p:blipFill>
          <a:blip r:embed="rId2"/>
          <a:stretch>
            <a:fillRect/>
          </a:stretch>
        </p:blipFill>
        <p:spPr>
          <a:xfrm>
            <a:off x="618726" y="2052346"/>
            <a:ext cx="10678510" cy="4418132"/>
          </a:xfrm>
          <a:prstGeom prst="rect">
            <a:avLst/>
          </a:prstGeom>
        </p:spPr>
      </p:pic>
    </p:spTree>
    <p:extLst>
      <p:ext uri="{BB962C8B-B14F-4D97-AF65-F5344CB8AC3E}">
        <p14:creationId xmlns:p14="http://schemas.microsoft.com/office/powerpoint/2010/main" val="37098547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Bank Public Data Explorer</a:t>
            </a:r>
          </a:p>
        </p:txBody>
      </p:sp>
      <p:sp>
        <p:nvSpPr>
          <p:cNvPr id="3" name="Content Placeholder 2"/>
          <p:cNvSpPr>
            <a:spLocks noGrp="1"/>
          </p:cNvSpPr>
          <p:nvPr>
            <p:ph idx="1"/>
          </p:nvPr>
        </p:nvSpPr>
        <p:spPr>
          <a:xfrm>
            <a:off x="646111" y="1688952"/>
            <a:ext cx="10789267" cy="4711848"/>
          </a:xfrm>
        </p:spPr>
        <p:txBody>
          <a:bodyPr>
            <a:normAutofit lnSpcReduction="10000"/>
          </a:bodyPr>
          <a:lstStyle/>
          <a:p>
            <a:r>
              <a:rPr lang="en-US" sz="2400" dirty="0"/>
              <a:t>Go to </a:t>
            </a:r>
            <a:r>
              <a:rPr lang="en-US" sz="2400" dirty="0">
                <a:hlinkClick r:id="rId2"/>
              </a:rPr>
              <a:t>https://www.google.com/publicdata/directory</a:t>
            </a:r>
            <a:endParaRPr lang="en-US" sz="2400" dirty="0"/>
          </a:p>
          <a:p>
            <a:r>
              <a:rPr lang="en-US" sz="2400" dirty="0"/>
              <a:t>Click </a:t>
            </a:r>
            <a:r>
              <a:rPr lang="en-US" sz="2400" dirty="0">
                <a:solidFill>
                  <a:srgbClr val="FFC000"/>
                </a:solidFill>
              </a:rPr>
              <a:t>Explore the data</a:t>
            </a:r>
          </a:p>
          <a:p>
            <a:r>
              <a:rPr lang="en-US" sz="2400" dirty="0"/>
              <a:t>Research question: Can better education lead to better public health outcome? It depends on how we define and measure the two.</a:t>
            </a:r>
          </a:p>
          <a:p>
            <a:r>
              <a:rPr lang="en-US" sz="2400" dirty="0"/>
              <a:t>You can mouse over the </a:t>
            </a:r>
            <a:r>
              <a:rPr lang="en-US" sz="2400" dirty="0">
                <a:solidFill>
                  <a:srgbClr val="FFC000"/>
                </a:solidFill>
              </a:rPr>
              <a:t>question mark </a:t>
            </a:r>
            <a:r>
              <a:rPr lang="en-US" sz="2400" dirty="0"/>
              <a:t>next to the variable to get the description.</a:t>
            </a:r>
          </a:p>
          <a:p>
            <a:r>
              <a:rPr lang="en-US" sz="2400" dirty="0"/>
              <a:t>Put Education: Government expenditure on Education into </a:t>
            </a:r>
            <a:r>
              <a:rPr lang="en-US" sz="2400" dirty="0">
                <a:solidFill>
                  <a:srgbClr val="FFC000"/>
                </a:solidFill>
              </a:rPr>
              <a:t>X</a:t>
            </a:r>
          </a:p>
          <a:p>
            <a:r>
              <a:rPr lang="en-US" sz="2400" dirty="0"/>
              <a:t>Put Life Expectancy into </a:t>
            </a:r>
            <a:r>
              <a:rPr lang="en-US" sz="2400" dirty="0">
                <a:solidFill>
                  <a:srgbClr val="FFC000"/>
                </a:solidFill>
              </a:rPr>
              <a:t>Y</a:t>
            </a:r>
          </a:p>
          <a:p>
            <a:r>
              <a:rPr lang="en-US" sz="2400" dirty="0"/>
              <a:t>Drag the time slider back to </a:t>
            </a:r>
            <a:r>
              <a:rPr lang="en-US" sz="2400" dirty="0">
                <a:solidFill>
                  <a:srgbClr val="FFC000"/>
                </a:solidFill>
              </a:rPr>
              <a:t>1980</a:t>
            </a:r>
          </a:p>
          <a:p>
            <a:r>
              <a:rPr lang="en-US" sz="2400" dirty="0"/>
              <a:t>Click the </a:t>
            </a:r>
            <a:r>
              <a:rPr lang="en-US" sz="2400" dirty="0">
                <a:solidFill>
                  <a:srgbClr val="FFC000"/>
                </a:solidFill>
              </a:rPr>
              <a:t>play</a:t>
            </a:r>
            <a:r>
              <a:rPr lang="en-US" sz="2400" dirty="0"/>
              <a:t> button</a:t>
            </a:r>
          </a:p>
          <a:p>
            <a:endParaRPr lang="en-US" dirty="0"/>
          </a:p>
        </p:txBody>
      </p:sp>
    </p:spTree>
    <p:extLst>
      <p:ext uri="{BB962C8B-B14F-4D97-AF65-F5344CB8AC3E}">
        <p14:creationId xmlns:p14="http://schemas.microsoft.com/office/powerpoint/2010/main" val="9336121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Bank Public Data Explorer</a:t>
            </a:r>
          </a:p>
        </p:txBody>
      </p:sp>
      <p:sp>
        <p:nvSpPr>
          <p:cNvPr id="5" name="Content Placeholder 4"/>
          <p:cNvSpPr>
            <a:spLocks noGrp="1"/>
          </p:cNvSpPr>
          <p:nvPr>
            <p:ph idx="1"/>
          </p:nvPr>
        </p:nvSpPr>
        <p:spPr>
          <a:xfrm>
            <a:off x="646111" y="1663849"/>
            <a:ext cx="2903913" cy="4195481"/>
          </a:xfrm>
        </p:spPr>
        <p:txBody>
          <a:bodyPr>
            <a:normAutofit fontScale="92500"/>
          </a:bodyPr>
          <a:lstStyle/>
          <a:p>
            <a:r>
              <a:rPr lang="en-US" sz="2800" dirty="0"/>
              <a:t>Did you see a relationship between the two variables?</a:t>
            </a:r>
          </a:p>
          <a:p>
            <a:r>
              <a:rPr lang="en-US" sz="2800" dirty="0"/>
              <a:t>Are there any outliers? You can mouse over the data points to find out.</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82722" y="1547308"/>
            <a:ext cx="8064630" cy="4810873"/>
          </a:xfrm>
          <a:prstGeom prst="rect">
            <a:avLst/>
          </a:prstGeom>
        </p:spPr>
      </p:pic>
    </p:spTree>
    <p:extLst>
      <p:ext uri="{BB962C8B-B14F-4D97-AF65-F5344CB8AC3E}">
        <p14:creationId xmlns:p14="http://schemas.microsoft.com/office/powerpoint/2010/main" val="17816722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826163" y="284258"/>
            <a:ext cx="8229024" cy="1144921"/>
          </a:xfrm>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dirty="0"/>
              <a:t>Assignment 6.4</a:t>
            </a:r>
          </a:p>
        </p:txBody>
      </p:sp>
      <p:sp>
        <p:nvSpPr>
          <p:cNvPr id="35842" name="Rectangle 2"/>
          <p:cNvSpPr>
            <a:spLocks noGrp="1" noChangeArrowheads="1"/>
          </p:cNvSpPr>
          <p:nvPr>
            <p:ph type="body" idx="1"/>
          </p:nvPr>
        </p:nvSpPr>
        <p:spPr>
          <a:xfrm>
            <a:off x="643283" y="1429179"/>
            <a:ext cx="10888915" cy="4526396"/>
          </a:xfrm>
        </p:spPr>
        <p:txBody>
          <a:bodyPr>
            <a:noAutofit/>
          </a:bodyPr>
          <a:lstStyle/>
          <a:p>
            <a:pPr>
              <a:defRPr/>
            </a:pPr>
            <a:r>
              <a:rPr lang="en-US" sz="2400" dirty="0"/>
              <a:t>Can better education lead to better public health outcome? It depends on how you define and measure the two constructs.</a:t>
            </a:r>
          </a:p>
          <a:p>
            <a:pPr>
              <a:defRPr/>
            </a:pPr>
            <a:r>
              <a:rPr lang="en-US" sz="2400" dirty="0"/>
              <a:t>In the Public Data Explorer for World Bank data, use another variable related to education and another variable related to health.</a:t>
            </a:r>
          </a:p>
          <a:p>
            <a:pPr>
              <a:defRPr/>
            </a:pPr>
            <a:r>
              <a:rPr lang="en-US" sz="2400" dirty="0"/>
              <a:t>Select two countries for comparison.</a:t>
            </a:r>
          </a:p>
          <a:p>
            <a:pPr>
              <a:defRPr/>
            </a:pPr>
            <a:r>
              <a:rPr lang="en-US" sz="2400" dirty="0"/>
              <a:t>Make a screen capture at the beginning and the end of the Bubble plot.</a:t>
            </a:r>
          </a:p>
          <a:p>
            <a:pPr>
              <a:defRPr/>
            </a:pPr>
            <a:r>
              <a:rPr lang="en-US" sz="2400" dirty="0"/>
              <a:t>What is the overall relationship between the two variables?</a:t>
            </a:r>
          </a:p>
          <a:p>
            <a:pPr>
              <a:defRPr/>
            </a:pPr>
            <a:r>
              <a:rPr lang="en-US" sz="2400" dirty="0"/>
              <a:t>What is the overall trend across 4 decades?</a:t>
            </a:r>
          </a:p>
          <a:p>
            <a:pPr>
              <a:defRPr/>
            </a:pPr>
            <a:r>
              <a:rPr lang="en-US" sz="2400" dirty="0"/>
              <a:t>What is the overall trend of the two countries across 4 decades?</a:t>
            </a:r>
          </a:p>
          <a:p>
            <a:pPr>
              <a:defRPr/>
            </a:pPr>
            <a:r>
              <a:rPr lang="en-US" sz="2400" dirty="0"/>
              <a:t>Are there outliers?</a:t>
            </a:r>
          </a:p>
          <a:p>
            <a:pPr>
              <a:defRPr/>
            </a:pPr>
            <a:endParaRPr lang="en-US" dirty="0"/>
          </a:p>
          <a:p>
            <a:pPr>
              <a:defRPr/>
            </a:pPr>
            <a:endParaRPr lang="en-US" dirty="0"/>
          </a:p>
        </p:txBody>
      </p:sp>
    </p:spTree>
    <p:extLst>
      <p:ext uri="{BB962C8B-B14F-4D97-AF65-F5344CB8AC3E}">
        <p14:creationId xmlns:p14="http://schemas.microsoft.com/office/powerpoint/2010/main" val="3789056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Gapminder</a:t>
            </a:r>
            <a:endParaRPr lang="en-US" dirty="0"/>
          </a:p>
        </p:txBody>
      </p:sp>
      <p:sp>
        <p:nvSpPr>
          <p:cNvPr id="3" name="Content Placeholder 2"/>
          <p:cNvSpPr>
            <a:spLocks noGrp="1"/>
          </p:cNvSpPr>
          <p:nvPr>
            <p:ph idx="1"/>
          </p:nvPr>
        </p:nvSpPr>
        <p:spPr>
          <a:xfrm>
            <a:off x="646112" y="1602890"/>
            <a:ext cx="10584872" cy="4645510"/>
          </a:xfrm>
        </p:spPr>
        <p:txBody>
          <a:bodyPr>
            <a:normAutofit fontScale="92500" lnSpcReduction="10000"/>
          </a:bodyPr>
          <a:lstStyle/>
          <a:p>
            <a:r>
              <a:rPr lang="en-US" sz="2800" dirty="0" err="1"/>
              <a:t>Gapminder</a:t>
            </a:r>
            <a:r>
              <a:rPr lang="en-US" sz="2800" dirty="0"/>
              <a:t> goes one step further beyond UN Public Data Explorer</a:t>
            </a:r>
          </a:p>
          <a:p>
            <a:r>
              <a:rPr lang="en-US" sz="2800" dirty="0"/>
              <a:t>It can show you the “trail” of the temporal change.</a:t>
            </a:r>
          </a:p>
          <a:p>
            <a:r>
              <a:rPr lang="en-US" sz="2800" dirty="0"/>
              <a:t>In the Web browser go to </a:t>
            </a:r>
            <a:r>
              <a:rPr lang="en-US" sz="2800" dirty="0">
                <a:hlinkClick r:id="rId2"/>
              </a:rPr>
              <a:t>https://www.gapminder.org/tools/#$chart-type=bubbles</a:t>
            </a:r>
            <a:r>
              <a:rPr lang="en-US" sz="2800" dirty="0"/>
              <a:t> </a:t>
            </a:r>
          </a:p>
          <a:p>
            <a:r>
              <a:rPr lang="en-US" sz="2800" dirty="0"/>
              <a:t>Question: can gender equality lead to better economic growth?</a:t>
            </a:r>
          </a:p>
          <a:p>
            <a:r>
              <a:rPr lang="en-US" sz="2800" dirty="0"/>
              <a:t>Put GNP </a:t>
            </a:r>
            <a:r>
              <a:rPr lang="en-US" sz="2800"/>
              <a:t>per capita PPP </a:t>
            </a:r>
            <a:r>
              <a:rPr lang="en-US" sz="2800" dirty="0"/>
              <a:t>into Y</a:t>
            </a:r>
          </a:p>
          <a:p>
            <a:r>
              <a:rPr lang="en-US" sz="2800" dirty="0"/>
              <a:t>Put Gender ratio of mean years in school in X</a:t>
            </a:r>
          </a:p>
          <a:p>
            <a:r>
              <a:rPr lang="en-US" sz="2800" dirty="0"/>
              <a:t>Select South Korea, Japan, and USA</a:t>
            </a:r>
          </a:p>
          <a:p>
            <a:endParaRPr lang="en-US" sz="2400" dirty="0"/>
          </a:p>
        </p:txBody>
      </p:sp>
    </p:spTree>
    <p:extLst>
      <p:ext uri="{BB962C8B-B14F-4D97-AF65-F5344CB8AC3E}">
        <p14:creationId xmlns:p14="http://schemas.microsoft.com/office/powerpoint/2010/main" val="32070452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Gapminder</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37980" y="1323191"/>
            <a:ext cx="8011873" cy="5195943"/>
          </a:xfrm>
          <a:prstGeom prst="rect">
            <a:avLst/>
          </a:prstGeom>
        </p:spPr>
      </p:pic>
    </p:spTree>
    <p:extLst>
      <p:ext uri="{BB962C8B-B14F-4D97-AF65-F5344CB8AC3E}">
        <p14:creationId xmlns:p14="http://schemas.microsoft.com/office/powerpoint/2010/main" val="5381543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assignment</a:t>
            </a:r>
          </a:p>
        </p:txBody>
      </p:sp>
      <p:sp>
        <p:nvSpPr>
          <p:cNvPr id="3" name="Content Placeholder 2"/>
          <p:cNvSpPr>
            <a:spLocks noGrp="1"/>
          </p:cNvSpPr>
          <p:nvPr>
            <p:ph idx="1"/>
          </p:nvPr>
        </p:nvSpPr>
        <p:spPr/>
        <p:txBody>
          <a:bodyPr>
            <a:normAutofit/>
          </a:bodyPr>
          <a:lstStyle/>
          <a:p>
            <a:r>
              <a:rPr lang="en-US" sz="2800" dirty="0"/>
              <a:t>In </a:t>
            </a:r>
            <a:r>
              <a:rPr lang="en-US" sz="2800" dirty="0" err="1"/>
              <a:t>Gapminder</a:t>
            </a:r>
            <a:r>
              <a:rPr lang="en-US" sz="2800" dirty="0"/>
              <a:t> choose any variables for X and Y</a:t>
            </a:r>
          </a:p>
          <a:p>
            <a:r>
              <a:rPr lang="en-US" sz="2800" dirty="0"/>
              <a:t>Choose any countries</a:t>
            </a:r>
          </a:p>
          <a:p>
            <a:r>
              <a:rPr lang="en-US" sz="2800" dirty="0"/>
              <a:t>Look at the trails to discover the temporal change.</a:t>
            </a:r>
          </a:p>
        </p:txBody>
      </p:sp>
    </p:spTree>
    <p:extLst>
      <p:ext uri="{BB962C8B-B14F-4D97-AF65-F5344CB8AC3E}">
        <p14:creationId xmlns:p14="http://schemas.microsoft.com/office/powerpoint/2010/main" val="5342362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Specialized time-based model (Optional)</a:t>
            </a:r>
          </a:p>
        </p:txBody>
      </p:sp>
      <p:sp>
        <p:nvSpPr>
          <p:cNvPr id="3" name="Content Placeholder 2"/>
          <p:cNvSpPr>
            <a:spLocks noGrp="1"/>
          </p:cNvSpPr>
          <p:nvPr>
            <p:ph idx="1"/>
          </p:nvPr>
        </p:nvSpPr>
        <p:spPr/>
        <p:txBody>
          <a:bodyPr/>
          <a:lstStyle/>
          <a:p>
            <a:r>
              <a:rPr lang="en-US" sz="2400" dirty="0">
                <a:solidFill>
                  <a:srgbClr val="FFC000"/>
                </a:solidFill>
              </a:rPr>
              <a:t>Survival analysis: </a:t>
            </a:r>
            <a:r>
              <a:rPr lang="en-US" sz="2400" dirty="0"/>
              <a:t>How long does it take for the patient to die given a period of time?</a:t>
            </a:r>
          </a:p>
          <a:p>
            <a:r>
              <a:rPr lang="en-US" sz="2400" dirty="0">
                <a:solidFill>
                  <a:srgbClr val="FFC000"/>
                </a:solidFill>
              </a:rPr>
              <a:t>Churn model: </a:t>
            </a:r>
            <a:r>
              <a:rPr lang="en-US" sz="2400" dirty="0"/>
              <a:t>How long does it take for a customer to cancel the service given a period of time.</a:t>
            </a:r>
          </a:p>
          <a:p>
            <a:r>
              <a:rPr lang="en-US" sz="2400" dirty="0">
                <a:solidFill>
                  <a:srgbClr val="FFC000"/>
                </a:solidFill>
              </a:rPr>
              <a:t>Censoring: </a:t>
            </a:r>
            <a:r>
              <a:rPr lang="en-US" sz="2400" dirty="0"/>
              <a:t>a condition in which the value of a measurement is partially known e.g. if the patient or the customer withdraws from the study before the “event” (death or cancellation), the data are incomplete.</a:t>
            </a:r>
          </a:p>
          <a:p>
            <a:endParaRPr lang="en-US" dirty="0"/>
          </a:p>
        </p:txBody>
      </p:sp>
    </p:spTree>
    <p:extLst>
      <p:ext uri="{BB962C8B-B14F-4D97-AF65-F5344CB8AC3E}">
        <p14:creationId xmlns:p14="http://schemas.microsoft.com/office/powerpoint/2010/main" val="16229967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for survival or churn</a:t>
            </a:r>
          </a:p>
        </p:txBody>
      </p:sp>
      <p:sp>
        <p:nvSpPr>
          <p:cNvPr id="3" name="Content Placeholder 2"/>
          <p:cNvSpPr>
            <a:spLocks noGrp="1"/>
          </p:cNvSpPr>
          <p:nvPr>
            <p:ph idx="1"/>
          </p:nvPr>
        </p:nvSpPr>
        <p:spPr>
          <a:xfrm>
            <a:off x="646111" y="1699627"/>
            <a:ext cx="4518171" cy="4195481"/>
          </a:xfrm>
        </p:spPr>
        <p:txBody>
          <a:bodyPr/>
          <a:lstStyle/>
          <a:p>
            <a:r>
              <a:rPr lang="en-US" sz="2400" dirty="0"/>
              <a:t>Open “VA Lung </a:t>
            </a:r>
            <a:r>
              <a:rPr lang="en-US" sz="2400" dirty="0" err="1"/>
              <a:t>Cancer.jmp</a:t>
            </a:r>
            <a:r>
              <a:rPr lang="en-US" sz="2400" dirty="0"/>
              <a:t>” from JMP Sample Library.</a:t>
            </a:r>
          </a:p>
          <a:p>
            <a:r>
              <a:rPr lang="en-US" sz="2400" dirty="0"/>
              <a:t>Select Analyze </a:t>
            </a:r>
            <a:r>
              <a:rPr lang="en-US" sz="2400" dirty="0">
                <a:sym typeface="Wingdings" panose="05000000000000000000" pitchFamily="2" charset="2"/>
              </a:rPr>
              <a:t> Reliability and Survival  Life Distribution</a:t>
            </a:r>
          </a:p>
          <a:p>
            <a:r>
              <a:rPr lang="en-US" sz="2400" dirty="0">
                <a:sym typeface="Wingdings" panose="05000000000000000000" pitchFamily="2" charset="2"/>
              </a:rPr>
              <a:t>Put time into “Time to event” and Censor into “Censor”</a:t>
            </a:r>
          </a:p>
        </p:txBody>
      </p:sp>
      <p:pic>
        <p:nvPicPr>
          <p:cNvPr id="4" name="Picture 3"/>
          <p:cNvPicPr>
            <a:picLocks noChangeAspect="1"/>
          </p:cNvPicPr>
          <p:nvPr/>
        </p:nvPicPr>
        <p:blipFill rotWithShape="1">
          <a:blip r:embed="rId2"/>
          <a:srcRect t="4176"/>
          <a:stretch/>
        </p:blipFill>
        <p:spPr>
          <a:xfrm>
            <a:off x="5348472" y="1579418"/>
            <a:ext cx="6180952" cy="5037632"/>
          </a:xfrm>
          <a:prstGeom prst="rect">
            <a:avLst/>
          </a:prstGeom>
        </p:spPr>
      </p:pic>
    </p:spTree>
    <p:extLst>
      <p:ext uri="{BB962C8B-B14F-4D97-AF65-F5344CB8AC3E}">
        <p14:creationId xmlns:p14="http://schemas.microsoft.com/office/powerpoint/2010/main" val="6967753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for survival or churn</a:t>
            </a:r>
          </a:p>
        </p:txBody>
      </p:sp>
      <p:sp>
        <p:nvSpPr>
          <p:cNvPr id="3" name="Content Placeholder 2"/>
          <p:cNvSpPr>
            <a:spLocks noGrp="1"/>
          </p:cNvSpPr>
          <p:nvPr>
            <p:ph idx="1"/>
          </p:nvPr>
        </p:nvSpPr>
        <p:spPr>
          <a:xfrm>
            <a:off x="843539" y="5143500"/>
            <a:ext cx="10700761" cy="1444336"/>
          </a:xfrm>
        </p:spPr>
        <p:txBody>
          <a:bodyPr>
            <a:normAutofit/>
          </a:bodyPr>
          <a:lstStyle/>
          <a:p>
            <a:r>
              <a:rPr lang="en-US" sz="2400" dirty="0">
                <a:sym typeface="Wingdings" panose="05000000000000000000" pitchFamily="2" charset="2"/>
              </a:rPr>
              <a:t>Nonparametric is “as is”</a:t>
            </a:r>
          </a:p>
          <a:p>
            <a:r>
              <a:rPr lang="en-US" sz="2400" dirty="0">
                <a:sym typeface="Wingdings" panose="05000000000000000000" pitchFamily="2" charset="2"/>
              </a:rPr>
              <a:t>You can explore different smoothing models. </a:t>
            </a:r>
          </a:p>
          <a:p>
            <a:r>
              <a:rPr lang="en-US" sz="2400" dirty="0">
                <a:sym typeface="Wingdings" panose="05000000000000000000" pitchFamily="2" charset="2"/>
              </a:rPr>
              <a:t>After 600 days, the chance of death almost remains the same. </a:t>
            </a:r>
            <a:endParaRPr lang="en-US" sz="2400" dirty="0"/>
          </a:p>
          <a:p>
            <a:endParaRPr lang="en-US" dirty="0"/>
          </a:p>
        </p:txBody>
      </p:sp>
      <p:pic>
        <p:nvPicPr>
          <p:cNvPr id="4" name="Picture 3"/>
          <p:cNvPicPr>
            <a:picLocks noChangeAspect="1"/>
          </p:cNvPicPr>
          <p:nvPr/>
        </p:nvPicPr>
        <p:blipFill>
          <a:blip r:embed="rId2"/>
          <a:stretch>
            <a:fillRect/>
          </a:stretch>
        </p:blipFill>
        <p:spPr>
          <a:xfrm>
            <a:off x="1734124" y="1321652"/>
            <a:ext cx="7690431" cy="3669708"/>
          </a:xfrm>
          <a:prstGeom prst="rect">
            <a:avLst/>
          </a:prstGeom>
        </p:spPr>
      </p:pic>
      <p:sp>
        <p:nvSpPr>
          <p:cNvPr id="5" name="Down Arrow 4"/>
          <p:cNvSpPr/>
          <p:nvPr/>
        </p:nvSpPr>
        <p:spPr>
          <a:xfrm>
            <a:off x="5306908" y="1215329"/>
            <a:ext cx="363681" cy="4240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73477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for survival or churn</a:t>
            </a:r>
          </a:p>
        </p:txBody>
      </p:sp>
      <p:sp>
        <p:nvSpPr>
          <p:cNvPr id="3" name="Content Placeholder 2"/>
          <p:cNvSpPr>
            <a:spLocks noGrp="1"/>
          </p:cNvSpPr>
          <p:nvPr>
            <p:ph idx="1"/>
          </p:nvPr>
        </p:nvSpPr>
        <p:spPr>
          <a:xfrm>
            <a:off x="646111" y="1699627"/>
            <a:ext cx="4518171" cy="4195481"/>
          </a:xfrm>
        </p:spPr>
        <p:txBody>
          <a:bodyPr/>
          <a:lstStyle/>
          <a:p>
            <a:r>
              <a:rPr lang="en-US" sz="2400" dirty="0"/>
              <a:t>Re-open the same dialog box.</a:t>
            </a:r>
          </a:p>
          <a:p>
            <a:r>
              <a:rPr lang="en-US" sz="2400" dirty="0">
                <a:sym typeface="Wingdings" panose="05000000000000000000" pitchFamily="2" charset="2"/>
              </a:rPr>
              <a:t>Choose Compare groups</a:t>
            </a:r>
          </a:p>
          <a:p>
            <a:r>
              <a:rPr lang="en-US" sz="2400" dirty="0">
                <a:sym typeface="Wingdings" panose="05000000000000000000" pitchFamily="2" charset="2"/>
              </a:rPr>
              <a:t>In addition to entering Time and Censor, put Treatment into Grouping.</a:t>
            </a:r>
          </a:p>
          <a:p>
            <a:endParaRPr lang="en-US" sz="2400" dirty="0">
              <a:sym typeface="Wingdings" panose="05000000000000000000" pitchFamily="2" charset="2"/>
            </a:endParaRPr>
          </a:p>
        </p:txBody>
      </p:sp>
      <p:pic>
        <p:nvPicPr>
          <p:cNvPr id="5" name="Picture 4"/>
          <p:cNvPicPr>
            <a:picLocks noChangeAspect="1"/>
          </p:cNvPicPr>
          <p:nvPr/>
        </p:nvPicPr>
        <p:blipFill>
          <a:blip r:embed="rId2"/>
          <a:stretch>
            <a:fillRect/>
          </a:stretch>
        </p:blipFill>
        <p:spPr>
          <a:xfrm>
            <a:off x="5488951" y="1470194"/>
            <a:ext cx="6180952" cy="5019048"/>
          </a:xfrm>
          <a:prstGeom prst="rect">
            <a:avLst/>
          </a:prstGeom>
        </p:spPr>
      </p:pic>
      <p:sp>
        <p:nvSpPr>
          <p:cNvPr id="6" name="Down Arrow 5"/>
          <p:cNvSpPr/>
          <p:nvPr/>
        </p:nvSpPr>
        <p:spPr>
          <a:xfrm>
            <a:off x="7089425" y="1258183"/>
            <a:ext cx="363681" cy="4240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95015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for survival or churn</a:t>
            </a:r>
          </a:p>
        </p:txBody>
      </p:sp>
      <p:sp>
        <p:nvSpPr>
          <p:cNvPr id="3" name="Content Placeholder 2"/>
          <p:cNvSpPr>
            <a:spLocks noGrp="1"/>
          </p:cNvSpPr>
          <p:nvPr>
            <p:ph idx="1"/>
          </p:nvPr>
        </p:nvSpPr>
        <p:spPr>
          <a:xfrm>
            <a:off x="646110" y="1809441"/>
            <a:ext cx="3915499" cy="4347776"/>
          </a:xfrm>
        </p:spPr>
        <p:txBody>
          <a:bodyPr>
            <a:normAutofit/>
          </a:bodyPr>
          <a:lstStyle/>
          <a:p>
            <a:r>
              <a:rPr lang="en-US" sz="2400" dirty="0">
                <a:sym typeface="Wingdings" panose="05000000000000000000" pitchFamily="2" charset="2"/>
              </a:rPr>
              <a:t>At the beginning, on 100</a:t>
            </a:r>
            <a:r>
              <a:rPr lang="en-US" sz="2400" baseline="30000" dirty="0">
                <a:sym typeface="Wingdings" panose="05000000000000000000" pitchFamily="2" charset="2"/>
              </a:rPr>
              <a:t>th</a:t>
            </a:r>
            <a:r>
              <a:rPr lang="en-US" sz="2400" dirty="0">
                <a:sym typeface="Wingdings" panose="05000000000000000000" pitchFamily="2" charset="2"/>
              </a:rPr>
              <a:t> day the probability of death for patients using standard treatment is 0.5, but the probability of using the experimental treatment is 0.7.</a:t>
            </a:r>
          </a:p>
          <a:p>
            <a:r>
              <a:rPr lang="en-US" sz="2400" dirty="0">
                <a:sym typeface="Wingdings" panose="05000000000000000000" pitchFamily="2" charset="2"/>
              </a:rPr>
              <a:t>Later it is reversed.</a:t>
            </a:r>
            <a:endParaRPr lang="en-US" sz="2400" dirty="0"/>
          </a:p>
          <a:p>
            <a:endParaRPr lang="en-US" dirty="0"/>
          </a:p>
        </p:txBody>
      </p:sp>
      <p:pic>
        <p:nvPicPr>
          <p:cNvPr id="6" name="Picture 5"/>
          <p:cNvPicPr>
            <a:picLocks noChangeAspect="1"/>
          </p:cNvPicPr>
          <p:nvPr/>
        </p:nvPicPr>
        <p:blipFill>
          <a:blip r:embed="rId2"/>
          <a:stretch>
            <a:fillRect/>
          </a:stretch>
        </p:blipFill>
        <p:spPr>
          <a:xfrm>
            <a:off x="4735234" y="1729484"/>
            <a:ext cx="7085714" cy="4209524"/>
          </a:xfrm>
          <a:prstGeom prst="rect">
            <a:avLst/>
          </a:prstGeom>
        </p:spPr>
      </p:pic>
      <p:cxnSp>
        <p:nvCxnSpPr>
          <p:cNvPr id="10" name="Straight Connector 9"/>
          <p:cNvCxnSpPr/>
          <p:nvPr/>
        </p:nvCxnSpPr>
        <p:spPr>
          <a:xfrm flipV="1">
            <a:off x="7116097" y="3038168"/>
            <a:ext cx="0" cy="23302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769510" y="3023419"/>
            <a:ext cx="339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76884" y="3692013"/>
            <a:ext cx="33921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078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4311</TotalTime>
  <Words>3803</Words>
  <Application>Microsoft Macintosh PowerPoint</Application>
  <PresentationFormat>Widescreen</PresentationFormat>
  <Paragraphs>365</Paragraphs>
  <Slides>98</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98</vt:i4>
      </vt:variant>
    </vt:vector>
  </HeadingPairs>
  <TitlesOfParts>
    <vt:vector size="105" baseType="lpstr">
      <vt:lpstr>Arial</vt:lpstr>
      <vt:lpstr>Calibri</vt:lpstr>
      <vt:lpstr>Century Gothic</vt:lpstr>
      <vt:lpstr>Times New Roman</vt:lpstr>
      <vt:lpstr>Wingdings</vt:lpstr>
      <vt:lpstr>Wingdings 3</vt:lpstr>
      <vt:lpstr>Ion</vt:lpstr>
      <vt:lpstr>Visualization for Time-series data</vt:lpstr>
      <vt:lpstr>Expected learning outcomes</vt:lpstr>
      <vt:lpstr>One-shot or pre-posttest only</vt:lpstr>
      <vt:lpstr>One-shot or pre-posttest only</vt:lpstr>
      <vt:lpstr>One-shot or pre-posttest only</vt:lpstr>
      <vt:lpstr>One-shot or pre-posttest only</vt:lpstr>
      <vt:lpstr>Another example</vt:lpstr>
      <vt:lpstr>Data structure: Non-stationary or stationary</vt:lpstr>
      <vt:lpstr>Data structure: Non-stationary or stationary</vt:lpstr>
      <vt:lpstr>Data structure: Wide or Tall</vt:lpstr>
      <vt:lpstr>Tall-structure and wide-structure</vt:lpstr>
      <vt:lpstr>Tall-structure and wide-structure</vt:lpstr>
      <vt:lpstr>Tall-structure and wide-structure</vt:lpstr>
      <vt:lpstr>What if there are missing data?</vt:lpstr>
      <vt:lpstr>What if there are missing data?</vt:lpstr>
      <vt:lpstr>Transpose</vt:lpstr>
      <vt:lpstr>Transpose</vt:lpstr>
      <vt:lpstr>Convert from wide to tall</vt:lpstr>
      <vt:lpstr>Back to tall</vt:lpstr>
      <vt:lpstr>JMP Script</vt:lpstr>
      <vt:lpstr>PROC TRANSPOSE in SAS (Optional)</vt:lpstr>
      <vt:lpstr>PROC TRANSPOSE in SAS (Optional)</vt:lpstr>
      <vt:lpstr>PROC TRANSPOSE in SAS (Optional)</vt:lpstr>
      <vt:lpstr>PROC TRANSPOSE in SAS</vt:lpstr>
      <vt:lpstr>Split Columns in SAS Studio</vt:lpstr>
      <vt:lpstr>Split Columns in SAS Studio</vt:lpstr>
      <vt:lpstr>Stack columns in SAS Studio</vt:lpstr>
      <vt:lpstr>Data imputation</vt:lpstr>
      <vt:lpstr>Data imputation</vt:lpstr>
      <vt:lpstr>Data imputation</vt:lpstr>
      <vt:lpstr>Data imputation</vt:lpstr>
      <vt:lpstr>Data imputation</vt:lpstr>
      <vt:lpstr>Data imputation</vt:lpstr>
      <vt:lpstr>Data imputation</vt:lpstr>
      <vt:lpstr>Data imputation: Quick and “dirty”</vt:lpstr>
      <vt:lpstr>Least square mean plot for wide</vt:lpstr>
      <vt:lpstr>Least square mean plot for wide</vt:lpstr>
      <vt:lpstr>Least square mean plot for wide</vt:lpstr>
      <vt:lpstr>Least square mean plot for wide</vt:lpstr>
      <vt:lpstr>Assignment (Challenging!)</vt:lpstr>
      <vt:lpstr>Answer</vt:lpstr>
      <vt:lpstr>Parallel coordinate for wide</vt:lpstr>
      <vt:lpstr>Graph builder for tall</vt:lpstr>
      <vt:lpstr>Graph builder for tall</vt:lpstr>
      <vt:lpstr>Graph builder for tall</vt:lpstr>
      <vt:lpstr>Tableau: Tall structure</vt:lpstr>
      <vt:lpstr>Tableau: Tall structure</vt:lpstr>
      <vt:lpstr>Track the unemployment trend</vt:lpstr>
      <vt:lpstr>Track the unemployment trend</vt:lpstr>
      <vt:lpstr>Track the unemployment trend</vt:lpstr>
      <vt:lpstr>More granularity (Gender)</vt:lpstr>
      <vt:lpstr>More granularity (Gender &amp; Age)</vt:lpstr>
      <vt:lpstr>Too cluttered! Overplotting!</vt:lpstr>
      <vt:lpstr>Line chart</vt:lpstr>
      <vt:lpstr>Line chart</vt:lpstr>
      <vt:lpstr>Line chart</vt:lpstr>
      <vt:lpstr>Area Chart</vt:lpstr>
      <vt:lpstr>Area Chart</vt:lpstr>
      <vt:lpstr>Area chart</vt:lpstr>
      <vt:lpstr>Add filter</vt:lpstr>
      <vt:lpstr>Add filter</vt:lpstr>
      <vt:lpstr>Forecast the future</vt:lpstr>
      <vt:lpstr>Forecast the future</vt:lpstr>
      <vt:lpstr>Forecast the future</vt:lpstr>
      <vt:lpstr>Forecast the future</vt:lpstr>
      <vt:lpstr>Forecast the future</vt:lpstr>
      <vt:lpstr>SAS Studio</vt:lpstr>
      <vt:lpstr>SAS Forecast Studio</vt:lpstr>
      <vt:lpstr>Animated bubble plot in Tableau</vt:lpstr>
      <vt:lpstr>Animated bubble plot in Tableau</vt:lpstr>
      <vt:lpstr>Share interactive Tableau output</vt:lpstr>
      <vt:lpstr>Assignment 6.2</vt:lpstr>
      <vt:lpstr>Answer</vt:lpstr>
      <vt:lpstr>Animated bubble plot in JMP</vt:lpstr>
      <vt:lpstr>Bubble plot</vt:lpstr>
      <vt:lpstr>Bubble plot</vt:lpstr>
      <vt:lpstr>Share the interactive result</vt:lpstr>
      <vt:lpstr>Assignment 6.3: Bubble plot in JMP</vt:lpstr>
      <vt:lpstr>What the bubble dance (animation) tell me about the overall pattern?</vt:lpstr>
      <vt:lpstr>Compare CA and NY</vt:lpstr>
      <vt:lpstr>Compare CA and NY</vt:lpstr>
      <vt:lpstr>Compare CA and NY</vt:lpstr>
      <vt:lpstr>Compare CA and NY</vt:lpstr>
      <vt:lpstr>Bubble plot in SAS Viya/Visual Analytics</vt:lpstr>
      <vt:lpstr>Bubble plot in SAS Viya/Visual Analytics</vt:lpstr>
      <vt:lpstr>Bubble plot in SAS Viya/Visual Analytics</vt:lpstr>
      <vt:lpstr>Bubble plot in SAS Viya/Visual Analytics</vt:lpstr>
      <vt:lpstr>World Bank Public Data Explorer</vt:lpstr>
      <vt:lpstr>World Bank Public Data Explorer</vt:lpstr>
      <vt:lpstr>Assignment 6.4</vt:lpstr>
      <vt:lpstr>Gapminder</vt:lpstr>
      <vt:lpstr>Gapminder</vt:lpstr>
      <vt:lpstr>Ungraded assignment</vt:lpstr>
      <vt:lpstr>Specialized time-based model (Optional)</vt:lpstr>
      <vt:lpstr>Visualization for survival or churn</vt:lpstr>
      <vt:lpstr>Visualization for survival or churn</vt:lpstr>
      <vt:lpstr>Visualization for survival or churn</vt:lpstr>
      <vt:lpstr>Visualization for survival or churn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Time-series</dc:title>
  <dc:creator>Chong Ho Yu</dc:creator>
  <cp:lastModifiedBy>Microsoft Office User</cp:lastModifiedBy>
  <cp:revision>264</cp:revision>
  <dcterms:created xsi:type="dcterms:W3CDTF">2018-07-04T21:09:45Z</dcterms:created>
  <dcterms:modified xsi:type="dcterms:W3CDTF">2023-01-18T20:02:42Z</dcterms:modified>
</cp:coreProperties>
</file>