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20" r:id="rId3"/>
    <p:sldId id="268" r:id="rId4"/>
    <p:sldId id="295" r:id="rId5"/>
    <p:sldId id="296" r:id="rId6"/>
    <p:sldId id="297" r:id="rId7"/>
    <p:sldId id="298" r:id="rId8"/>
    <p:sldId id="299" r:id="rId9"/>
    <p:sldId id="301" r:id="rId10"/>
    <p:sldId id="300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4" r:id="rId23"/>
    <p:sldId id="313" r:id="rId24"/>
    <p:sldId id="315" r:id="rId25"/>
    <p:sldId id="317" r:id="rId26"/>
    <p:sldId id="318" r:id="rId27"/>
    <p:sldId id="316" r:id="rId28"/>
    <p:sldId id="322" r:id="rId29"/>
    <p:sldId id="321" r:id="rId30"/>
    <p:sldId id="319" r:id="rId31"/>
    <p:sldId id="258" r:id="rId32"/>
    <p:sldId id="294" r:id="rId33"/>
    <p:sldId id="259" r:id="rId34"/>
    <p:sldId id="260" r:id="rId35"/>
    <p:sldId id="257" r:id="rId36"/>
    <p:sldId id="261" r:id="rId37"/>
    <p:sldId id="262" r:id="rId38"/>
    <p:sldId id="263" r:id="rId39"/>
    <p:sldId id="264" r:id="rId40"/>
    <p:sldId id="265" r:id="rId41"/>
    <p:sldId id="266" r:id="rId42"/>
    <p:sldId id="267" r:id="rId43"/>
    <p:sldId id="293" r:id="rId44"/>
    <p:sldId id="269" r:id="rId45"/>
    <p:sldId id="270" r:id="rId46"/>
    <p:sldId id="271" r:id="rId47"/>
    <p:sldId id="272" r:id="rId48"/>
    <p:sldId id="273" r:id="rId49"/>
    <p:sldId id="274" r:id="rId50"/>
    <p:sldId id="275" r:id="rId51"/>
    <p:sldId id="276" r:id="rId52"/>
    <p:sldId id="277" r:id="rId53"/>
    <p:sldId id="278" r:id="rId54"/>
    <p:sldId id="279" r:id="rId55"/>
    <p:sldId id="280" r:id="rId56"/>
    <p:sldId id="281" r:id="rId57"/>
    <p:sldId id="324" r:id="rId58"/>
    <p:sldId id="282" r:id="rId59"/>
    <p:sldId id="283" r:id="rId60"/>
    <p:sldId id="323" r:id="rId61"/>
    <p:sldId id="284" r:id="rId62"/>
    <p:sldId id="285" r:id="rId63"/>
    <p:sldId id="286" r:id="rId64"/>
    <p:sldId id="287" r:id="rId65"/>
    <p:sldId id="288" r:id="rId66"/>
    <p:sldId id="289" r:id="rId67"/>
    <p:sldId id="291" r:id="rId68"/>
    <p:sldId id="290" r:id="rId69"/>
    <p:sldId id="292" r:id="rId7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teaching/551/Lecture_PowerPoint/Unit_8_dashboard/JMP_files/Dashboard.ht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teaching/551/Lecture_PowerPoint/Unit_8_dashboard/JMP_files/Dashboard.htm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://www.idc.com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-wisdom.com/photography/building/building919.ht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(Alex) Yu</a:t>
            </a:r>
          </a:p>
        </p:txBody>
      </p:sp>
    </p:spTree>
    <p:extLst>
      <p:ext uri="{BB962C8B-B14F-4D97-AF65-F5344CB8AC3E}">
        <p14:creationId xmlns:p14="http://schemas.microsoft.com/office/powerpoint/2010/main" val="4174776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29936" cy="4063927"/>
          </a:xfrm>
        </p:spPr>
        <p:txBody>
          <a:bodyPr>
            <a:normAutofit/>
          </a:bodyPr>
          <a:lstStyle/>
          <a:p>
            <a:r>
              <a:rPr lang="en-US" dirty="0"/>
              <a:t>You will understand the functions of dashboard.</a:t>
            </a:r>
          </a:p>
          <a:p>
            <a:r>
              <a:rPr lang="en-US" dirty="0"/>
              <a:t>You will be able to create a dashboard in JMP using:</a:t>
            </a:r>
          </a:p>
          <a:p>
            <a:pPr lvl="1"/>
            <a:r>
              <a:rPr lang="en-US" sz="2400" dirty="0"/>
              <a:t>Combine windows</a:t>
            </a:r>
          </a:p>
          <a:p>
            <a:pPr lvl="1"/>
            <a:r>
              <a:rPr lang="en-US" sz="2400" dirty="0"/>
              <a:t>Dashboard builder</a:t>
            </a:r>
          </a:p>
          <a:p>
            <a:r>
              <a:rPr lang="en-US" dirty="0"/>
              <a:t>You will be able to create a dashboard in Tableau by</a:t>
            </a:r>
          </a:p>
          <a:p>
            <a:pPr lvl="1"/>
            <a:r>
              <a:rPr lang="en-US" sz="2400" dirty="0"/>
              <a:t>Tiled layout</a:t>
            </a:r>
          </a:p>
          <a:p>
            <a:pPr lvl="1"/>
            <a:r>
              <a:rPr lang="en-US" sz="2400" dirty="0"/>
              <a:t>Floating layout</a:t>
            </a:r>
          </a:p>
          <a:p>
            <a:r>
              <a:rPr lang="en-US" dirty="0"/>
              <a:t>You will be able to link multiple dashboards in Tableau by inserting a navigation button.</a:t>
            </a:r>
          </a:p>
        </p:txBody>
      </p:sp>
    </p:spTree>
    <p:extLst>
      <p:ext uri="{BB962C8B-B14F-4D97-AF65-F5344CB8AC3E}">
        <p14:creationId xmlns:p14="http://schemas.microsoft.com/office/powerpoint/2010/main" val="481498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dashboard?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5604731" cy="39659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form of </a:t>
            </a:r>
            <a:r>
              <a:rPr lang="en-US" dirty="0">
                <a:solidFill>
                  <a:srgbClr val="FFC000"/>
                </a:solidFill>
              </a:rPr>
              <a:t>multi-panel data visualization </a:t>
            </a:r>
            <a:r>
              <a:rPr lang="en-US" dirty="0"/>
              <a:t>tool, which incorporates different chart types into one single interface.</a:t>
            </a:r>
          </a:p>
          <a:p>
            <a:r>
              <a:rPr lang="en-US" dirty="0"/>
              <a:t>You can check </a:t>
            </a:r>
            <a:r>
              <a:rPr lang="en-US" dirty="0">
                <a:solidFill>
                  <a:srgbClr val="FFC000"/>
                </a:solidFill>
              </a:rPr>
              <a:t>key performance indicators (KPI)</a:t>
            </a:r>
            <a:r>
              <a:rPr lang="en-US" dirty="0"/>
              <a:t> and key data points to monitor the health of your organization or the progress of your project.</a:t>
            </a:r>
          </a:p>
          <a:p>
            <a:r>
              <a:rPr lang="en-US" dirty="0"/>
              <a:t>Like a dashboard in aviation, you can take </a:t>
            </a:r>
            <a:r>
              <a:rPr lang="en-US" dirty="0">
                <a:solidFill>
                  <a:srgbClr val="FFC000"/>
                </a:solidFill>
              </a:rPr>
              <a:t>proactive actions </a:t>
            </a:r>
            <a:r>
              <a:rPr lang="en-US" dirty="0"/>
              <a:t>before it is too late.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732" y="2336873"/>
            <a:ext cx="4878166" cy="325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4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KPI?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750" y="2413073"/>
            <a:ext cx="6591336" cy="35993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C000"/>
                </a:solidFill>
              </a:rPr>
              <a:t>measurable value </a:t>
            </a:r>
            <a:r>
              <a:rPr lang="en-US" dirty="0"/>
              <a:t>that demonstrates how effectively an organization is achieving key objectives e.g.</a:t>
            </a:r>
          </a:p>
          <a:p>
            <a:pPr lvl="1"/>
            <a:r>
              <a:rPr lang="en-US" sz="2400" dirty="0"/>
              <a:t>For-profit company: Sales, profit, market share, R &amp; D patents</a:t>
            </a:r>
            <a:r>
              <a:rPr lang="mr-IN" sz="2400" dirty="0"/>
              <a:t>…</a:t>
            </a:r>
            <a:r>
              <a:rPr lang="en-US" sz="2400" dirty="0"/>
              <a:t>etc.</a:t>
            </a:r>
          </a:p>
          <a:p>
            <a:pPr lvl="1"/>
            <a:r>
              <a:rPr lang="en-US" sz="2400" dirty="0"/>
              <a:t>University: Ranking, citation per faculty, research funding, faculty-student ratio</a:t>
            </a:r>
            <a:r>
              <a:rPr lang="mr-IN" sz="2400" dirty="0"/>
              <a:t>…</a:t>
            </a:r>
            <a:r>
              <a:rPr lang="en-US" sz="2400" dirty="0"/>
              <a:t>etc.</a:t>
            </a:r>
          </a:p>
          <a:p>
            <a:pPr lvl="1"/>
            <a:r>
              <a:rPr lang="en-US" sz="2400" dirty="0"/>
              <a:t>Law enforcement: Crime rate, arrest</a:t>
            </a:r>
            <a:r>
              <a:rPr lang="mr-IN" sz="2400" dirty="0"/>
              <a:t>…</a:t>
            </a:r>
            <a:r>
              <a:rPr lang="en-US" sz="2400" dirty="0"/>
              <a:t>etc.</a:t>
            </a:r>
          </a:p>
          <a:p>
            <a:pPr lvl="1"/>
            <a:r>
              <a:rPr lang="en-US" sz="2400" dirty="0"/>
              <a:t>Church?</a:t>
            </a: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18" y="2413073"/>
            <a:ext cx="4524375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354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JMP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57064"/>
            <a:ext cx="4782930" cy="4074288"/>
          </a:xfrm>
        </p:spPr>
        <p:txBody>
          <a:bodyPr/>
          <a:lstStyle/>
          <a:p>
            <a:r>
              <a:rPr lang="en-US" dirty="0"/>
              <a:t>San Francisco Crime Dashboard</a:t>
            </a:r>
          </a:p>
          <a:p>
            <a:r>
              <a:rPr lang="en-US" dirty="0"/>
              <a:t>More arrests (booked, released by paying bail) on Wednesday.</a:t>
            </a:r>
          </a:p>
          <a:p>
            <a:r>
              <a:rPr lang="en-US" dirty="0"/>
              <a:t>Most concentrated on a particular area.</a:t>
            </a:r>
          </a:p>
          <a:p>
            <a:r>
              <a:rPr lang="en-US" dirty="0"/>
              <a:t>More crimes happen in the afternoon.</a:t>
            </a:r>
          </a:p>
          <a:p>
            <a:r>
              <a:rPr lang="en-US" dirty="0"/>
              <a:t>Let’s re-create it!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915" y="1834166"/>
            <a:ext cx="6029516" cy="480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5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403" y="2417896"/>
            <a:ext cx="4493562" cy="3599316"/>
          </a:xfrm>
        </p:spPr>
        <p:txBody>
          <a:bodyPr>
            <a:normAutofit fontScale="92500"/>
          </a:bodyPr>
          <a:lstStyle/>
          <a:p>
            <a:r>
              <a:rPr lang="en-US" dirty="0"/>
              <a:t>Open “San Francisco crime” from JMP Sample Library.</a:t>
            </a:r>
          </a:p>
          <a:p>
            <a:r>
              <a:rPr lang="en-US" dirty="0"/>
              <a:t>You have already learned various graphing techniques in JMP, such as GIS maps, </a:t>
            </a:r>
            <a:r>
              <a:rPr lang="en-US" dirty="0" err="1"/>
              <a:t>coplot</a:t>
            </a:r>
            <a:r>
              <a:rPr lang="en-US" dirty="0"/>
              <a:t>, </a:t>
            </a:r>
            <a:r>
              <a:rPr lang="en-US" dirty="0" err="1"/>
              <a:t>heatmap</a:t>
            </a:r>
            <a:r>
              <a:rPr lang="en-US" dirty="0"/>
              <a:t>, bubble plot. To save time, we will use the scripts in the data set.</a:t>
            </a:r>
          </a:p>
          <a:p>
            <a:r>
              <a:rPr lang="en-US" dirty="0"/>
              <a:t>Click the green arrow of “Graph Builder District by Time”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987" y="2417896"/>
            <a:ext cx="6614078" cy="31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24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127750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403" y="2417896"/>
            <a:ext cx="3347669" cy="3599316"/>
          </a:xfrm>
        </p:spPr>
        <p:txBody>
          <a:bodyPr>
            <a:normAutofit/>
          </a:bodyPr>
          <a:lstStyle/>
          <a:p>
            <a:r>
              <a:rPr lang="en-US" dirty="0"/>
              <a:t>Run the script “Graph Builder Street Map” by clicking on the green arrow.</a:t>
            </a:r>
          </a:p>
          <a:p>
            <a:r>
              <a:rPr lang="en-US" dirty="0"/>
              <a:t>It shows different crime types by street coordinates.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238" y="856526"/>
            <a:ext cx="7662112" cy="54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03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5296" y="753228"/>
            <a:ext cx="4595149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483" y="2192888"/>
            <a:ext cx="7096246" cy="3599316"/>
          </a:xfrm>
        </p:spPr>
        <p:txBody>
          <a:bodyPr>
            <a:normAutofit/>
          </a:bodyPr>
          <a:lstStyle/>
          <a:p>
            <a:r>
              <a:rPr lang="en-US" dirty="0"/>
              <a:t>There are several ways to create a dashboard in JMP.</a:t>
            </a:r>
          </a:p>
          <a:p>
            <a:r>
              <a:rPr lang="en-US" dirty="0"/>
              <a:t>You can use either Dashboard Builder or Combine Windows.</a:t>
            </a:r>
          </a:p>
          <a:p>
            <a:r>
              <a:rPr lang="en-US" dirty="0"/>
              <a:t>The former allows you to control the process while the latter is automatic (easier, of course).</a:t>
            </a:r>
          </a:p>
          <a:p>
            <a:r>
              <a:rPr lang="en-US" dirty="0"/>
              <a:t>When both graphs are open, go to </a:t>
            </a:r>
            <a:r>
              <a:rPr lang="en-US" dirty="0">
                <a:solidFill>
                  <a:srgbClr val="FFC000"/>
                </a:solidFill>
              </a:rPr>
              <a:t>Combine Windows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2" y="1426144"/>
            <a:ext cx="38100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7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678" y="753228"/>
            <a:ext cx="577576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045" y="2331783"/>
            <a:ext cx="4538241" cy="3976419"/>
          </a:xfrm>
        </p:spPr>
        <p:txBody>
          <a:bodyPr>
            <a:normAutofit/>
          </a:bodyPr>
          <a:lstStyle/>
          <a:p>
            <a:r>
              <a:rPr lang="en-US" dirty="0"/>
              <a:t>Check the graphs to be included.</a:t>
            </a:r>
          </a:p>
          <a:p>
            <a:r>
              <a:rPr lang="en-US" dirty="0"/>
              <a:t>When there are too many opening graphs and you forgot which is the one you want, you can click on the name and a mini-version is displayed.</a:t>
            </a:r>
          </a:p>
          <a:p>
            <a:r>
              <a:rPr lang="en-US" dirty="0"/>
              <a:t>Select the heat map as a </a:t>
            </a:r>
            <a:r>
              <a:rPr lang="en-US" dirty="0">
                <a:solidFill>
                  <a:srgbClr val="FFC000"/>
                </a:solidFill>
              </a:rPr>
              <a:t>filter</a:t>
            </a:r>
            <a:r>
              <a:rPr lang="en-US" dirty="0"/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666" y="2331784"/>
            <a:ext cx="6332317" cy="288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5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84770" y="2192888"/>
            <a:ext cx="2789913" cy="3599316"/>
          </a:xfrm>
        </p:spPr>
        <p:txBody>
          <a:bodyPr>
            <a:normAutofit/>
          </a:bodyPr>
          <a:lstStyle/>
          <a:p>
            <a:r>
              <a:rPr lang="en-US" dirty="0"/>
              <a:t>Result of combined windows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08" y="2008337"/>
            <a:ext cx="7937287" cy="460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7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8" y="2192888"/>
            <a:ext cx="10938076" cy="700783"/>
          </a:xfrm>
        </p:spPr>
        <p:txBody>
          <a:bodyPr>
            <a:normAutofit/>
          </a:bodyPr>
          <a:lstStyle/>
          <a:p>
            <a:r>
              <a:rPr lang="en-US" dirty="0"/>
              <a:t>Between 3 PM and 6 PM at the southern region, it is the most dangerous.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447" y="2760048"/>
            <a:ext cx="9317620" cy="378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35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9" y="2192888"/>
            <a:ext cx="3460830" cy="3548155"/>
          </a:xfrm>
        </p:spPr>
        <p:txBody>
          <a:bodyPr>
            <a:normAutofit/>
          </a:bodyPr>
          <a:lstStyle/>
          <a:p>
            <a:r>
              <a:rPr lang="en-US" dirty="0"/>
              <a:t>You can alter the existing dashboard by choosing </a:t>
            </a:r>
            <a:r>
              <a:rPr lang="en-US" dirty="0">
                <a:solidFill>
                  <a:srgbClr val="FFC000"/>
                </a:solidFill>
              </a:rPr>
              <a:t>Edit Dashboard </a:t>
            </a:r>
            <a:r>
              <a:rPr lang="en-US" dirty="0"/>
              <a:t>from the top red triangle.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068" y="1485658"/>
            <a:ext cx="73279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17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9" y="2192888"/>
            <a:ext cx="3460830" cy="3548155"/>
          </a:xfrm>
        </p:spPr>
        <p:txBody>
          <a:bodyPr>
            <a:normAutofit/>
          </a:bodyPr>
          <a:lstStyle/>
          <a:p>
            <a:r>
              <a:rPr lang="en-US" dirty="0"/>
              <a:t>It opens the </a:t>
            </a:r>
            <a:r>
              <a:rPr lang="en-US" dirty="0">
                <a:solidFill>
                  <a:srgbClr val="FFC000"/>
                </a:solidFill>
              </a:rPr>
              <a:t>Dashboard Builder </a:t>
            </a:r>
            <a:r>
              <a:rPr lang="en-US" dirty="0"/>
              <a:t>for you to add or delete objects into the dashboard.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944" y="1708093"/>
            <a:ext cx="6669349" cy="466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3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9" y="2192888"/>
            <a:ext cx="3460830" cy="3548155"/>
          </a:xfrm>
        </p:spPr>
        <p:txBody>
          <a:bodyPr>
            <a:normAutofit/>
          </a:bodyPr>
          <a:lstStyle/>
          <a:p>
            <a:r>
              <a:rPr lang="en-US" dirty="0"/>
              <a:t>You can build a dashboard by choosing </a:t>
            </a:r>
            <a:r>
              <a:rPr lang="en-US" dirty="0">
                <a:solidFill>
                  <a:srgbClr val="FFC000"/>
                </a:solidFill>
              </a:rPr>
              <a:t>New dashboard </a:t>
            </a:r>
            <a:r>
              <a:rPr lang="en-US" dirty="0"/>
              <a:t>from File.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692" y="1075320"/>
            <a:ext cx="49276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37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9" y="2192888"/>
            <a:ext cx="3460830" cy="3548155"/>
          </a:xfrm>
        </p:spPr>
        <p:txBody>
          <a:bodyPr>
            <a:normAutofit/>
          </a:bodyPr>
          <a:lstStyle/>
          <a:p>
            <a:r>
              <a:rPr lang="en-US" dirty="0"/>
              <a:t>The one we have just created is a 2-object dashboard with one filter.</a:t>
            </a:r>
          </a:p>
          <a:p>
            <a:r>
              <a:rPr lang="en-US" dirty="0"/>
              <a:t>Let’s choose a similar type.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843" y="358815"/>
            <a:ext cx="7194174" cy="603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1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9583837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9" y="2192888"/>
            <a:ext cx="3460830" cy="3548155"/>
          </a:xfrm>
        </p:spPr>
        <p:txBody>
          <a:bodyPr>
            <a:normAutofit/>
          </a:bodyPr>
          <a:lstStyle/>
          <a:p>
            <a:r>
              <a:rPr lang="en-US" dirty="0"/>
              <a:t>One of the cells has a </a:t>
            </a:r>
            <a:r>
              <a:rPr lang="en-US" dirty="0">
                <a:solidFill>
                  <a:srgbClr val="FFC000"/>
                </a:solidFill>
              </a:rPr>
              <a:t>filter icon</a:t>
            </a:r>
            <a:r>
              <a:rPr lang="en-US" dirty="0"/>
              <a:t>.</a:t>
            </a:r>
          </a:p>
          <a:p>
            <a:r>
              <a:rPr lang="en-US" dirty="0"/>
              <a:t>Drag the heat map into the filtering area.</a:t>
            </a:r>
          </a:p>
          <a:p>
            <a:r>
              <a:rPr lang="en-US" dirty="0"/>
              <a:t>Drag the map into another one.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879" y="910462"/>
            <a:ext cx="7078217" cy="532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87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2801073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609" y="2192888"/>
            <a:ext cx="3304020" cy="4022717"/>
          </a:xfrm>
        </p:spPr>
        <p:txBody>
          <a:bodyPr>
            <a:normAutofit/>
          </a:bodyPr>
          <a:lstStyle/>
          <a:p>
            <a:r>
              <a:rPr lang="en-US" dirty="0"/>
              <a:t>Before you run it, you can preview the look and feel by choosing </a:t>
            </a:r>
            <a:r>
              <a:rPr lang="en-US" dirty="0">
                <a:solidFill>
                  <a:srgbClr val="FFC000"/>
                </a:solidFill>
              </a:rPr>
              <a:t>Preview Mode</a:t>
            </a:r>
            <a:r>
              <a:rPr lang="en-US" dirty="0"/>
              <a:t> from the red triangle.</a:t>
            </a:r>
          </a:p>
          <a:p>
            <a:r>
              <a:rPr lang="en-US" dirty="0"/>
              <a:t>If you are satisfied, go to </a:t>
            </a:r>
            <a:r>
              <a:rPr lang="en-US" dirty="0">
                <a:solidFill>
                  <a:srgbClr val="FFC000"/>
                </a:solidFill>
              </a:rPr>
              <a:t>Run Dashboard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439" y="912712"/>
            <a:ext cx="7813605" cy="53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02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2801073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414" y="2220219"/>
            <a:ext cx="3171462" cy="4022717"/>
          </a:xfrm>
        </p:spPr>
        <p:txBody>
          <a:bodyPr>
            <a:normAutofit/>
          </a:bodyPr>
          <a:lstStyle/>
          <a:p>
            <a:r>
              <a:rPr lang="en-US" dirty="0"/>
              <a:t>Go back to New Dashboard</a:t>
            </a:r>
          </a:p>
          <a:p>
            <a:r>
              <a:rPr lang="en-US" dirty="0"/>
              <a:t>Choose a </a:t>
            </a:r>
            <a:r>
              <a:rPr lang="en-US" dirty="0">
                <a:solidFill>
                  <a:srgbClr val="FFC000"/>
                </a:solidFill>
              </a:rPr>
              <a:t>2X1 layout</a:t>
            </a:r>
            <a:r>
              <a:rPr lang="en-US" dirty="0"/>
              <a:t>.</a:t>
            </a:r>
          </a:p>
          <a:p>
            <a:r>
              <a:rPr lang="en-US" dirty="0"/>
              <a:t>Drag the graphs into the cells.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81" y="367175"/>
            <a:ext cx="84836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25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8055979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41" y="5937906"/>
            <a:ext cx="9595413" cy="613365"/>
          </a:xfrm>
        </p:spPr>
        <p:txBody>
          <a:bodyPr>
            <a:normAutofit/>
          </a:bodyPr>
          <a:lstStyle/>
          <a:p>
            <a:r>
              <a:rPr lang="en-US" dirty="0"/>
              <a:t>Drop </a:t>
            </a:r>
            <a:r>
              <a:rPr lang="en-US" dirty="0">
                <a:solidFill>
                  <a:srgbClr val="FFC000"/>
                </a:solidFill>
              </a:rPr>
              <a:t>Data Filter (Local) </a:t>
            </a:r>
            <a:r>
              <a:rPr lang="en-US" dirty="0"/>
              <a:t>to the left and the run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999" y="1729993"/>
            <a:ext cx="7184021" cy="402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92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8055979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41" y="5937906"/>
            <a:ext cx="9595413" cy="613365"/>
          </a:xfrm>
        </p:spPr>
        <p:txBody>
          <a:bodyPr>
            <a:normAutofit/>
          </a:bodyPr>
          <a:lstStyle/>
          <a:p>
            <a:r>
              <a:rPr lang="en-US" dirty="0"/>
              <a:t>Now you can choose any data filter you like.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10" y="1834166"/>
            <a:ext cx="9765242" cy="382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47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7280476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716" y="2396835"/>
            <a:ext cx="3391381" cy="2534762"/>
          </a:xfrm>
        </p:spPr>
        <p:txBody>
          <a:bodyPr>
            <a:normAutofit/>
          </a:bodyPr>
          <a:lstStyle/>
          <a:p>
            <a:r>
              <a:rPr lang="en-US" dirty="0"/>
              <a:t>Add two more graphs by running the scripts “Graph Builder Summary Bar Chart” and “</a:t>
            </a:r>
            <a:r>
              <a:rPr lang="en-US"/>
              <a:t>Tabulate Category, Summary, and Percentage”.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998" y="2396835"/>
            <a:ext cx="4340197" cy="40271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096" y="439838"/>
            <a:ext cx="3424697" cy="59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17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7280476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4" y="2268731"/>
            <a:ext cx="3391381" cy="3616914"/>
          </a:xfrm>
        </p:spPr>
        <p:txBody>
          <a:bodyPr>
            <a:normAutofit/>
          </a:bodyPr>
          <a:lstStyle/>
          <a:p>
            <a:r>
              <a:rPr lang="en-US" dirty="0"/>
              <a:t>Now there are four graphs.</a:t>
            </a:r>
          </a:p>
          <a:p>
            <a:r>
              <a:rPr lang="en-US" dirty="0"/>
              <a:t>After dragging three graphs into the dashboard, it may not be a good idea to add more. The space is too crowded.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688" y="2268731"/>
            <a:ext cx="7700196" cy="395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89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7280476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4" y="2268730"/>
            <a:ext cx="3391381" cy="3926008"/>
          </a:xfrm>
        </p:spPr>
        <p:txBody>
          <a:bodyPr>
            <a:normAutofit fontScale="92500"/>
          </a:bodyPr>
          <a:lstStyle/>
          <a:p>
            <a:r>
              <a:rPr lang="en-US" dirty="0"/>
              <a:t>Rather than creating another panel and making the dashboard so cluttered, you can drag the bar chart to the upper right corner (the cross) of the table to create a </a:t>
            </a:r>
            <a:r>
              <a:rPr lang="en-US" dirty="0">
                <a:solidFill>
                  <a:srgbClr val="FFC000"/>
                </a:solidFill>
              </a:rPr>
              <a:t>tab</a:t>
            </a:r>
            <a:r>
              <a:rPr lang="en-US" dirty="0"/>
              <a:t>.</a:t>
            </a:r>
          </a:p>
          <a:p>
            <a:r>
              <a:rPr lang="en-US" dirty="0"/>
              <a:t>Make sure you see a </a:t>
            </a:r>
            <a:r>
              <a:rPr lang="en-US" dirty="0">
                <a:solidFill>
                  <a:srgbClr val="FFC000"/>
                </a:solidFill>
              </a:rPr>
              <a:t>down arrow</a:t>
            </a:r>
            <a:r>
              <a:rPr lang="en-US" dirty="0"/>
              <a:t>. If not, you replaced the table with the bar chart.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192" y="2268730"/>
            <a:ext cx="7752490" cy="381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12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7280476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4" y="2268730"/>
            <a:ext cx="3391381" cy="3726955"/>
          </a:xfrm>
        </p:spPr>
        <p:txBody>
          <a:bodyPr>
            <a:normAutofit/>
          </a:bodyPr>
          <a:lstStyle/>
          <a:p>
            <a:r>
              <a:rPr lang="en-US" dirty="0"/>
              <a:t>You can customize the dashboard by adding a </a:t>
            </a:r>
            <a:r>
              <a:rPr lang="en-US" dirty="0">
                <a:solidFill>
                  <a:srgbClr val="FFC000"/>
                </a:solidFill>
              </a:rPr>
              <a:t>Text Box </a:t>
            </a:r>
            <a:r>
              <a:rPr lang="en-US" dirty="0"/>
              <a:t>anywhere.</a:t>
            </a:r>
          </a:p>
          <a:p>
            <a:r>
              <a:rPr lang="en-US" dirty="0"/>
              <a:t>You can also insert an image by dragging the </a:t>
            </a:r>
            <a:r>
              <a:rPr lang="en-US" dirty="0">
                <a:solidFill>
                  <a:srgbClr val="FFC000"/>
                </a:solidFill>
              </a:rPr>
              <a:t>Pict Box </a:t>
            </a:r>
            <a:r>
              <a:rPr lang="en-US" dirty="0"/>
              <a:t>into the dashboard.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360" y="1747777"/>
            <a:ext cx="6839783" cy="477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72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7280476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4" y="2268730"/>
            <a:ext cx="3391381" cy="3726955"/>
          </a:xfrm>
        </p:spPr>
        <p:txBody>
          <a:bodyPr>
            <a:normAutofit/>
          </a:bodyPr>
          <a:lstStyle/>
          <a:p>
            <a:r>
              <a:rPr lang="en-US" dirty="0"/>
              <a:t>When you right-click on an object, you can open the editable properties to customize the look and feel.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62" y="1834165"/>
            <a:ext cx="7622518" cy="460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1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753228"/>
            <a:ext cx="7280476" cy="1080938"/>
          </a:xfrm>
        </p:spPr>
        <p:txBody>
          <a:bodyPr/>
          <a:lstStyle/>
          <a:p>
            <a:r>
              <a:rPr lang="en-US" dirty="0"/>
              <a:t>Dashboard in JMP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4" y="2268730"/>
            <a:ext cx="11480707" cy="3726955"/>
          </a:xfrm>
        </p:spPr>
        <p:txBody>
          <a:bodyPr>
            <a:normAutofit/>
          </a:bodyPr>
          <a:lstStyle/>
          <a:p>
            <a:r>
              <a:rPr lang="en-US" dirty="0"/>
              <a:t>After running the Dashboard, you can toggle between the two tabs.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12" y="2947772"/>
            <a:ext cx="8977725" cy="358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9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Save the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205" y="2329560"/>
            <a:ext cx="5534362" cy="4031269"/>
          </a:xfrm>
        </p:spPr>
        <p:txBody>
          <a:bodyPr>
            <a:normAutofit fontScale="92500"/>
          </a:bodyPr>
          <a:lstStyle/>
          <a:p>
            <a:r>
              <a:rPr lang="en-US" dirty="0"/>
              <a:t>When you save the Dashboard Builder, by default it is the </a:t>
            </a:r>
            <a:r>
              <a:rPr lang="en-US" dirty="0">
                <a:solidFill>
                  <a:srgbClr val="FFC000"/>
                </a:solidFill>
              </a:rPr>
              <a:t>application source (*.</a:t>
            </a:r>
            <a:r>
              <a:rPr lang="en-US" dirty="0" err="1">
                <a:solidFill>
                  <a:srgbClr val="FFC000"/>
                </a:solidFill>
              </a:rPr>
              <a:t>jmpappsource</a:t>
            </a:r>
            <a:r>
              <a:rPr lang="en-US" dirty="0">
                <a:solidFill>
                  <a:srgbClr val="FFC000"/>
                </a:solidFill>
              </a:rPr>
              <a:t>)</a:t>
            </a:r>
            <a:r>
              <a:rPr lang="en-US" dirty="0"/>
              <a:t>. This is for you to continue working on building the dashboard.</a:t>
            </a:r>
          </a:p>
          <a:p>
            <a:r>
              <a:rPr lang="en-US" dirty="0"/>
              <a:t>To share it with your users, you need to save it as an </a:t>
            </a:r>
            <a:r>
              <a:rPr lang="en-US" dirty="0">
                <a:solidFill>
                  <a:srgbClr val="FFC000"/>
                </a:solidFill>
              </a:rPr>
              <a:t>application</a:t>
            </a:r>
            <a:r>
              <a:rPr lang="en-US" dirty="0"/>
              <a:t>: </a:t>
            </a:r>
            <a:r>
              <a:rPr lang="en-US" dirty="0" err="1">
                <a:solidFill>
                  <a:srgbClr val="FFC000"/>
                </a:solidFill>
              </a:rPr>
              <a:t>jmpapp</a:t>
            </a:r>
            <a:r>
              <a:rPr lang="en-US" dirty="0"/>
              <a:t> (Windows only). But you need to send the data table, too.</a:t>
            </a:r>
          </a:p>
          <a:p>
            <a:r>
              <a:rPr lang="en-US" dirty="0"/>
              <a:t>Another way to share the dashboard is you save the dashboard as an add-in from the red triangle of the dashboard.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063" y="2329560"/>
            <a:ext cx="5266667" cy="3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63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Save the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205" y="2329560"/>
            <a:ext cx="7492634" cy="4031269"/>
          </a:xfrm>
        </p:spPr>
        <p:txBody>
          <a:bodyPr>
            <a:normAutofit/>
          </a:bodyPr>
          <a:lstStyle/>
          <a:p>
            <a:r>
              <a:rPr lang="en-US" dirty="0"/>
              <a:t>You should give it a more descriptive name.</a:t>
            </a:r>
          </a:p>
          <a:p>
            <a:r>
              <a:rPr lang="en-US" dirty="0"/>
              <a:t>After the user install it, the dashboard becomes an item under the Add-ins menu.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3961629"/>
            <a:ext cx="7428571" cy="2495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028" y="3217550"/>
            <a:ext cx="3404459" cy="323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02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Save the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25987"/>
            <a:ext cx="10216279" cy="4031269"/>
          </a:xfrm>
        </p:spPr>
        <p:txBody>
          <a:bodyPr>
            <a:normAutofit/>
          </a:bodyPr>
          <a:lstStyle/>
          <a:p>
            <a:r>
              <a:rPr lang="en-US" dirty="0"/>
              <a:t>Another option is to save the dashboard (not the dashboard builder) as an </a:t>
            </a:r>
            <a:r>
              <a:rPr lang="en-US" dirty="0">
                <a:solidFill>
                  <a:srgbClr val="FFC000"/>
                </a:solidFill>
              </a:rPr>
              <a:t>interactive HTML</a:t>
            </a:r>
            <a:r>
              <a:rPr lang="en-US" dirty="0"/>
              <a:t>. You can post the HTML file on the Internet or send it to the users as an attachment via email.</a:t>
            </a:r>
          </a:p>
          <a:p>
            <a:r>
              <a:rPr lang="en-US" dirty="0"/>
              <a:t>Do NOT send the link! That link points to your local hard drive.</a:t>
            </a:r>
          </a:p>
          <a:p>
            <a:r>
              <a:rPr lang="en-US" dirty="0">
                <a:hlinkClick r:id="rId2"/>
              </a:rPr>
              <a:t>http://www.creative-wisdom.com/teaching/551/Lecture_PowerPoint/Unit_8_dashboard/JMP_files/Dashboard.htm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30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8.1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err="1"/>
              <a:t>CrimeData.jmp</a:t>
            </a:r>
            <a:r>
              <a:rPr lang="en-US" dirty="0"/>
              <a:t> in the sample library</a:t>
            </a:r>
          </a:p>
          <a:p>
            <a:r>
              <a:rPr lang="en-US" dirty="0"/>
              <a:t>Create a dashboard that is similar to the following:</a:t>
            </a:r>
          </a:p>
          <a:p>
            <a:r>
              <a:rPr lang="en-US" dirty="0">
                <a:hlinkClick r:id="rId2"/>
              </a:rPr>
              <a:t>http://www.creative-wisdom.com/teaching/551/Lecture_PowerPoint/Unit_8_dashboard/JMP_files/Dashboard.htm</a:t>
            </a:r>
            <a:r>
              <a:rPr lang="en-US" dirty="0"/>
              <a:t> </a:t>
            </a:r>
          </a:p>
          <a:p>
            <a:r>
              <a:rPr lang="en-US" dirty="0"/>
              <a:t>Display four graphs in your dashboard by using tabs.</a:t>
            </a:r>
          </a:p>
          <a:p>
            <a:r>
              <a:rPr lang="en-US" dirty="0"/>
              <a:t>Save the result as an application or an interactive html file.</a:t>
            </a:r>
          </a:p>
        </p:txBody>
      </p:sp>
    </p:spTree>
    <p:extLst>
      <p:ext uri="{BB962C8B-B14F-4D97-AF65-F5344CB8AC3E}">
        <p14:creationId xmlns:p14="http://schemas.microsoft.com/office/powerpoint/2010/main" val="2114362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 in Tableau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64" y="2336873"/>
            <a:ext cx="4672694" cy="3599316"/>
          </a:xfrm>
        </p:spPr>
        <p:txBody>
          <a:bodyPr/>
          <a:lstStyle/>
          <a:p>
            <a:r>
              <a:rPr lang="en-US" dirty="0"/>
              <a:t>Reuse the same data set in Unit 7 GIS (AmazingMartEU2): the join tables of </a:t>
            </a:r>
            <a:r>
              <a:rPr lang="en-US" dirty="0" err="1"/>
              <a:t>ListOfOrders</a:t>
            </a:r>
            <a:r>
              <a:rPr lang="en-US" dirty="0"/>
              <a:t> and </a:t>
            </a:r>
            <a:r>
              <a:rPr lang="en-US" dirty="0" err="1"/>
              <a:t>OrderBreakDown</a:t>
            </a:r>
            <a:r>
              <a:rPr lang="en-US" dirty="0"/>
              <a:t>.</a:t>
            </a:r>
          </a:p>
          <a:p>
            <a:r>
              <a:rPr lang="en-US" dirty="0"/>
              <a:t>Open the GIS workbook and add a new worksheet.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822" y="677028"/>
            <a:ext cx="6421933" cy="579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456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4229136" cy="3599316"/>
          </a:xfrm>
        </p:spPr>
        <p:txBody>
          <a:bodyPr/>
          <a:lstStyle/>
          <a:p>
            <a:r>
              <a:rPr lang="en-US" dirty="0"/>
              <a:t>Drag Sales to Columns</a:t>
            </a:r>
          </a:p>
          <a:p>
            <a:r>
              <a:rPr lang="en-US" dirty="0"/>
              <a:t>Drag Profit to Rows</a:t>
            </a:r>
          </a:p>
          <a:p>
            <a:r>
              <a:rPr lang="en-US" dirty="0"/>
              <a:t>Drag Profit margin to Color</a:t>
            </a:r>
          </a:p>
          <a:p>
            <a:r>
              <a:rPr lang="en-US" dirty="0"/>
              <a:t>Drag Customer name into the Canvas.</a:t>
            </a:r>
          </a:p>
          <a:p>
            <a:r>
              <a:rPr lang="en-US" dirty="0"/>
              <a:t>Drag Order date into filter. Select Years</a:t>
            </a:r>
          </a:p>
          <a:p>
            <a:r>
              <a:rPr lang="en-US" dirty="0"/>
              <a:t>Select All years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193" y="677028"/>
            <a:ext cx="6421933" cy="579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96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filter by year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6271196" cy="3599316"/>
          </a:xfrm>
        </p:spPr>
        <p:txBody>
          <a:bodyPr>
            <a:normAutofit/>
          </a:bodyPr>
          <a:lstStyle/>
          <a:p>
            <a:r>
              <a:rPr lang="en-US" dirty="0"/>
              <a:t>From the arrow select Show Filters.</a:t>
            </a:r>
          </a:p>
          <a:p>
            <a:r>
              <a:rPr lang="en-US" dirty="0"/>
              <a:t>From the drop down menu of year choose </a:t>
            </a:r>
            <a:r>
              <a:rPr lang="en-US" dirty="0">
                <a:solidFill>
                  <a:srgbClr val="FFC000"/>
                </a:solidFill>
              </a:rPr>
              <a:t>Single Value (slider).</a:t>
            </a:r>
          </a:p>
          <a:p>
            <a:r>
              <a:rPr lang="en-US" dirty="0"/>
              <a:t>No need to use multiple check boxes.</a:t>
            </a:r>
          </a:p>
          <a:p>
            <a:r>
              <a:rPr lang="en-US" dirty="0"/>
              <a:t>In most cases you want to view the data one year at a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941" y="2214828"/>
            <a:ext cx="2476190" cy="4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10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color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5710087" cy="3599316"/>
          </a:xfrm>
        </p:spPr>
        <p:txBody>
          <a:bodyPr/>
          <a:lstStyle/>
          <a:p>
            <a:r>
              <a:rPr lang="en-US" dirty="0"/>
              <a:t>Red is bad</a:t>
            </a:r>
          </a:p>
          <a:p>
            <a:r>
              <a:rPr lang="en-US" dirty="0"/>
              <a:t>Green is good</a:t>
            </a:r>
          </a:p>
          <a:p>
            <a:r>
              <a:rPr lang="en-US" dirty="0"/>
              <a:t>More intuitive.</a:t>
            </a:r>
          </a:p>
          <a:p>
            <a:r>
              <a:rPr lang="en-US" dirty="0"/>
              <a:t>Click Advanced.</a:t>
            </a:r>
          </a:p>
          <a:p>
            <a:r>
              <a:rPr lang="en-US" dirty="0"/>
              <a:t>Change start to -0.5 and end to 0.5</a:t>
            </a:r>
          </a:p>
          <a:p>
            <a:r>
              <a:rPr lang="en-US" dirty="0"/>
              <a:t>Red and green become even. If the two colors are even, then skip this step.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944" y="2265102"/>
            <a:ext cx="4171429" cy="3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5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 to all worksheets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5980252" cy="35993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 back to the GIS map in Unit 7: Europe</a:t>
            </a:r>
          </a:p>
          <a:p>
            <a:r>
              <a:rPr lang="en-US" dirty="0"/>
              <a:t>You can create multiple graphs in multiple worksheets.</a:t>
            </a:r>
          </a:p>
          <a:p>
            <a:r>
              <a:rPr lang="en-US" dirty="0">
                <a:solidFill>
                  <a:srgbClr val="FFC000"/>
                </a:solidFill>
              </a:rPr>
              <a:t>Right-click on the filter </a:t>
            </a:r>
            <a:r>
              <a:rPr lang="en-US" dirty="0"/>
              <a:t>to activate the pull down menu</a:t>
            </a:r>
          </a:p>
          <a:p>
            <a:r>
              <a:rPr lang="en-US" dirty="0"/>
              <a:t>Select </a:t>
            </a:r>
            <a:r>
              <a:rPr lang="en-US" dirty="0">
                <a:solidFill>
                  <a:srgbClr val="FFC000"/>
                </a:solidFill>
              </a:rPr>
              <a:t>All using this data source</a:t>
            </a:r>
          </a:p>
          <a:p>
            <a:r>
              <a:rPr lang="en-US" dirty="0"/>
              <a:t>Link all graphs together so that changing one can make corresponding change in all others.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542" y="753228"/>
            <a:ext cx="4180952" cy="5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45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2790243" cy="1080938"/>
          </a:xfrm>
        </p:spPr>
        <p:txBody>
          <a:bodyPr/>
          <a:lstStyle/>
          <a:p>
            <a:r>
              <a:rPr lang="en-US" dirty="0"/>
              <a:t>Create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585" y="2286652"/>
            <a:ext cx="2696724" cy="35993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Create a new dashboard from the pull down menu </a:t>
            </a:r>
            <a:r>
              <a:rPr lang="en-US" dirty="0">
                <a:solidFill>
                  <a:srgbClr val="FFC000"/>
                </a:solidFill>
              </a:rPr>
              <a:t>Dashboard</a:t>
            </a:r>
          </a:p>
          <a:p>
            <a:r>
              <a:rPr lang="en-US" dirty="0"/>
              <a:t>Drag and drop the GIS map created in the previous unit and the scatterplot into the canvas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309" y="753228"/>
            <a:ext cx="8684128" cy="558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586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action (use as filter)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2890193" cy="3857098"/>
          </a:xfrm>
        </p:spPr>
        <p:txBody>
          <a:bodyPr>
            <a:normAutofit/>
          </a:bodyPr>
          <a:lstStyle/>
          <a:p>
            <a:r>
              <a:rPr lang="en-US" dirty="0"/>
              <a:t>Click on the map</a:t>
            </a:r>
          </a:p>
          <a:p>
            <a:r>
              <a:rPr lang="en-US" dirty="0"/>
              <a:t>At the right hand side select </a:t>
            </a:r>
            <a:r>
              <a:rPr lang="en-US" dirty="0">
                <a:solidFill>
                  <a:srgbClr val="FFC000"/>
                </a:solidFill>
              </a:rPr>
              <a:t>Use as Filter</a:t>
            </a:r>
            <a:r>
              <a:rPr lang="en-US" dirty="0"/>
              <a:t> from the gray menu.</a:t>
            </a:r>
          </a:p>
          <a:p>
            <a:r>
              <a:rPr lang="en-US" dirty="0"/>
              <a:t>Now the map, like the slide bar or checkboxes, become a filter.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949" y="2336873"/>
            <a:ext cx="7962936" cy="357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77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2603206" cy="1080938"/>
          </a:xfrm>
        </p:spPr>
        <p:txBody>
          <a:bodyPr/>
          <a:lstStyle/>
          <a:p>
            <a:r>
              <a:rPr lang="en-US" dirty="0"/>
              <a:t>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3538388" cy="3599316"/>
          </a:xfrm>
        </p:spPr>
        <p:txBody>
          <a:bodyPr/>
          <a:lstStyle/>
          <a:p>
            <a:r>
              <a:rPr lang="en-US" dirty="0"/>
              <a:t>Click on England on the map</a:t>
            </a:r>
          </a:p>
          <a:p>
            <a:r>
              <a:rPr lang="en-US" dirty="0"/>
              <a:t>The scatterplot shows England data only.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650" y="875791"/>
            <a:ext cx="7182996" cy="522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22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650215" cy="3599316"/>
          </a:xfrm>
        </p:spPr>
        <p:txBody>
          <a:bodyPr/>
          <a:lstStyle/>
          <a:p>
            <a:r>
              <a:rPr lang="en-US" dirty="0"/>
              <a:t>From the drop down menu Dashboard choose </a:t>
            </a:r>
            <a:r>
              <a:rPr lang="en-US" dirty="0">
                <a:solidFill>
                  <a:srgbClr val="FFC000"/>
                </a:solidFill>
              </a:rPr>
              <a:t>Actions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0C390-954E-6940-B467-A71B5B1FE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357" y="2100943"/>
            <a:ext cx="5913483" cy="412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258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650215" cy="3599316"/>
          </a:xfrm>
        </p:spPr>
        <p:txBody>
          <a:bodyPr/>
          <a:lstStyle/>
          <a:p>
            <a:r>
              <a:rPr lang="en-US" dirty="0"/>
              <a:t>Double-click the </a:t>
            </a:r>
            <a:r>
              <a:rPr lang="en-US" dirty="0">
                <a:solidFill>
                  <a:srgbClr val="FFC000"/>
                </a:solidFill>
              </a:rPr>
              <a:t>filter 1 </a:t>
            </a:r>
            <a:r>
              <a:rPr lang="en-US">
                <a:solidFill>
                  <a:srgbClr val="FFC000"/>
                </a:solidFill>
              </a:rPr>
              <a:t>(generated)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en-US" dirty="0"/>
              <a:t>Change “Run action on” to </a:t>
            </a:r>
            <a:r>
              <a:rPr lang="en-US" dirty="0">
                <a:solidFill>
                  <a:srgbClr val="FFC000"/>
                </a:solidFill>
              </a:rPr>
              <a:t>hover</a:t>
            </a:r>
          </a:p>
          <a:p>
            <a:r>
              <a:rPr lang="en-US" dirty="0"/>
              <a:t>The interaction happens by mouse over. You don’t need to keep clicking.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D4925E-6EED-7141-93D7-34BB42C80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063" y="0"/>
            <a:ext cx="42607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0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form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3850114" cy="3599316"/>
          </a:xfrm>
        </p:spPr>
        <p:txBody>
          <a:bodyPr/>
          <a:lstStyle/>
          <a:p>
            <a:r>
              <a:rPr lang="en-US" dirty="0"/>
              <a:t>Restore from Hover to Select</a:t>
            </a:r>
          </a:p>
          <a:p>
            <a:r>
              <a:rPr lang="en-US" dirty="0"/>
              <a:t>The selection menu is hidden. You must click on the map to see it.</a:t>
            </a:r>
          </a:p>
          <a:p>
            <a:r>
              <a:rPr lang="en-US" dirty="0">
                <a:solidFill>
                  <a:srgbClr val="FFC000"/>
                </a:solidFill>
              </a:rPr>
              <a:t>Lasso: </a:t>
            </a:r>
            <a:r>
              <a:rPr lang="en-US" dirty="0"/>
              <a:t>Allow you to select multiple countries at the same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785" y="2288912"/>
            <a:ext cx="6171429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406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form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3777379" cy="3599316"/>
          </a:xfrm>
        </p:spPr>
        <p:txBody>
          <a:bodyPr/>
          <a:lstStyle/>
          <a:p>
            <a:r>
              <a:rPr lang="en-US" dirty="0"/>
              <a:t>The UK and Ireland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165" y="1714805"/>
            <a:ext cx="6667346" cy="484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20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Mobile phone data set will be used. The data set is not in the public domain. </a:t>
            </a:r>
            <a:r>
              <a:rPr lang="en-US" dirty="0">
                <a:solidFill>
                  <a:srgbClr val="FFC000"/>
                </a:solidFill>
              </a:rPr>
              <a:t>Please do not share</a:t>
            </a:r>
            <a:r>
              <a:rPr lang="en-US" dirty="0"/>
              <a:t>.</a:t>
            </a:r>
          </a:p>
          <a:p>
            <a:r>
              <a:rPr lang="en-US" dirty="0"/>
              <a:t>Source: Young, B. (2018). Tableau expert: Top visualization techniques in Tableau 10.</a:t>
            </a:r>
          </a:p>
        </p:txBody>
      </p:sp>
    </p:spTree>
    <p:extLst>
      <p:ext uri="{BB962C8B-B14F-4D97-AF65-F5344CB8AC3E}">
        <p14:creationId xmlns:p14="http://schemas.microsoft.com/office/powerpoint/2010/main" val="3893118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time-series line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750" y="2206244"/>
            <a:ext cx="3162336" cy="434695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Mobile phone sales data set: Section 2</a:t>
            </a:r>
          </a:p>
          <a:p>
            <a:r>
              <a:rPr lang="en-US" dirty="0"/>
              <a:t>Put Sales into Row</a:t>
            </a:r>
          </a:p>
          <a:p>
            <a:r>
              <a:rPr lang="en-US" dirty="0"/>
              <a:t>Put Segment into Color</a:t>
            </a:r>
          </a:p>
          <a:p>
            <a:r>
              <a:rPr lang="en-US" dirty="0"/>
              <a:t>Put Date into Columns</a:t>
            </a:r>
          </a:p>
          <a:p>
            <a:r>
              <a:rPr lang="en-US" dirty="0"/>
              <a:t>Change Date from Year to Month (May 2015)</a:t>
            </a:r>
          </a:p>
          <a:p>
            <a:r>
              <a:rPr lang="en-US" dirty="0"/>
              <a:t>Name it “Sales by segment”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56" y="2107914"/>
            <a:ext cx="8421836" cy="433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667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GIS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656" y="2228015"/>
            <a:ext cx="3701143" cy="4303413"/>
          </a:xfrm>
        </p:spPr>
        <p:txBody>
          <a:bodyPr>
            <a:normAutofit/>
          </a:bodyPr>
          <a:lstStyle/>
          <a:p>
            <a:r>
              <a:rPr lang="en-US" dirty="0"/>
              <a:t>Click the icon with a + sign to open a new worksheet</a:t>
            </a:r>
          </a:p>
          <a:p>
            <a:r>
              <a:rPr lang="en-US" dirty="0"/>
              <a:t>Use Longitude and Latitude to create a map</a:t>
            </a:r>
          </a:p>
          <a:p>
            <a:r>
              <a:rPr lang="en-US" dirty="0"/>
              <a:t>Put Profit into Color</a:t>
            </a:r>
          </a:p>
          <a:p>
            <a:r>
              <a:rPr lang="en-US" dirty="0"/>
              <a:t>Put Country and City under Profit</a:t>
            </a:r>
          </a:p>
          <a:p>
            <a:r>
              <a:rPr lang="en-US" dirty="0"/>
              <a:t>Rename it to Profit by City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9857" y="2270806"/>
            <a:ext cx="7768465" cy="421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843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408" y="2271559"/>
            <a:ext cx="3684849" cy="4085698"/>
          </a:xfrm>
        </p:spPr>
        <p:txBody>
          <a:bodyPr/>
          <a:lstStyle/>
          <a:p>
            <a:r>
              <a:rPr lang="en-US" dirty="0"/>
              <a:t>Choose New Dashboard from Dashboard</a:t>
            </a:r>
          </a:p>
          <a:p>
            <a:r>
              <a:rPr lang="en-US" dirty="0"/>
              <a:t>Choose Horizontal</a:t>
            </a:r>
          </a:p>
          <a:p>
            <a:r>
              <a:rPr lang="en-US" dirty="0"/>
              <a:t>Change the size if the canvas is too big</a:t>
            </a:r>
          </a:p>
          <a:p>
            <a:r>
              <a:rPr lang="en-US" dirty="0"/>
              <a:t>Drag the two graphs into the canvas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742" y="2271558"/>
            <a:ext cx="7445656" cy="39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01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panel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51865"/>
            <a:ext cx="4631908" cy="4223106"/>
          </a:xfrm>
        </p:spPr>
        <p:txBody>
          <a:bodyPr/>
          <a:lstStyle/>
          <a:p>
            <a:r>
              <a:rPr lang="en-US" dirty="0"/>
              <a:t>When you click on a panel, that object becomes active.</a:t>
            </a:r>
          </a:p>
          <a:p>
            <a:r>
              <a:rPr lang="en-US" dirty="0"/>
              <a:t>When the vertical panel is active, you can edit the object and add more things into it.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251" y="2229266"/>
            <a:ext cx="6332313" cy="434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1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 image </a:t>
            </a:r>
            <a:r>
              <a:rPr lang="en-US" dirty="0"/>
              <a:t>or 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236" y="2406316"/>
            <a:ext cx="3390936" cy="3961108"/>
          </a:xfrm>
        </p:spPr>
        <p:txBody>
          <a:bodyPr/>
          <a:lstStyle/>
          <a:p>
            <a:r>
              <a:rPr lang="en-US" dirty="0"/>
              <a:t>You can drag image into the active panel and then import a picture into the spot.</a:t>
            </a:r>
          </a:p>
          <a:p>
            <a:r>
              <a:rPr lang="en-US" dirty="0"/>
              <a:t>The image file for this example is called “phone.jpg”, which can be downloaded from Unit 8 folder: </a:t>
            </a:r>
            <a:r>
              <a:rPr lang="en-US" dirty="0" err="1"/>
              <a:t>Tableau_files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7065" y="2090058"/>
            <a:ext cx="7390746" cy="42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042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3913450" cy="3599316"/>
          </a:xfrm>
        </p:spPr>
        <p:txBody>
          <a:bodyPr/>
          <a:lstStyle/>
          <a:p>
            <a:r>
              <a:rPr lang="en-US" dirty="0"/>
              <a:t>You can also add text into the active panel by dragging the text object into the panel.</a:t>
            </a:r>
          </a:p>
          <a:p>
            <a:r>
              <a:rPr lang="en-US" dirty="0"/>
              <a:t>In the pop-up dialog type the text, choose the font size, style, and color that you like.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400" y="2178914"/>
            <a:ext cx="7095269" cy="436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612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with a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952" y="2069381"/>
            <a:ext cx="6704991" cy="456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991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out a panel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64" y="2217130"/>
            <a:ext cx="4229136" cy="4183670"/>
          </a:xfrm>
        </p:spPr>
        <p:txBody>
          <a:bodyPr/>
          <a:lstStyle/>
          <a:p>
            <a:r>
              <a:rPr lang="en-US" dirty="0"/>
              <a:t>You want to add a webpage at the bottom so that the reader can verify the data or look for additional info.</a:t>
            </a:r>
          </a:p>
          <a:p>
            <a:r>
              <a:rPr lang="en-US" dirty="0"/>
              <a:t>You can show three panels but it is too cluttered.</a:t>
            </a:r>
          </a:p>
          <a:p>
            <a:r>
              <a:rPr lang="en-US" dirty="0"/>
              <a:t>Click on the bottom panel to make it active.</a:t>
            </a:r>
          </a:p>
          <a:p>
            <a:r>
              <a:rPr lang="en-US" dirty="0"/>
              <a:t>Click on the X sign on the right to remove the object.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430" y="2066866"/>
            <a:ext cx="6504972" cy="448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74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09099"/>
            <a:ext cx="3597765" cy="4159043"/>
          </a:xfrm>
        </p:spPr>
        <p:txBody>
          <a:bodyPr/>
          <a:lstStyle/>
          <a:p>
            <a:r>
              <a:rPr lang="en-US" dirty="0"/>
              <a:t>After the bottom panel is removed, drag </a:t>
            </a:r>
            <a:r>
              <a:rPr lang="en-US" dirty="0">
                <a:solidFill>
                  <a:srgbClr val="FFC000"/>
                </a:solidFill>
              </a:rPr>
              <a:t>Web Page</a:t>
            </a:r>
            <a:r>
              <a:rPr lang="en-US" dirty="0"/>
              <a:t> into the bottom of the canvas.</a:t>
            </a:r>
          </a:p>
          <a:p>
            <a:r>
              <a:rPr lang="en-US" dirty="0"/>
              <a:t>In the pop-up dialog box, enter www.idc.com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61" y="2176793"/>
            <a:ext cx="7069813" cy="41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407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with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121" y="2217130"/>
            <a:ext cx="4134479" cy="4327658"/>
          </a:xfrm>
        </p:spPr>
        <p:txBody>
          <a:bodyPr/>
          <a:lstStyle/>
          <a:p>
            <a:r>
              <a:rPr lang="en-US" dirty="0"/>
              <a:t>Now the user can access the Internet from the report.</a:t>
            </a:r>
          </a:p>
          <a:p>
            <a:r>
              <a:rPr lang="en-US" dirty="0"/>
              <a:t>Enter “smart phone” into the search box and you see a list of market research about smart phones.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800" y="1728273"/>
            <a:ext cx="6892599" cy="481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774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58" y="2358645"/>
            <a:ext cx="4445999" cy="4227212"/>
          </a:xfrm>
        </p:spPr>
        <p:txBody>
          <a:bodyPr>
            <a:normAutofit fontScale="92500"/>
          </a:bodyPr>
          <a:lstStyle/>
          <a:p>
            <a:r>
              <a:rPr lang="en-US" dirty="0"/>
              <a:t>If you want to put three or more objects in the dashboard, it is better to use a </a:t>
            </a:r>
            <a:r>
              <a:rPr lang="en-US" dirty="0">
                <a:solidFill>
                  <a:srgbClr val="FFC000"/>
                </a:solidFill>
              </a:rPr>
              <a:t>floating object</a:t>
            </a:r>
            <a:r>
              <a:rPr lang="en-US" dirty="0"/>
              <a:t> (JMP uses tabs)</a:t>
            </a:r>
          </a:p>
          <a:p>
            <a:r>
              <a:rPr lang="en-US" dirty="0"/>
              <a:t>Remove the website and put back the graph of Sales by segment.</a:t>
            </a:r>
          </a:p>
          <a:p>
            <a:r>
              <a:rPr lang="en-US" dirty="0"/>
              <a:t>Change the object type from Tiled to </a:t>
            </a:r>
            <a:r>
              <a:rPr lang="en-US" dirty="0">
                <a:solidFill>
                  <a:srgbClr val="FFC000"/>
                </a:solidFill>
              </a:rPr>
              <a:t>floating</a:t>
            </a:r>
            <a:r>
              <a:rPr lang="en-US" dirty="0"/>
              <a:t>.</a:t>
            </a:r>
          </a:p>
          <a:p>
            <a:r>
              <a:rPr lang="en-US" dirty="0"/>
              <a:t>Drag Web page into the canvas and enter </a:t>
            </a:r>
            <a:r>
              <a:rPr lang="en-US" dirty="0">
                <a:hlinkClick r:id="rId2"/>
              </a:rPr>
              <a:t>www.idc.com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2486" y="2459714"/>
            <a:ext cx="6822572" cy="367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460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58" y="2358645"/>
            <a:ext cx="4445999" cy="4096584"/>
          </a:xfrm>
        </p:spPr>
        <p:txBody>
          <a:bodyPr>
            <a:normAutofit/>
          </a:bodyPr>
          <a:lstStyle/>
          <a:p>
            <a:r>
              <a:rPr lang="en-US" dirty="0"/>
              <a:t>The floating object can be resized and moved around.</a:t>
            </a:r>
          </a:p>
          <a:p>
            <a:r>
              <a:rPr lang="en-US" dirty="0"/>
              <a:t>It will not obscure other objects.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887" y="1476105"/>
            <a:ext cx="6998914" cy="478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302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21" y="764114"/>
            <a:ext cx="9356307" cy="1080938"/>
          </a:xfrm>
        </p:spPr>
        <p:txBody>
          <a:bodyPr/>
          <a:lstStyle/>
          <a:p>
            <a:r>
              <a:rPr lang="en-US" dirty="0"/>
              <a:t>Customize the dashboard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922" y="2195359"/>
            <a:ext cx="10956507" cy="3599316"/>
          </a:xfrm>
        </p:spPr>
        <p:txBody>
          <a:bodyPr/>
          <a:lstStyle/>
          <a:p>
            <a:r>
              <a:rPr lang="en-US" dirty="0"/>
              <a:t>If your client has a large monitor, then you can put three to five panels into the dashboard in the tiled layout, rather than using the floating layout.</a:t>
            </a:r>
          </a:p>
          <a:p>
            <a:r>
              <a:rPr lang="en-US" dirty="0"/>
              <a:t>You can customize the dashboard size by using the </a:t>
            </a:r>
            <a:r>
              <a:rPr lang="en-US" dirty="0">
                <a:solidFill>
                  <a:srgbClr val="FFC000"/>
                </a:solidFill>
              </a:rPr>
              <a:t>device preview.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3567462"/>
            <a:ext cx="9208307" cy="289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36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Optional:</a:t>
            </a:r>
            <a:r>
              <a:rPr lang="en-US" dirty="0"/>
              <a:t> Create a navigational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04915" cy="359931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The following slides show you how to create another dashboard and also a button for the user to navigate between different dashboards.</a:t>
            </a:r>
          </a:p>
          <a:p>
            <a:r>
              <a:rPr lang="en-US" sz="2800" dirty="0"/>
              <a:t>This process is complicated and confusing and therefore I </a:t>
            </a:r>
            <a:r>
              <a:rPr lang="en-US" sz="2800" dirty="0">
                <a:solidFill>
                  <a:srgbClr val="FFC000"/>
                </a:solidFill>
              </a:rPr>
              <a:t>will not do the demo</a:t>
            </a:r>
            <a:r>
              <a:rPr lang="en-US" sz="2800" dirty="0"/>
              <a:t> in class.</a:t>
            </a:r>
          </a:p>
          <a:p>
            <a:r>
              <a:rPr lang="en-US" sz="2800" dirty="0"/>
              <a:t>You are welcome to follow the instruction in the following pages to learn how it works. It is completely optional.</a:t>
            </a:r>
          </a:p>
          <a:p>
            <a:r>
              <a:rPr lang="en-US" sz="2800" dirty="0"/>
              <a:t>It is much easier to add navigational buttons into webpages: </a:t>
            </a:r>
            <a:r>
              <a:rPr lang="en-US" sz="2800" dirty="0">
                <a:hlinkClick r:id="rId2"/>
              </a:rPr>
              <a:t>Example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2885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Sales by country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921" y="2173587"/>
            <a:ext cx="2596279" cy="4241967"/>
          </a:xfrm>
        </p:spPr>
        <p:txBody>
          <a:bodyPr/>
          <a:lstStyle/>
          <a:p>
            <a:r>
              <a:rPr lang="en-US" dirty="0"/>
              <a:t>Open a new sheet,</a:t>
            </a:r>
          </a:p>
          <a:p>
            <a:r>
              <a:rPr lang="en-US" dirty="0"/>
              <a:t>Drag Latitude into Rows</a:t>
            </a:r>
          </a:p>
          <a:p>
            <a:r>
              <a:rPr lang="en-US" dirty="0"/>
              <a:t>Longitude into Columns</a:t>
            </a:r>
          </a:p>
          <a:p>
            <a:r>
              <a:rPr lang="en-US" dirty="0"/>
              <a:t>Sales into Color</a:t>
            </a:r>
          </a:p>
          <a:p>
            <a:r>
              <a:rPr lang="en-US" dirty="0"/>
              <a:t>Country into Details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536" y="2050706"/>
            <a:ext cx="8382000" cy="436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40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5491879" cy="1080938"/>
          </a:xfrm>
        </p:spPr>
        <p:txBody>
          <a:bodyPr/>
          <a:lstStyle/>
          <a:p>
            <a:r>
              <a:rPr lang="en-US" dirty="0"/>
              <a:t>Create a profit by region bar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5949079" cy="3599316"/>
          </a:xfrm>
        </p:spPr>
        <p:txBody>
          <a:bodyPr/>
          <a:lstStyle/>
          <a:p>
            <a:r>
              <a:rPr lang="en-US" dirty="0"/>
              <a:t>Open another sheet</a:t>
            </a:r>
          </a:p>
          <a:p>
            <a:r>
              <a:rPr lang="en-US" dirty="0"/>
              <a:t>Drag Date into Columns</a:t>
            </a:r>
          </a:p>
          <a:p>
            <a:r>
              <a:rPr lang="en-US" dirty="0"/>
              <a:t>Profit into Rows</a:t>
            </a:r>
          </a:p>
          <a:p>
            <a:r>
              <a:rPr lang="en-US" dirty="0"/>
              <a:t>Region into Color</a:t>
            </a:r>
          </a:p>
          <a:p>
            <a:r>
              <a:rPr lang="en-US" dirty="0"/>
              <a:t>Change Marks from Automatic to Bar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533400"/>
            <a:ext cx="3833886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83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Dashboard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052" y="2185797"/>
            <a:ext cx="3931436" cy="4270661"/>
          </a:xfrm>
        </p:spPr>
        <p:txBody>
          <a:bodyPr/>
          <a:lstStyle/>
          <a:p>
            <a:r>
              <a:rPr lang="en-US" dirty="0"/>
              <a:t>Create another Dashboard.</a:t>
            </a:r>
          </a:p>
          <a:p>
            <a:r>
              <a:rPr lang="en-US" dirty="0"/>
              <a:t>Drag Sales by Country and Profit by Region into the new Dashboard.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359" y="1908474"/>
            <a:ext cx="6606201" cy="46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189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between different dashboards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950" y="2151814"/>
            <a:ext cx="3837249" cy="4248983"/>
          </a:xfrm>
        </p:spPr>
        <p:txBody>
          <a:bodyPr/>
          <a:lstStyle/>
          <a:p>
            <a:r>
              <a:rPr lang="en-US" dirty="0"/>
              <a:t>Open a new sheet ad name it “Navigation”.</a:t>
            </a:r>
          </a:p>
          <a:p>
            <a:r>
              <a:rPr lang="en-US" dirty="0"/>
              <a:t>Change Marks to Shape</a:t>
            </a:r>
          </a:p>
          <a:p>
            <a:r>
              <a:rPr lang="en-US" dirty="0"/>
              <a:t>Edit Shape by clicking it open.</a:t>
            </a:r>
          </a:p>
          <a:p>
            <a:r>
              <a:rPr lang="en-US" dirty="0"/>
              <a:t>Choose </a:t>
            </a:r>
            <a:r>
              <a:rPr lang="en-US" dirty="0">
                <a:solidFill>
                  <a:srgbClr val="FFC000"/>
                </a:solidFill>
              </a:rPr>
              <a:t>More shapes</a:t>
            </a:r>
          </a:p>
          <a:p>
            <a:r>
              <a:rPr lang="en-US" dirty="0"/>
              <a:t>Choose Arrows from </a:t>
            </a:r>
            <a:r>
              <a:rPr lang="en-US" dirty="0">
                <a:solidFill>
                  <a:srgbClr val="FFC000"/>
                </a:solidFill>
              </a:rPr>
              <a:t>Select Shape Palette</a:t>
            </a:r>
          </a:p>
          <a:p>
            <a:r>
              <a:rPr lang="en-US" dirty="0"/>
              <a:t>Choose </a:t>
            </a:r>
            <a:r>
              <a:rPr lang="en-US" dirty="0">
                <a:solidFill>
                  <a:srgbClr val="FFC000"/>
                </a:solidFill>
              </a:rPr>
              <a:t>Green arrow</a:t>
            </a:r>
            <a:r>
              <a:rPr lang="en-US" dirty="0"/>
              <a:t>.</a:t>
            </a:r>
          </a:p>
        </p:txBody>
      </p:sp>
      <p:pic>
        <p:nvPicPr>
          <p:cNvPr id="1026" name="Picture 2" descr="Image result for green a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2044" y="3951515"/>
            <a:ext cx="17335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807" y="2799514"/>
            <a:ext cx="5780896" cy="36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151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029" y="2336873"/>
            <a:ext cx="2993571" cy="35993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 a right-click to create a new </a:t>
            </a:r>
            <a:r>
              <a:rPr lang="en-US" dirty="0">
                <a:solidFill>
                  <a:srgbClr val="FFC000"/>
                </a:solidFill>
              </a:rPr>
              <a:t>calculation field</a:t>
            </a:r>
            <a:r>
              <a:rPr lang="en-US" dirty="0"/>
              <a:t>.</a:t>
            </a:r>
          </a:p>
          <a:p>
            <a:r>
              <a:rPr lang="en-US" dirty="0"/>
              <a:t>Name it “Navigation”</a:t>
            </a:r>
          </a:p>
          <a:p>
            <a:r>
              <a:rPr lang="en-US" dirty="0"/>
              <a:t>Type “Continue to Dashboard 2”</a:t>
            </a:r>
          </a:p>
          <a:p>
            <a:r>
              <a:rPr lang="en-US" dirty="0"/>
              <a:t>The Navigation prompt is under </a:t>
            </a:r>
            <a:r>
              <a:rPr lang="en-US" dirty="0">
                <a:solidFill>
                  <a:srgbClr val="FFC000"/>
                </a:solidFill>
              </a:rPr>
              <a:t>Dimensions</a:t>
            </a:r>
            <a:r>
              <a:rPr lang="en-US" dirty="0"/>
              <a:t> now.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457" y="2431424"/>
            <a:ext cx="8196943" cy="341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473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forward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3630422" cy="3599316"/>
          </a:xfrm>
        </p:spPr>
        <p:txBody>
          <a:bodyPr/>
          <a:lstStyle/>
          <a:p>
            <a:r>
              <a:rPr lang="en-US" dirty="0"/>
              <a:t>Drag Navigation from Dimensions to the canvas.</a:t>
            </a:r>
          </a:p>
          <a:p>
            <a:r>
              <a:rPr lang="en-US" dirty="0"/>
              <a:t>You can resize the text and the arrow to make it look better.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962" y="2403197"/>
            <a:ext cx="7133333" cy="34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585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forward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577479" cy="3599316"/>
          </a:xfrm>
        </p:spPr>
        <p:txBody>
          <a:bodyPr/>
          <a:lstStyle/>
          <a:p>
            <a:r>
              <a:rPr lang="en-US" dirty="0"/>
              <a:t>You can also right-click the text and choose </a:t>
            </a:r>
            <a:r>
              <a:rPr lang="en-US" dirty="0">
                <a:solidFill>
                  <a:srgbClr val="FFC000"/>
                </a:solidFill>
              </a:rPr>
              <a:t>Format</a:t>
            </a:r>
          </a:p>
          <a:p>
            <a:r>
              <a:rPr lang="en-US" dirty="0"/>
              <a:t>Choose a bigger font size and make it bold.</a:t>
            </a:r>
          </a:p>
          <a:p>
            <a:r>
              <a:rPr lang="en-US" dirty="0"/>
              <a:t>Optional: You can right-click on the title to hide the text.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00" y="4987781"/>
            <a:ext cx="2400000" cy="13238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251" y="2247824"/>
            <a:ext cx="6168211" cy="425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08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forward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08" y="2402187"/>
            <a:ext cx="3303850" cy="3599316"/>
          </a:xfrm>
        </p:spPr>
        <p:txBody>
          <a:bodyPr/>
          <a:lstStyle/>
          <a:p>
            <a:r>
              <a:rPr lang="en-US" dirty="0"/>
              <a:t>Go back to Dashboard 1</a:t>
            </a:r>
          </a:p>
          <a:p>
            <a:r>
              <a:rPr lang="en-US" dirty="0"/>
              <a:t>Choose </a:t>
            </a:r>
            <a:r>
              <a:rPr lang="en-US" dirty="0">
                <a:solidFill>
                  <a:srgbClr val="FFC000"/>
                </a:solidFill>
              </a:rPr>
              <a:t>Floating</a:t>
            </a:r>
            <a:r>
              <a:rPr lang="en-US" dirty="0"/>
              <a:t> layout</a:t>
            </a:r>
          </a:p>
          <a:p>
            <a:r>
              <a:rPr lang="en-US" dirty="0"/>
              <a:t>Drag </a:t>
            </a:r>
            <a:r>
              <a:rPr lang="en-US" dirty="0">
                <a:solidFill>
                  <a:srgbClr val="FFC000"/>
                </a:solidFill>
              </a:rPr>
              <a:t>Navigation</a:t>
            </a:r>
            <a:r>
              <a:rPr lang="en-US" dirty="0"/>
              <a:t> to the canvas.</a:t>
            </a:r>
          </a:p>
          <a:p>
            <a:r>
              <a:rPr lang="en-US" dirty="0"/>
              <a:t>Resize and move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171" y="2247639"/>
            <a:ext cx="7546819" cy="425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052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forward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07" y="2402187"/>
            <a:ext cx="3336507" cy="3599316"/>
          </a:xfrm>
        </p:spPr>
        <p:txBody>
          <a:bodyPr/>
          <a:lstStyle/>
          <a:p>
            <a:r>
              <a:rPr lang="en-US" dirty="0"/>
              <a:t>The button cannot do anything unless an action is assigned.</a:t>
            </a:r>
          </a:p>
          <a:p>
            <a:r>
              <a:rPr lang="en-US" dirty="0"/>
              <a:t>Choose </a:t>
            </a:r>
            <a:r>
              <a:rPr lang="en-US" dirty="0">
                <a:solidFill>
                  <a:srgbClr val="FFC000"/>
                </a:solidFill>
              </a:rPr>
              <a:t>Action</a:t>
            </a:r>
            <a:r>
              <a:rPr lang="en-US" dirty="0"/>
              <a:t> from Dashboard.</a:t>
            </a:r>
          </a:p>
          <a:p>
            <a:r>
              <a:rPr lang="en-US" dirty="0"/>
              <a:t>Choose </a:t>
            </a:r>
            <a:r>
              <a:rPr lang="en-US" dirty="0">
                <a:solidFill>
                  <a:srgbClr val="FFC000"/>
                </a:solidFill>
              </a:rPr>
              <a:t>Filter</a:t>
            </a:r>
            <a:r>
              <a:rPr lang="en-US" dirty="0"/>
              <a:t> from Add Action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114" y="2313785"/>
            <a:ext cx="1965104" cy="3238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744" y="2313786"/>
            <a:ext cx="5885714" cy="3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00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forward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07" y="2402186"/>
            <a:ext cx="5764021" cy="3987727"/>
          </a:xfrm>
        </p:spPr>
        <p:txBody>
          <a:bodyPr/>
          <a:lstStyle/>
          <a:p>
            <a:r>
              <a:rPr lang="en-US" dirty="0"/>
              <a:t>Name the action “Continue to Dashboard 2”.</a:t>
            </a:r>
          </a:p>
          <a:p>
            <a:r>
              <a:rPr lang="en-US" dirty="0"/>
              <a:t>The action should be triggered when the </a:t>
            </a:r>
            <a:r>
              <a:rPr lang="en-US" dirty="0">
                <a:solidFill>
                  <a:srgbClr val="FFC000"/>
                </a:solidFill>
              </a:rPr>
              <a:t>navigation button </a:t>
            </a:r>
            <a:r>
              <a:rPr lang="en-US" dirty="0"/>
              <a:t>is pressed, so uncheck the two graphs.</a:t>
            </a:r>
          </a:p>
          <a:p>
            <a:r>
              <a:rPr lang="en-US" dirty="0"/>
              <a:t>Choose “select” from Run Action on.</a:t>
            </a:r>
          </a:p>
          <a:p>
            <a:r>
              <a:rPr lang="en-US" dirty="0"/>
              <a:t>If you choose “hoover,” it jumps to the next page when the mouse is on top of the button even though there is no mouse-click.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876" y="103829"/>
            <a:ext cx="5104762" cy="6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066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forward button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07" y="2402186"/>
            <a:ext cx="5764021" cy="3987727"/>
          </a:xfrm>
        </p:spPr>
        <p:txBody>
          <a:bodyPr/>
          <a:lstStyle/>
          <a:p>
            <a:r>
              <a:rPr lang="en-US" dirty="0"/>
              <a:t>If you choose Menu, you need to take two steps to go to the next page. After a click, you will see a pull-down menu. You have to click again to go forward,</a:t>
            </a:r>
          </a:p>
          <a:p>
            <a:r>
              <a:rPr lang="en-US" dirty="0"/>
              <a:t>When the button is pressed, it should jump to Dashboard 2, and so the </a:t>
            </a:r>
            <a:r>
              <a:rPr lang="en-US" dirty="0">
                <a:solidFill>
                  <a:srgbClr val="FFC000"/>
                </a:solidFill>
              </a:rPr>
              <a:t>Target sheet </a:t>
            </a:r>
            <a:r>
              <a:rPr lang="en-US" dirty="0"/>
              <a:t>should be Dashboard 2.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876" y="103829"/>
            <a:ext cx="5104762" cy="6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138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button on Dashboard 2. When the user clicks on the button, it can go back to Dashboard 1.</a:t>
            </a:r>
          </a:p>
          <a:p>
            <a:r>
              <a:rPr lang="en-US" dirty="0"/>
              <a:t>The button can be a tiled or floating object.</a:t>
            </a:r>
          </a:p>
        </p:txBody>
      </p:sp>
    </p:spTree>
    <p:extLst>
      <p:ext uri="{BB962C8B-B14F-4D97-AF65-F5344CB8AC3E}">
        <p14:creationId xmlns:p14="http://schemas.microsoft.com/office/powerpoint/2010/main" val="264641894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1897</TotalTime>
  <Words>2515</Words>
  <Application>Microsoft Macintosh PowerPoint</Application>
  <PresentationFormat>Widescreen</PresentationFormat>
  <Paragraphs>265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Arial</vt:lpstr>
      <vt:lpstr>Trebuchet MS</vt:lpstr>
      <vt:lpstr>Berlin</vt:lpstr>
      <vt:lpstr>Dashboard</vt:lpstr>
      <vt:lpstr>Learning outcomes</vt:lpstr>
      <vt:lpstr>What is dashboard?</vt:lpstr>
      <vt:lpstr>What is KPI?</vt:lpstr>
      <vt:lpstr>Examples of JMP Dashboard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Dashboard in JMP</vt:lpstr>
      <vt:lpstr>Save the file</vt:lpstr>
      <vt:lpstr>Save the file</vt:lpstr>
      <vt:lpstr>Save the file</vt:lpstr>
      <vt:lpstr>Assignment 8.1</vt:lpstr>
      <vt:lpstr>Dashboard in Tableau</vt:lpstr>
      <vt:lpstr>Scatterplot</vt:lpstr>
      <vt:lpstr>Create filter by year</vt:lpstr>
      <vt:lpstr>Change color</vt:lpstr>
      <vt:lpstr>Apply to all worksheets</vt:lpstr>
      <vt:lpstr>Create Dashboard</vt:lpstr>
      <vt:lpstr>Add action (use as filter)</vt:lpstr>
      <vt:lpstr>Filter</vt:lpstr>
      <vt:lpstr>Edit Action</vt:lpstr>
      <vt:lpstr>Edit Action</vt:lpstr>
      <vt:lpstr>Free form selection</vt:lpstr>
      <vt:lpstr>Free form selection</vt:lpstr>
      <vt:lpstr>Data Source</vt:lpstr>
      <vt:lpstr>Create a time-series line graph</vt:lpstr>
      <vt:lpstr>Create a GIS map</vt:lpstr>
      <vt:lpstr>Create a dashboard</vt:lpstr>
      <vt:lpstr>Select a panel to edit</vt:lpstr>
      <vt:lpstr>Add image or logo</vt:lpstr>
      <vt:lpstr>Add text</vt:lpstr>
      <vt:lpstr>Report with a title</vt:lpstr>
      <vt:lpstr>Take out a panel</vt:lpstr>
      <vt:lpstr>Add a webpage</vt:lpstr>
      <vt:lpstr>Report with a website</vt:lpstr>
      <vt:lpstr>Floating objects</vt:lpstr>
      <vt:lpstr>Floating objects</vt:lpstr>
      <vt:lpstr>Customize the dashboard size</vt:lpstr>
      <vt:lpstr>Optional: Create a navigational button</vt:lpstr>
      <vt:lpstr>Create a Sales by country map</vt:lpstr>
      <vt:lpstr>Create a profit by region bar chart</vt:lpstr>
      <vt:lpstr>Create Dashboard 2</vt:lpstr>
      <vt:lpstr>Navigation between different dashboards</vt:lpstr>
      <vt:lpstr>Calculation field</vt:lpstr>
      <vt:lpstr>Create the forward button</vt:lpstr>
      <vt:lpstr>Create the forward button</vt:lpstr>
      <vt:lpstr>Create the forward button</vt:lpstr>
      <vt:lpstr>Create the forward button</vt:lpstr>
      <vt:lpstr>Create the forward button</vt:lpstr>
      <vt:lpstr>Create the forward button</vt:lpstr>
      <vt:lpstr>Optional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</dc:title>
  <dc:creator>Chong Ho Yu</dc:creator>
  <cp:lastModifiedBy>Microsoft Office User</cp:lastModifiedBy>
  <cp:revision>215</cp:revision>
  <dcterms:created xsi:type="dcterms:W3CDTF">2018-07-06T06:27:45Z</dcterms:created>
  <dcterms:modified xsi:type="dcterms:W3CDTF">2022-12-16T18:45:41Z</dcterms:modified>
</cp:coreProperties>
</file>