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9"/>
  </p:notesMasterIdLst>
  <p:sldIdLst>
    <p:sldId id="256" r:id="rId2"/>
    <p:sldId id="257" r:id="rId3"/>
    <p:sldId id="259" r:id="rId4"/>
    <p:sldId id="260" r:id="rId5"/>
    <p:sldId id="276" r:id="rId6"/>
    <p:sldId id="277" r:id="rId7"/>
    <p:sldId id="279" r:id="rId8"/>
    <p:sldId id="266" r:id="rId9"/>
    <p:sldId id="267" r:id="rId10"/>
    <p:sldId id="268" r:id="rId11"/>
    <p:sldId id="269" r:id="rId12"/>
    <p:sldId id="270" r:id="rId13"/>
    <p:sldId id="272" r:id="rId14"/>
    <p:sldId id="280" r:id="rId15"/>
    <p:sldId id="274" r:id="rId16"/>
    <p:sldId id="278" r:id="rId17"/>
    <p:sldId id="275" r:id="rId18"/>
  </p:sldIdLst>
  <p:sldSz cx="14630400" cy="8229600"/>
  <p:notesSz cx="8229600" cy="14630400"/>
  <p:embeddedFontLst>
    <p:embeddedFont>
      <p:font typeface="PingFang TC" panose="020B0400000000000000" pitchFamily="34" charset="-120"/>
      <p:regular r:id="rId20"/>
      <p:bold r:id="rId21"/>
    </p:embeddedFont>
    <p:embeddedFont>
      <p:font typeface="Roboto" panose="02000000000000000000" pitchFamily="2" charset="0"/>
      <p:regular r:id="rId22"/>
      <p:bold r:id="rId23"/>
      <p:italic r:id="rId24"/>
      <p:boldItalic r:id="rId25"/>
    </p:embeddedFont>
    <p:embeddedFont>
      <p:font typeface="Yu Gothic" panose="020B0400000000000000" pitchFamily="34" charset="-128"/>
      <p:regular r:id="rId26"/>
      <p:bold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292"/>
    <p:restoredTop sz="94610"/>
  </p:normalViewPr>
  <p:slideViewPr>
    <p:cSldViewPr snapToGrid="0" snapToObjects="1">
      <p:cViewPr varScale="1">
        <p:scale>
          <a:sx n="77" d="100"/>
          <a:sy n="77" d="100"/>
        </p:scale>
        <p:origin x="216" y="4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88320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71A83-D669-E590-01FF-DCDF22ADF6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DF504D-15C6-BAB6-43C1-5FED1C96AB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6A4339-C53E-AAD2-5754-A71C6880F89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044C251-AE9B-C0BE-6281-FE8102F4EC26}"/>
              </a:ext>
            </a:extLst>
          </p:cNvPr>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28437979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C7E0E7"/>
          </a:solidFill>
          <a:ln/>
        </p:spPr>
      </p:sp>
      <p:sp>
        <p:nvSpPr>
          <p:cNvPr id="3" name="Shape 1"/>
          <p:cNvSpPr/>
          <p:nvPr/>
        </p:nvSpPr>
        <p:spPr>
          <a:xfrm>
            <a:off x="0" y="0"/>
            <a:ext cx="14630400" cy="8229600"/>
          </a:xfrm>
          <a:prstGeom prst="rect">
            <a:avLst/>
          </a:prstGeom>
          <a:solidFill>
            <a:srgbClr val="FAF9F5"/>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C7E0E7"/>
          </a:solidFill>
          <a:ln/>
        </p:spPr>
      </p:sp>
      <p:sp>
        <p:nvSpPr>
          <p:cNvPr id="3" name="Shape 1"/>
          <p:cNvSpPr/>
          <p:nvPr/>
        </p:nvSpPr>
        <p:spPr>
          <a:xfrm>
            <a:off x="0" y="0"/>
            <a:ext cx="14630400" cy="8229600"/>
          </a:xfrm>
          <a:prstGeom prst="rect">
            <a:avLst/>
          </a:prstGeom>
          <a:solidFill>
            <a:srgbClr val="FAF9F5"/>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C7E0E7"/>
          </a:solidFill>
          <a:ln/>
        </p:spPr>
      </p:sp>
      <p:sp>
        <p:nvSpPr>
          <p:cNvPr id="3" name="Shape 1"/>
          <p:cNvSpPr/>
          <p:nvPr/>
        </p:nvSpPr>
        <p:spPr>
          <a:xfrm>
            <a:off x="0" y="0"/>
            <a:ext cx="14630400" cy="8229600"/>
          </a:xfrm>
          <a:prstGeom prst="rect">
            <a:avLst/>
          </a:prstGeom>
          <a:solidFill>
            <a:srgbClr val="FAF9F5"/>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C7E0E7"/>
          </a:solidFill>
          <a:ln/>
        </p:spPr>
      </p:sp>
      <p:sp>
        <p:nvSpPr>
          <p:cNvPr id="3" name="Shape 1"/>
          <p:cNvSpPr/>
          <p:nvPr/>
        </p:nvSpPr>
        <p:spPr>
          <a:xfrm>
            <a:off x="0" y="0"/>
            <a:ext cx="14630400" cy="8229600"/>
          </a:xfrm>
          <a:prstGeom prst="rect">
            <a:avLst/>
          </a:prstGeom>
          <a:solidFill>
            <a:srgbClr val="FAF9F5"/>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C7E0E7"/>
          </a:solidFill>
          <a:ln/>
        </p:spPr>
      </p:sp>
      <p:sp>
        <p:nvSpPr>
          <p:cNvPr id="3" name="Shape 1"/>
          <p:cNvSpPr/>
          <p:nvPr/>
        </p:nvSpPr>
        <p:spPr>
          <a:xfrm>
            <a:off x="0" y="0"/>
            <a:ext cx="14630400" cy="8229600"/>
          </a:xfrm>
          <a:prstGeom prst="rect">
            <a:avLst/>
          </a:prstGeom>
          <a:solidFill>
            <a:srgbClr val="FAF9F5"/>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C7E0E7"/>
          </a:solidFill>
          <a:ln/>
        </p:spPr>
      </p:sp>
      <p:sp>
        <p:nvSpPr>
          <p:cNvPr id="3" name="Shape 1"/>
          <p:cNvSpPr/>
          <p:nvPr/>
        </p:nvSpPr>
        <p:spPr>
          <a:xfrm>
            <a:off x="0" y="0"/>
            <a:ext cx="14630400" cy="8229600"/>
          </a:xfrm>
          <a:prstGeom prst="rect">
            <a:avLst/>
          </a:prstGeom>
          <a:solidFill>
            <a:srgbClr val="FAF9F5"/>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C7E0E7"/>
          </a:solidFill>
          <a:ln/>
        </p:spPr>
      </p:sp>
      <p:sp>
        <p:nvSpPr>
          <p:cNvPr id="3" name="Shape 1"/>
          <p:cNvSpPr/>
          <p:nvPr/>
        </p:nvSpPr>
        <p:spPr>
          <a:xfrm>
            <a:off x="0" y="0"/>
            <a:ext cx="14630400" cy="8229600"/>
          </a:xfrm>
          <a:prstGeom prst="rect">
            <a:avLst/>
          </a:prstGeom>
          <a:solidFill>
            <a:srgbClr val="FAF9F5"/>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C7E0E7"/>
          </a:solidFill>
          <a:ln/>
        </p:spPr>
      </p:sp>
      <p:sp>
        <p:nvSpPr>
          <p:cNvPr id="3" name="Shape 1"/>
          <p:cNvSpPr/>
          <p:nvPr/>
        </p:nvSpPr>
        <p:spPr>
          <a:xfrm>
            <a:off x="0" y="0"/>
            <a:ext cx="14630400" cy="8229600"/>
          </a:xfrm>
          <a:prstGeom prst="rect">
            <a:avLst/>
          </a:prstGeom>
          <a:solidFill>
            <a:srgbClr val="FAF9F5"/>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C7E0E7"/>
          </a:solidFill>
          <a:ln/>
        </p:spPr>
      </p:sp>
      <p:sp>
        <p:nvSpPr>
          <p:cNvPr id="3" name="Shape 1"/>
          <p:cNvSpPr/>
          <p:nvPr/>
        </p:nvSpPr>
        <p:spPr>
          <a:xfrm>
            <a:off x="0" y="0"/>
            <a:ext cx="14630400" cy="8229600"/>
          </a:xfrm>
          <a:prstGeom prst="rect">
            <a:avLst/>
          </a:prstGeom>
          <a:solidFill>
            <a:srgbClr val="FAF9F5"/>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C7E0E7"/>
          </a:solidFill>
          <a:ln/>
        </p:spPr>
      </p:sp>
      <p:sp>
        <p:nvSpPr>
          <p:cNvPr id="3" name="Shape 1"/>
          <p:cNvSpPr/>
          <p:nvPr/>
        </p:nvSpPr>
        <p:spPr>
          <a:xfrm>
            <a:off x="0" y="0"/>
            <a:ext cx="14630400" cy="8229600"/>
          </a:xfrm>
          <a:prstGeom prst="rect">
            <a:avLst/>
          </a:prstGeom>
          <a:solidFill>
            <a:srgbClr val="FAF9F5"/>
          </a:solid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image" Target="../media/image34.png"/></Relationships>
</file>

<file path=ppt/slides/_rels/slide13.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38.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s>
</file>

<file path=ppt/slides/_rels/slide1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3.xml"/><Relationship Id="rId1" Type="http://schemas.openxmlformats.org/officeDocument/2006/relationships/slideLayout" Target="../slideLayouts/slideLayout11.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Text 0"/>
          <p:cNvSpPr/>
          <p:nvPr/>
        </p:nvSpPr>
        <p:spPr>
          <a:xfrm>
            <a:off x="419016" y="1960456"/>
            <a:ext cx="7510033" cy="3186730"/>
          </a:xfrm>
          <a:prstGeom prst="rect">
            <a:avLst/>
          </a:prstGeom>
          <a:noFill/>
          <a:ln/>
        </p:spPr>
        <p:txBody>
          <a:bodyPr wrap="square" lIns="0" tIns="0" rIns="0" bIns="0" rtlCol="0" anchor="t"/>
          <a:lstStyle/>
          <a:p>
            <a:pPr marL="0" indent="0" algn="l">
              <a:lnSpc>
                <a:spcPts val="5550"/>
              </a:lnSpc>
              <a:buNone/>
            </a:pPr>
            <a:r>
              <a:rPr lang="en-US" sz="4450" b="1" dirty="0" err="1">
                <a:solidFill>
                  <a:srgbClr val="2E3C4E"/>
                </a:solidFill>
                <a:latin typeface="PMingLiU" panose="02020500000000000000" pitchFamily="18" charset="-120"/>
                <a:ea typeface="PMingLiU" panose="02020500000000000000" pitchFamily="18" charset="-120"/>
                <a:cs typeface="Host Grotesk Medium" pitchFamily="34" charset="-120"/>
              </a:rPr>
              <a:t>忠誠不絕對就是絕對不忠誠？獨裁統治與基督教信仰的分別</a:t>
            </a:r>
            <a:endParaRPr lang="en-US" sz="4450" b="1" dirty="0"/>
          </a:p>
        </p:txBody>
      </p:sp>
      <p:sp>
        <p:nvSpPr>
          <p:cNvPr id="6" name="Shape 3"/>
          <p:cNvSpPr/>
          <p:nvPr/>
        </p:nvSpPr>
        <p:spPr>
          <a:xfrm>
            <a:off x="793790" y="6257806"/>
            <a:ext cx="362903" cy="362903"/>
          </a:xfrm>
          <a:prstGeom prst="roundRect">
            <a:avLst>
              <a:gd name="adj" fmla="val 25194296"/>
            </a:avLst>
          </a:prstGeom>
          <a:noFill/>
          <a:ln w="7620">
            <a:solidFill>
              <a:srgbClr val="FFFFFF"/>
            </a:solidFill>
            <a:prstDash val="solid"/>
          </a:ln>
        </p:spPr>
        <p:txBody>
          <a:bodyPr/>
          <a:lstStyle/>
          <a:p>
            <a:endParaRPr lang="en-US"/>
          </a:p>
        </p:txBody>
      </p:sp>
      <p:pic>
        <p:nvPicPr>
          <p:cNvPr id="7" name="Image 1" descr="preencoded.png"/>
          <p:cNvPicPr>
            <a:picLocks noChangeAspect="1"/>
          </p:cNvPicPr>
          <p:nvPr/>
        </p:nvPicPr>
        <p:blipFill>
          <a:blip r:embed="rId3"/>
          <a:stretch>
            <a:fillRect/>
          </a:stretch>
        </p:blipFill>
        <p:spPr>
          <a:xfrm>
            <a:off x="5770484" y="6263129"/>
            <a:ext cx="347663" cy="347663"/>
          </a:xfrm>
          <a:prstGeom prst="rect">
            <a:avLst/>
          </a:prstGeom>
        </p:spPr>
      </p:pic>
      <p:sp>
        <p:nvSpPr>
          <p:cNvPr id="8" name="Text 4"/>
          <p:cNvSpPr/>
          <p:nvPr/>
        </p:nvSpPr>
        <p:spPr>
          <a:xfrm>
            <a:off x="6268609" y="6291892"/>
            <a:ext cx="1533287" cy="396954"/>
          </a:xfrm>
          <a:prstGeom prst="rect">
            <a:avLst/>
          </a:prstGeom>
          <a:noFill/>
          <a:ln/>
        </p:spPr>
        <p:txBody>
          <a:bodyPr wrap="none" lIns="0" tIns="0" rIns="0" bIns="0" rtlCol="0" anchor="t"/>
          <a:lstStyle/>
          <a:p>
            <a:pPr marL="0" indent="0" algn="l">
              <a:lnSpc>
                <a:spcPts val="3100"/>
              </a:lnSpc>
              <a:buNone/>
            </a:pPr>
            <a:r>
              <a:rPr lang="en-US" sz="3200" b="1" dirty="0">
                <a:solidFill>
                  <a:srgbClr val="384653"/>
                </a:solidFill>
                <a:latin typeface="Roboto Bold" pitchFamily="34" charset="0"/>
                <a:ea typeface="Roboto Bold" pitchFamily="34" charset="-122"/>
                <a:cs typeface="Roboto Bold" pitchFamily="34" charset="-120"/>
              </a:rPr>
              <a:t>余創豪</a:t>
            </a:r>
            <a:endParaRPr lang="en-US" sz="3200" dirty="0"/>
          </a:p>
        </p:txBody>
      </p:sp>
      <p:pic>
        <p:nvPicPr>
          <p:cNvPr id="1026" name="Picture 2">
            <a:extLst>
              <a:ext uri="{FF2B5EF4-FFF2-40B4-BE49-F238E27FC236}">
                <a16:creationId xmlns:a16="http://schemas.microsoft.com/office/drawing/2014/main" id="{2C6AC2BA-5943-2A87-1771-9959B1B61B54}"/>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214852" y="1"/>
            <a:ext cx="6415548" cy="8229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1" name="Parallelogram 20">
            <a:extLst>
              <a:ext uri="{FF2B5EF4-FFF2-40B4-BE49-F238E27FC236}">
                <a16:creationId xmlns:a16="http://schemas.microsoft.com/office/drawing/2014/main" id="{978B65CB-E4BA-3DEC-62A7-51262FCCF4DD}"/>
              </a:ext>
            </a:extLst>
          </p:cNvPr>
          <p:cNvSpPr/>
          <p:nvPr/>
        </p:nvSpPr>
        <p:spPr>
          <a:xfrm>
            <a:off x="8080725" y="-58347"/>
            <a:ext cx="7196910" cy="8252445"/>
          </a:xfrm>
          <a:prstGeom prst="parallelogram">
            <a:avLst>
              <a:gd name="adj" fmla="val 33847"/>
            </a:avLst>
          </a:prstGeom>
          <a:solidFill>
            <a:schemeClr val="accent1">
              <a:alpha val="60997"/>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0"/>
          <p:cNvSpPr/>
          <p:nvPr/>
        </p:nvSpPr>
        <p:spPr>
          <a:xfrm>
            <a:off x="646310" y="832384"/>
            <a:ext cx="6363772" cy="708779"/>
          </a:xfrm>
          <a:prstGeom prst="rect">
            <a:avLst/>
          </a:prstGeom>
          <a:noFill/>
          <a:ln/>
        </p:spPr>
        <p:txBody>
          <a:bodyPr wrap="none" lIns="0" tIns="0" rIns="0" bIns="0" rtlCol="0" anchor="t"/>
          <a:lstStyle/>
          <a:p>
            <a:pPr marL="0" indent="0" algn="l">
              <a:lnSpc>
                <a:spcPts val="5550"/>
              </a:lnSpc>
              <a:buNone/>
            </a:pPr>
            <a:r>
              <a:rPr lang="en-US" sz="4450" b="1" dirty="0" err="1">
                <a:solidFill>
                  <a:srgbClr val="2E3C4E"/>
                </a:solidFill>
                <a:latin typeface="PMingLiU" panose="02020500000000000000" pitchFamily="18" charset="-120"/>
                <a:ea typeface="PMingLiU" panose="02020500000000000000" pitchFamily="18" charset="-120"/>
                <a:cs typeface="Host Grotesk Medium" pitchFamily="34" charset="-120"/>
              </a:rPr>
              <a:t>總統與克茲的恩怨情仇</a:t>
            </a:r>
            <a:endParaRPr lang="en-US" sz="4450" b="1" dirty="0">
              <a:latin typeface="PMingLiU" panose="02020500000000000000" pitchFamily="18" charset="-120"/>
              <a:ea typeface="PMingLiU" panose="02020500000000000000" pitchFamily="18" charset="-120"/>
            </a:endParaRPr>
          </a:p>
        </p:txBody>
      </p:sp>
      <p:sp>
        <p:nvSpPr>
          <p:cNvPr id="4" name="Shape 1"/>
          <p:cNvSpPr/>
          <p:nvPr/>
        </p:nvSpPr>
        <p:spPr>
          <a:xfrm>
            <a:off x="901461" y="1881324"/>
            <a:ext cx="30480" cy="4653082"/>
          </a:xfrm>
          <a:prstGeom prst="roundRect">
            <a:avLst>
              <a:gd name="adj" fmla="val 312558"/>
            </a:avLst>
          </a:prstGeom>
          <a:solidFill>
            <a:srgbClr val="BFD3D8"/>
          </a:solidFill>
          <a:ln/>
        </p:spPr>
        <p:txBody>
          <a:bodyPr/>
          <a:lstStyle/>
          <a:p>
            <a:endParaRPr lang="en-US"/>
          </a:p>
        </p:txBody>
      </p:sp>
      <p:sp>
        <p:nvSpPr>
          <p:cNvPr id="5" name="Shape 2"/>
          <p:cNvSpPr/>
          <p:nvPr/>
        </p:nvSpPr>
        <p:spPr>
          <a:xfrm>
            <a:off x="1126132" y="2121235"/>
            <a:ext cx="680442" cy="30480"/>
          </a:xfrm>
          <a:prstGeom prst="roundRect">
            <a:avLst>
              <a:gd name="adj" fmla="val 312558"/>
            </a:avLst>
          </a:prstGeom>
          <a:solidFill>
            <a:srgbClr val="BFD3D8"/>
          </a:solidFill>
          <a:ln/>
        </p:spPr>
        <p:txBody>
          <a:bodyPr/>
          <a:lstStyle/>
          <a:p>
            <a:endParaRPr lang="en-US"/>
          </a:p>
        </p:txBody>
      </p:sp>
      <p:sp>
        <p:nvSpPr>
          <p:cNvPr id="6" name="Shape 3"/>
          <p:cNvSpPr/>
          <p:nvPr/>
        </p:nvSpPr>
        <p:spPr>
          <a:xfrm>
            <a:off x="646310" y="1881324"/>
            <a:ext cx="510302" cy="510302"/>
          </a:xfrm>
          <a:prstGeom prst="roundRect">
            <a:avLst>
              <a:gd name="adj" fmla="val 18669"/>
            </a:avLst>
          </a:prstGeom>
          <a:solidFill>
            <a:srgbClr val="D9EDF2"/>
          </a:solidFill>
          <a:ln w="7620">
            <a:solidFill>
              <a:srgbClr val="BFD3D8"/>
            </a:solidFill>
            <a:prstDash val="solid"/>
          </a:ln>
        </p:spPr>
        <p:txBody>
          <a:bodyPr/>
          <a:lstStyle/>
          <a:p>
            <a:endParaRPr lang="en-US"/>
          </a:p>
        </p:txBody>
      </p:sp>
      <p:pic>
        <p:nvPicPr>
          <p:cNvPr id="7" name="Image 1" descr="preencoded.png"/>
          <p:cNvPicPr>
            <a:picLocks noChangeAspect="1"/>
          </p:cNvPicPr>
          <p:nvPr/>
        </p:nvPicPr>
        <p:blipFill>
          <a:blip r:embed="rId3"/>
          <a:stretch>
            <a:fillRect/>
          </a:stretch>
        </p:blipFill>
        <p:spPr>
          <a:xfrm>
            <a:off x="731380" y="1923830"/>
            <a:ext cx="340162" cy="425291"/>
          </a:xfrm>
          <a:prstGeom prst="rect">
            <a:avLst/>
          </a:prstGeom>
        </p:spPr>
      </p:pic>
      <p:sp>
        <p:nvSpPr>
          <p:cNvPr id="8" name="Text 4"/>
          <p:cNvSpPr/>
          <p:nvPr/>
        </p:nvSpPr>
        <p:spPr>
          <a:xfrm>
            <a:off x="2035531" y="1959191"/>
            <a:ext cx="2835235" cy="354330"/>
          </a:xfrm>
          <a:prstGeom prst="rect">
            <a:avLst/>
          </a:prstGeom>
          <a:noFill/>
          <a:ln/>
        </p:spPr>
        <p:txBody>
          <a:bodyPr wrap="none" lIns="0" tIns="0" rIns="0" bIns="0" rtlCol="0" anchor="t"/>
          <a:lstStyle/>
          <a:p>
            <a:pPr marL="0" indent="0" algn="l">
              <a:lnSpc>
                <a:spcPts val="2750"/>
              </a:lnSpc>
              <a:buNone/>
            </a:pPr>
            <a:r>
              <a:rPr lang="en-US" sz="2200" b="1" dirty="0" err="1">
                <a:solidFill>
                  <a:srgbClr val="384653"/>
                </a:solidFill>
                <a:latin typeface="PMingLiU" panose="02020500000000000000" pitchFamily="18" charset="-120"/>
                <a:ea typeface="PMingLiU" panose="02020500000000000000" pitchFamily="18" charset="-120"/>
                <a:cs typeface="Host Grotesk Medium" pitchFamily="34" charset="-120"/>
              </a:rPr>
              <a:t>平衡評論</a:t>
            </a:r>
            <a:endParaRPr lang="en-US" sz="2200" b="1" dirty="0">
              <a:latin typeface="PMingLiU" panose="02020500000000000000" pitchFamily="18" charset="-120"/>
              <a:ea typeface="PMingLiU" panose="02020500000000000000" pitchFamily="18" charset="-120"/>
            </a:endParaRPr>
          </a:p>
        </p:txBody>
      </p:sp>
      <p:sp>
        <p:nvSpPr>
          <p:cNvPr id="9" name="Text 5"/>
          <p:cNvSpPr/>
          <p:nvPr/>
        </p:nvSpPr>
        <p:spPr>
          <a:xfrm>
            <a:off x="2035531" y="2449610"/>
            <a:ext cx="6167199" cy="680323"/>
          </a:xfrm>
          <a:prstGeom prst="rect">
            <a:avLst/>
          </a:prstGeom>
          <a:noFill/>
          <a:ln/>
        </p:spPr>
        <p:txBody>
          <a:bodyPr wrap="square" lIns="0" tIns="0" rIns="0" bIns="0" rtlCol="0" anchor="t"/>
          <a:lstStyle/>
          <a:p>
            <a:pPr>
              <a:lnSpc>
                <a:spcPts val="2650"/>
              </a:lnSpc>
            </a:pPr>
            <a:r>
              <a:rPr lang="en-US" sz="1750" dirty="0" err="1">
                <a:solidFill>
                  <a:srgbClr val="384653"/>
                </a:solidFill>
                <a:latin typeface="PMingLiU" panose="02020500000000000000" pitchFamily="18" charset="-120"/>
                <a:ea typeface="PMingLiU" panose="02020500000000000000" pitchFamily="18" charset="-120"/>
                <a:cs typeface="Roboto" pitchFamily="34" charset="-120"/>
              </a:rPr>
              <a:t>福克斯新聞台節目主持人</a:t>
            </a:r>
            <a:r>
              <a:rPr lang="ja-JP" altLang="en-US" sz="1750">
                <a:solidFill>
                  <a:srgbClr val="384653"/>
                </a:solidFill>
                <a:latin typeface="PMingLiU" panose="02020500000000000000" pitchFamily="18" charset="-120"/>
                <a:ea typeface="PMingLiU" panose="02020500000000000000" pitchFamily="18" charset="-120"/>
                <a:cs typeface="Roboto" pitchFamily="34" charset="-120"/>
              </a:rPr>
              <a:t>霍華德</a:t>
            </a:r>
            <a:r>
              <a:rPr lang="en-US" altLang="ja-JP" sz="1750" dirty="0">
                <a:solidFill>
                  <a:srgbClr val="384653"/>
                </a:solidFill>
                <a:latin typeface="PMingLiU" panose="02020500000000000000" pitchFamily="18" charset="-120"/>
                <a:ea typeface="PMingLiU" panose="02020500000000000000" pitchFamily="18" charset="-120"/>
                <a:cs typeface="Roboto" pitchFamily="34" charset="-120"/>
              </a:rPr>
              <a:t>‧</a:t>
            </a:r>
            <a:r>
              <a:rPr lang="en-US" sz="1750" dirty="0" err="1">
                <a:solidFill>
                  <a:srgbClr val="384653"/>
                </a:solidFill>
                <a:latin typeface="PMingLiU" panose="02020500000000000000" pitchFamily="18" charset="-120"/>
                <a:ea typeface="PMingLiU" panose="02020500000000000000" pitchFamily="18" charset="-120"/>
                <a:cs typeface="Roboto" pitchFamily="34" charset="-120"/>
              </a:rPr>
              <a:t>克茲（Howard</a:t>
            </a:r>
            <a:r>
              <a:rPr lang="en-US" sz="1750" dirty="0">
                <a:solidFill>
                  <a:srgbClr val="384653"/>
                </a:solidFill>
                <a:latin typeface="PMingLiU" panose="02020500000000000000" pitchFamily="18" charset="-120"/>
                <a:ea typeface="PMingLiU" panose="02020500000000000000" pitchFamily="18" charset="-120"/>
                <a:cs typeface="Roboto" pitchFamily="34" charset="-120"/>
              </a:rPr>
              <a:t> Kurtz ） </a:t>
            </a:r>
            <a:r>
              <a:rPr lang="en-US" sz="1750" dirty="0" err="1">
                <a:solidFill>
                  <a:srgbClr val="384653"/>
                </a:solidFill>
                <a:latin typeface="PMingLiU" panose="02020500000000000000" pitchFamily="18" charset="-120"/>
                <a:ea typeface="PMingLiU" panose="02020500000000000000" pitchFamily="18" charset="-120"/>
                <a:cs typeface="Roboto" pitchFamily="34" charset="-120"/>
              </a:rPr>
              <a:t>在《MediaBuzz》中播放了來自MSNBC和CNN批評</a:t>
            </a:r>
            <a:r>
              <a:rPr lang="ja-JP" altLang="en-US" sz="1750">
                <a:solidFill>
                  <a:srgbClr val="384653"/>
                </a:solidFill>
                <a:latin typeface="PMingLiU" panose="02020500000000000000" pitchFamily="18" charset="-120"/>
                <a:ea typeface="PMingLiU" panose="02020500000000000000" pitchFamily="18" charset="-120"/>
                <a:cs typeface="Roboto" pitchFamily="34" charset="-120"/>
              </a:rPr>
              <a:t>特朗普</a:t>
            </a:r>
            <a:r>
              <a:rPr lang="en-US" sz="1750" dirty="0" err="1">
                <a:solidFill>
                  <a:srgbClr val="384653"/>
                </a:solidFill>
                <a:latin typeface="PMingLiU" panose="02020500000000000000" pitchFamily="18" charset="-120"/>
                <a:ea typeface="PMingLiU" panose="02020500000000000000" pitchFamily="18" charset="-120"/>
                <a:cs typeface="Roboto" pitchFamily="34" charset="-120"/>
              </a:rPr>
              <a:t>的片段，作為對比不同觀點的環節。克茲指出經濟復甦可能提升</a:t>
            </a:r>
            <a:r>
              <a:rPr lang="ja-JP" altLang="en-US" sz="1750">
                <a:solidFill>
                  <a:srgbClr val="384653"/>
                </a:solidFill>
                <a:latin typeface="PMingLiU" panose="02020500000000000000" pitchFamily="18" charset="-120"/>
                <a:ea typeface="PMingLiU" panose="02020500000000000000" pitchFamily="18" charset="-120"/>
                <a:cs typeface="Roboto" pitchFamily="34" charset="-120"/>
              </a:rPr>
              <a:t>特朗普</a:t>
            </a:r>
            <a:r>
              <a:rPr lang="en-US" sz="1750" dirty="0" err="1">
                <a:solidFill>
                  <a:srgbClr val="384653"/>
                </a:solidFill>
                <a:latin typeface="PMingLiU" panose="02020500000000000000" pitchFamily="18" charset="-120"/>
                <a:ea typeface="PMingLiU" panose="02020500000000000000" pitchFamily="18" charset="-120"/>
                <a:cs typeface="Roboto" pitchFamily="34" charset="-120"/>
              </a:rPr>
              <a:t>的支持率</a:t>
            </a:r>
            <a:r>
              <a:rPr lang="en-US" sz="1750" dirty="0">
                <a:solidFill>
                  <a:srgbClr val="384653"/>
                </a:solidFill>
                <a:latin typeface="PMingLiU" panose="02020500000000000000" pitchFamily="18" charset="-120"/>
                <a:ea typeface="PMingLiU" panose="02020500000000000000" pitchFamily="18" charset="-120"/>
                <a:cs typeface="Roboto" pitchFamily="34" charset="-120"/>
              </a:rPr>
              <a:t>。</a:t>
            </a:r>
            <a:endParaRPr lang="en-US" sz="1750" dirty="0">
              <a:latin typeface="PMingLiU" panose="02020500000000000000" pitchFamily="18" charset="-120"/>
              <a:ea typeface="PMingLiU" panose="02020500000000000000" pitchFamily="18" charset="-120"/>
            </a:endParaRPr>
          </a:p>
          <a:p>
            <a:pPr marL="0" indent="0" algn="l">
              <a:lnSpc>
                <a:spcPts val="2650"/>
              </a:lnSpc>
              <a:buNone/>
            </a:pPr>
            <a:endParaRPr lang="en-US" sz="1750" dirty="0">
              <a:latin typeface="PMingLiU" panose="02020500000000000000" pitchFamily="18" charset="-120"/>
              <a:ea typeface="PMingLiU" panose="02020500000000000000" pitchFamily="18" charset="-120"/>
            </a:endParaRPr>
          </a:p>
        </p:txBody>
      </p:sp>
      <p:sp>
        <p:nvSpPr>
          <p:cNvPr id="10" name="Shape 6"/>
          <p:cNvSpPr/>
          <p:nvPr/>
        </p:nvSpPr>
        <p:spPr>
          <a:xfrm>
            <a:off x="1126132" y="4354422"/>
            <a:ext cx="680442" cy="30480"/>
          </a:xfrm>
          <a:prstGeom prst="roundRect">
            <a:avLst>
              <a:gd name="adj" fmla="val 312558"/>
            </a:avLst>
          </a:prstGeom>
          <a:solidFill>
            <a:srgbClr val="BFD3D8"/>
          </a:solidFill>
          <a:ln/>
        </p:spPr>
        <p:txBody>
          <a:bodyPr/>
          <a:lstStyle/>
          <a:p>
            <a:endParaRPr lang="en-US"/>
          </a:p>
        </p:txBody>
      </p:sp>
      <p:sp>
        <p:nvSpPr>
          <p:cNvPr id="11" name="Shape 7"/>
          <p:cNvSpPr/>
          <p:nvPr/>
        </p:nvSpPr>
        <p:spPr>
          <a:xfrm>
            <a:off x="646310" y="4114499"/>
            <a:ext cx="510302" cy="510302"/>
          </a:xfrm>
          <a:prstGeom prst="roundRect">
            <a:avLst>
              <a:gd name="adj" fmla="val 18669"/>
            </a:avLst>
          </a:prstGeom>
          <a:solidFill>
            <a:srgbClr val="D9EDF2"/>
          </a:solidFill>
          <a:ln w="7620">
            <a:solidFill>
              <a:srgbClr val="BFD3D8"/>
            </a:solidFill>
            <a:prstDash val="solid"/>
          </a:ln>
        </p:spPr>
        <p:txBody>
          <a:bodyPr/>
          <a:lstStyle/>
          <a:p>
            <a:endParaRPr lang="en-US"/>
          </a:p>
        </p:txBody>
      </p:sp>
      <p:pic>
        <p:nvPicPr>
          <p:cNvPr id="12" name="Image 2" descr="preencoded.png"/>
          <p:cNvPicPr>
            <a:picLocks noChangeAspect="1"/>
          </p:cNvPicPr>
          <p:nvPr/>
        </p:nvPicPr>
        <p:blipFill>
          <a:blip r:embed="rId4"/>
          <a:stretch>
            <a:fillRect/>
          </a:stretch>
        </p:blipFill>
        <p:spPr>
          <a:xfrm>
            <a:off x="731380" y="4157016"/>
            <a:ext cx="340162" cy="425291"/>
          </a:xfrm>
          <a:prstGeom prst="rect">
            <a:avLst/>
          </a:prstGeom>
        </p:spPr>
      </p:pic>
      <p:sp>
        <p:nvSpPr>
          <p:cNvPr id="14" name="Text 9"/>
          <p:cNvSpPr/>
          <p:nvPr/>
        </p:nvSpPr>
        <p:spPr>
          <a:xfrm>
            <a:off x="2035531" y="4151846"/>
            <a:ext cx="6167199" cy="680323"/>
          </a:xfrm>
          <a:prstGeom prst="rect">
            <a:avLst/>
          </a:prstGeom>
          <a:noFill/>
          <a:ln/>
        </p:spPr>
        <p:txBody>
          <a:bodyPr wrap="square" lIns="0" tIns="0" rIns="0" bIns="0" rtlCol="0" anchor="t"/>
          <a:lstStyle/>
          <a:p>
            <a:pPr marL="0" indent="0" algn="l">
              <a:lnSpc>
                <a:spcPts val="2650"/>
              </a:lnSpc>
              <a:buNone/>
            </a:pPr>
            <a:endParaRPr lang="en-US" sz="1750" dirty="0"/>
          </a:p>
        </p:txBody>
      </p:sp>
      <p:sp>
        <p:nvSpPr>
          <p:cNvPr id="15" name="Shape 10"/>
          <p:cNvSpPr/>
          <p:nvPr/>
        </p:nvSpPr>
        <p:spPr>
          <a:xfrm>
            <a:off x="1126132" y="6159899"/>
            <a:ext cx="680442" cy="30480"/>
          </a:xfrm>
          <a:prstGeom prst="roundRect">
            <a:avLst>
              <a:gd name="adj" fmla="val 312558"/>
            </a:avLst>
          </a:prstGeom>
          <a:solidFill>
            <a:srgbClr val="BFD3D8"/>
          </a:solidFill>
          <a:ln/>
        </p:spPr>
        <p:txBody>
          <a:bodyPr/>
          <a:lstStyle/>
          <a:p>
            <a:endParaRPr lang="en-US"/>
          </a:p>
        </p:txBody>
      </p:sp>
      <p:sp>
        <p:nvSpPr>
          <p:cNvPr id="16" name="Shape 11"/>
          <p:cNvSpPr/>
          <p:nvPr/>
        </p:nvSpPr>
        <p:spPr>
          <a:xfrm>
            <a:off x="646310" y="5949484"/>
            <a:ext cx="510302" cy="510302"/>
          </a:xfrm>
          <a:prstGeom prst="roundRect">
            <a:avLst>
              <a:gd name="adj" fmla="val 18669"/>
            </a:avLst>
          </a:prstGeom>
          <a:solidFill>
            <a:srgbClr val="D9EDF2"/>
          </a:solidFill>
          <a:ln w="7620">
            <a:solidFill>
              <a:srgbClr val="BFD3D8"/>
            </a:solidFill>
            <a:prstDash val="solid"/>
          </a:ln>
        </p:spPr>
        <p:txBody>
          <a:bodyPr/>
          <a:lstStyle/>
          <a:p>
            <a:endParaRPr lang="en-US"/>
          </a:p>
        </p:txBody>
      </p:sp>
      <p:pic>
        <p:nvPicPr>
          <p:cNvPr id="17" name="Image 3" descr="preencoded.png"/>
          <p:cNvPicPr>
            <a:picLocks noChangeAspect="1"/>
          </p:cNvPicPr>
          <p:nvPr/>
        </p:nvPicPr>
        <p:blipFill>
          <a:blip r:embed="rId5"/>
          <a:stretch>
            <a:fillRect/>
          </a:stretch>
        </p:blipFill>
        <p:spPr>
          <a:xfrm>
            <a:off x="731380" y="5962494"/>
            <a:ext cx="340162" cy="425291"/>
          </a:xfrm>
          <a:prstGeom prst="rect">
            <a:avLst/>
          </a:prstGeom>
        </p:spPr>
      </p:pic>
      <p:sp>
        <p:nvSpPr>
          <p:cNvPr id="18" name="Text 12"/>
          <p:cNvSpPr/>
          <p:nvPr/>
        </p:nvSpPr>
        <p:spPr>
          <a:xfrm>
            <a:off x="2035531" y="5997855"/>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384653"/>
                </a:solidFill>
                <a:latin typeface="PMingLiU" panose="02020500000000000000" pitchFamily="18" charset="-120"/>
                <a:ea typeface="PMingLiU" panose="02020500000000000000" pitchFamily="18" charset="-120"/>
                <a:cs typeface="Host Grotesk Medium" pitchFamily="34" charset="-120"/>
              </a:rPr>
              <a:t>總統反應</a:t>
            </a:r>
            <a:endParaRPr lang="en-US" sz="2200" b="1" dirty="0">
              <a:latin typeface="PMingLiU" panose="02020500000000000000" pitchFamily="18" charset="-120"/>
              <a:ea typeface="PMingLiU" panose="02020500000000000000" pitchFamily="18" charset="-120"/>
            </a:endParaRPr>
          </a:p>
        </p:txBody>
      </p:sp>
      <p:sp>
        <p:nvSpPr>
          <p:cNvPr id="19" name="Text 13"/>
          <p:cNvSpPr/>
          <p:nvPr/>
        </p:nvSpPr>
        <p:spPr>
          <a:xfrm>
            <a:off x="2035531" y="6473526"/>
            <a:ext cx="6167199" cy="680323"/>
          </a:xfrm>
          <a:prstGeom prst="rect">
            <a:avLst/>
          </a:prstGeom>
          <a:noFill/>
          <a:ln/>
        </p:spPr>
        <p:txBody>
          <a:bodyPr wrap="square" lIns="0" tIns="0" rIns="0" bIns="0" rtlCol="0" anchor="t"/>
          <a:lstStyle/>
          <a:p>
            <a:pPr marL="0" indent="0" algn="l">
              <a:lnSpc>
                <a:spcPts val="2650"/>
              </a:lnSpc>
              <a:buNone/>
            </a:pPr>
            <a:r>
              <a:rPr lang="ja-JP" altLang="en-US" sz="1750">
                <a:solidFill>
                  <a:srgbClr val="384653"/>
                </a:solidFill>
                <a:latin typeface="PMingLiU" panose="02020500000000000000" pitchFamily="18" charset="-120"/>
                <a:ea typeface="PMingLiU" panose="02020500000000000000" pitchFamily="18" charset="-120"/>
                <a:cs typeface="Roboto" pitchFamily="34" charset="-120"/>
              </a:rPr>
              <a:t>特朗普</a:t>
            </a:r>
            <a:r>
              <a:rPr lang="en-US" sz="1750" dirty="0" err="1">
                <a:solidFill>
                  <a:srgbClr val="384653"/>
                </a:solidFill>
                <a:latin typeface="PMingLiU" panose="02020500000000000000" pitchFamily="18" charset="-120"/>
                <a:ea typeface="PMingLiU" panose="02020500000000000000" pitchFamily="18" charset="-120"/>
                <a:cs typeface="Roboto" pitchFamily="34" charset="-120"/>
              </a:rPr>
              <a:t>猛烈抨擊克茲</a:t>
            </a:r>
            <a:r>
              <a:rPr lang="en-US" sz="1750" dirty="0">
                <a:solidFill>
                  <a:srgbClr val="384653"/>
                </a:solidFill>
                <a:latin typeface="PMingLiU" panose="02020500000000000000" pitchFamily="18" charset="-120"/>
                <a:ea typeface="PMingLiU" panose="02020500000000000000" pitchFamily="18" charset="-120"/>
                <a:cs typeface="Roboto" pitchFamily="34" charset="-120"/>
              </a:rPr>
              <a:t>：「</a:t>
            </a:r>
            <a:r>
              <a:rPr lang="en-US" sz="1750" dirty="0" err="1">
                <a:solidFill>
                  <a:srgbClr val="384653"/>
                </a:solidFill>
                <a:latin typeface="PMingLiU" panose="02020500000000000000" pitchFamily="18" charset="-120"/>
                <a:ea typeface="PMingLiU" panose="02020500000000000000" pitchFamily="18" charset="-120"/>
                <a:cs typeface="Roboto" pitchFamily="34" charset="-120"/>
              </a:rPr>
              <a:t>霍華德·克茲是時候退休了</a:t>
            </a:r>
            <a:r>
              <a:rPr lang="en-US" sz="1750" dirty="0">
                <a:solidFill>
                  <a:srgbClr val="384653"/>
                </a:solidFill>
                <a:latin typeface="PMingLiU" panose="02020500000000000000" pitchFamily="18" charset="-120"/>
                <a:ea typeface="PMingLiU" panose="02020500000000000000" pitchFamily="18" charset="-120"/>
                <a:cs typeface="Roboto" pitchFamily="34" charset="-120"/>
              </a:rPr>
              <a:t>！...</a:t>
            </a:r>
            <a:r>
              <a:rPr lang="en-US" sz="1750" dirty="0" err="1">
                <a:solidFill>
                  <a:srgbClr val="384653"/>
                </a:solidFill>
                <a:latin typeface="PMingLiU" panose="02020500000000000000" pitchFamily="18" charset="-120"/>
                <a:ea typeface="PMingLiU" panose="02020500000000000000" pitchFamily="18" charset="-120"/>
                <a:cs typeface="Roboto" pitchFamily="34" charset="-120"/>
              </a:rPr>
              <a:t>他為我辯護的方式如此可憐，還不如什麼都不說</a:t>
            </a:r>
            <a:r>
              <a:rPr lang="en-US" sz="1750" dirty="0">
                <a:solidFill>
                  <a:srgbClr val="384653"/>
                </a:solidFill>
                <a:latin typeface="PMingLiU" panose="02020500000000000000" pitchFamily="18" charset="-120"/>
                <a:ea typeface="PMingLiU" panose="02020500000000000000" pitchFamily="18" charset="-120"/>
                <a:cs typeface="Roboto" pitchFamily="34" charset="-120"/>
              </a:rPr>
              <a:t>。」</a:t>
            </a:r>
            <a:endParaRPr lang="en-US" sz="1750" dirty="0">
              <a:latin typeface="PMingLiU" panose="02020500000000000000" pitchFamily="18" charset="-120"/>
              <a:ea typeface="PMingLiU" panose="02020500000000000000" pitchFamily="18" charset="-120"/>
            </a:endParaRPr>
          </a:p>
        </p:txBody>
      </p:sp>
      <p:sp>
        <p:nvSpPr>
          <p:cNvPr id="20" name="Text 14"/>
          <p:cNvSpPr/>
          <p:nvPr/>
        </p:nvSpPr>
        <p:spPr>
          <a:xfrm>
            <a:off x="2035531" y="4539815"/>
            <a:ext cx="6167199" cy="1020485"/>
          </a:xfrm>
          <a:prstGeom prst="rect">
            <a:avLst/>
          </a:prstGeom>
          <a:noFill/>
          <a:ln/>
        </p:spPr>
        <p:txBody>
          <a:bodyPr wrap="square" lIns="0" tIns="0" rIns="0" bIns="0" rtlCol="0" anchor="t"/>
          <a:lstStyle/>
          <a:p>
            <a:pPr marL="0" indent="0" algn="l">
              <a:lnSpc>
                <a:spcPts val="2650"/>
              </a:lnSpc>
              <a:buNone/>
            </a:pPr>
            <a:r>
              <a:rPr lang="en-US" sz="1750" dirty="0">
                <a:solidFill>
                  <a:srgbClr val="384653"/>
                </a:solidFill>
                <a:latin typeface="PMingLiU" panose="02020500000000000000" pitchFamily="18" charset="-120"/>
                <a:ea typeface="PMingLiU" panose="02020500000000000000" pitchFamily="18" charset="-120"/>
                <a:cs typeface="Roboto" pitchFamily="34" charset="-120"/>
              </a:rPr>
              <a:t>克茲長期以來致力於分析媒體偏見，在他2018年出版的《媒體瘋狂：唐納德·</a:t>
            </a:r>
            <a:r>
              <a:rPr lang="ja-JP" altLang="en-US" sz="1750">
                <a:solidFill>
                  <a:srgbClr val="384653"/>
                </a:solidFill>
                <a:latin typeface="PMingLiU" panose="02020500000000000000" pitchFamily="18" charset="-120"/>
                <a:ea typeface="PMingLiU" panose="02020500000000000000" pitchFamily="18" charset="-120"/>
                <a:cs typeface="Roboto" pitchFamily="34" charset="-120"/>
              </a:rPr>
              <a:t>特朗普</a:t>
            </a:r>
            <a:r>
              <a:rPr lang="en-US" sz="1750" dirty="0">
                <a:solidFill>
                  <a:srgbClr val="384653"/>
                </a:solidFill>
                <a:latin typeface="PMingLiU" panose="02020500000000000000" pitchFamily="18" charset="-120"/>
                <a:ea typeface="PMingLiU" panose="02020500000000000000" pitchFamily="18" charset="-120"/>
                <a:cs typeface="Roboto" pitchFamily="34" charset="-120"/>
              </a:rPr>
              <a:t>、</a:t>
            </a:r>
            <a:r>
              <a:rPr lang="en-US" sz="1750" dirty="0" err="1">
                <a:solidFill>
                  <a:srgbClr val="384653"/>
                </a:solidFill>
                <a:latin typeface="PMingLiU" panose="02020500000000000000" pitchFamily="18" charset="-120"/>
                <a:ea typeface="PMingLiU" panose="02020500000000000000" pitchFamily="18" charset="-120"/>
                <a:cs typeface="Roboto" pitchFamily="34" charset="-120"/>
              </a:rPr>
              <a:t>媒體與真相之戰》一書中，他論證了媒體對</a:t>
            </a:r>
            <a:r>
              <a:rPr lang="ja-JP" altLang="en-US" sz="1750">
                <a:solidFill>
                  <a:srgbClr val="384653"/>
                </a:solidFill>
                <a:latin typeface="PMingLiU" panose="02020500000000000000" pitchFamily="18" charset="-120"/>
                <a:ea typeface="PMingLiU" panose="02020500000000000000" pitchFamily="18" charset="-120"/>
                <a:cs typeface="Roboto" pitchFamily="34" charset="-120"/>
              </a:rPr>
              <a:t>特朗普</a:t>
            </a:r>
            <a:r>
              <a:rPr lang="en-US" sz="1750" dirty="0" err="1">
                <a:solidFill>
                  <a:srgbClr val="384653"/>
                </a:solidFill>
                <a:latin typeface="PMingLiU" panose="02020500000000000000" pitchFamily="18" charset="-120"/>
                <a:ea typeface="PMingLiU" panose="02020500000000000000" pitchFamily="18" charset="-120"/>
                <a:cs typeface="Roboto" pitchFamily="34" charset="-120"/>
              </a:rPr>
              <a:t>的報導極為負面且帶有偏見</a:t>
            </a:r>
            <a:r>
              <a:rPr lang="en-US" sz="1750" dirty="0">
                <a:solidFill>
                  <a:srgbClr val="384653"/>
                </a:solidFill>
                <a:latin typeface="PMingLiU" panose="02020500000000000000" pitchFamily="18" charset="-120"/>
                <a:ea typeface="PMingLiU" panose="02020500000000000000" pitchFamily="18" charset="-120"/>
                <a:cs typeface="Roboto" pitchFamily="34" charset="-120"/>
              </a:rPr>
              <a:t>。</a:t>
            </a:r>
            <a:endParaRPr lang="en-US" sz="1750" dirty="0">
              <a:latin typeface="PMingLiU" panose="02020500000000000000" pitchFamily="18" charset="-120"/>
              <a:ea typeface="PMingLiU" panose="02020500000000000000" pitchFamily="18" charset="-120"/>
            </a:endParaRPr>
          </a:p>
        </p:txBody>
      </p:sp>
      <p:pic>
        <p:nvPicPr>
          <p:cNvPr id="2050" name="Picture 2">
            <a:extLst>
              <a:ext uri="{FF2B5EF4-FFF2-40B4-BE49-F238E27FC236}">
                <a16:creationId xmlns:a16="http://schemas.microsoft.com/office/drawing/2014/main" id="{77DF017F-9378-CB51-0B64-C857DDCAD57B}"/>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0746223" y="337862"/>
            <a:ext cx="2835236" cy="3538374"/>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31A3D6B0-67A6-9C8C-D46F-26F3FD82CF83}"/>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0163079" y="4114800"/>
            <a:ext cx="2471692" cy="375205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2" name="Text 4">
            <a:extLst>
              <a:ext uri="{FF2B5EF4-FFF2-40B4-BE49-F238E27FC236}">
                <a16:creationId xmlns:a16="http://schemas.microsoft.com/office/drawing/2014/main" id="{4C0C3C11-422D-A33F-2D1A-1283470C7478}"/>
              </a:ext>
            </a:extLst>
          </p:cNvPr>
          <p:cNvSpPr/>
          <p:nvPr/>
        </p:nvSpPr>
        <p:spPr>
          <a:xfrm>
            <a:off x="2035530" y="4126715"/>
            <a:ext cx="2835235" cy="354330"/>
          </a:xfrm>
          <a:prstGeom prst="rect">
            <a:avLst/>
          </a:prstGeom>
          <a:noFill/>
          <a:ln/>
        </p:spPr>
        <p:txBody>
          <a:bodyPr wrap="none" lIns="0" tIns="0" rIns="0" bIns="0" rtlCol="0" anchor="t"/>
          <a:lstStyle/>
          <a:p>
            <a:pPr marL="0" indent="0" algn="l">
              <a:lnSpc>
                <a:spcPts val="2750"/>
              </a:lnSpc>
              <a:buNone/>
            </a:pPr>
            <a:r>
              <a:rPr lang="ja-JP" altLang="en-US" sz="2200" b="1">
                <a:solidFill>
                  <a:srgbClr val="384653"/>
                </a:solidFill>
                <a:latin typeface="PMingLiU" panose="02020500000000000000" pitchFamily="18" charset="-120"/>
                <a:ea typeface="PMingLiU" panose="02020500000000000000" pitchFamily="18" charset="-120"/>
                <a:cs typeface="Host Grotesk Medium" pitchFamily="34" charset="-120"/>
              </a:rPr>
              <a:t>分析媒體偏見</a:t>
            </a:r>
            <a:endParaRPr lang="en-US" sz="2200" b="1" dirty="0">
              <a:latin typeface="PMingLiU" panose="02020500000000000000" pitchFamily="18" charset="-120"/>
              <a:ea typeface="PMingLiU" panose="02020500000000000000" pitchFamily="18" charset="-12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C89913E-9A2D-2254-8930-8E8584883B35}"/>
              </a:ext>
            </a:extLst>
          </p:cNvPr>
          <p:cNvSpPr/>
          <p:nvPr/>
        </p:nvSpPr>
        <p:spPr>
          <a:xfrm>
            <a:off x="0" y="761953"/>
            <a:ext cx="14630400" cy="1946787"/>
          </a:xfrm>
          <a:prstGeom prst="rect">
            <a:avLst/>
          </a:prstGeom>
          <a:solidFill>
            <a:schemeClr val="accent1">
              <a:alpha val="63094"/>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0"/>
          <p:cNvSpPr/>
          <p:nvPr/>
        </p:nvSpPr>
        <p:spPr>
          <a:xfrm>
            <a:off x="1268373" y="3639482"/>
            <a:ext cx="6386393" cy="653177"/>
          </a:xfrm>
          <a:prstGeom prst="rect">
            <a:avLst/>
          </a:prstGeom>
          <a:noFill/>
          <a:ln/>
        </p:spPr>
        <p:txBody>
          <a:bodyPr wrap="none" lIns="0" tIns="0" rIns="0" bIns="0" rtlCol="0" anchor="t"/>
          <a:lstStyle/>
          <a:p>
            <a:pPr marL="0" indent="0" algn="l">
              <a:lnSpc>
                <a:spcPts val="5100"/>
              </a:lnSpc>
              <a:buNone/>
            </a:pPr>
            <a:r>
              <a:rPr lang="en-US" sz="4100" b="1" dirty="0">
                <a:solidFill>
                  <a:srgbClr val="2E3C4E"/>
                </a:solidFill>
                <a:latin typeface="PMingLiU" panose="02020500000000000000" pitchFamily="18" charset="-120"/>
                <a:ea typeface="PMingLiU" panose="02020500000000000000" pitchFamily="18" charset="-120"/>
                <a:cs typeface="Host Grotesk Medium" pitchFamily="34" charset="-120"/>
              </a:rPr>
              <a:t>卡爾·羅夫與總統的複雜關係</a:t>
            </a:r>
            <a:endParaRPr lang="en-US" sz="4100" b="1" dirty="0">
              <a:latin typeface="PMingLiU" panose="02020500000000000000" pitchFamily="18" charset="-120"/>
              <a:ea typeface="PMingLiU" panose="02020500000000000000" pitchFamily="18" charset="-120"/>
            </a:endParaRPr>
          </a:p>
        </p:txBody>
      </p:sp>
      <p:sp>
        <p:nvSpPr>
          <p:cNvPr id="4" name="Shape 1"/>
          <p:cNvSpPr/>
          <p:nvPr/>
        </p:nvSpPr>
        <p:spPr>
          <a:xfrm>
            <a:off x="731520" y="4611282"/>
            <a:ext cx="470297" cy="470297"/>
          </a:xfrm>
          <a:prstGeom prst="roundRect">
            <a:avLst>
              <a:gd name="adj" fmla="val 18667"/>
            </a:avLst>
          </a:prstGeom>
          <a:solidFill>
            <a:srgbClr val="D9EDF2"/>
          </a:solidFill>
          <a:ln w="7620">
            <a:solidFill>
              <a:srgbClr val="BFD3D8"/>
            </a:solidFill>
            <a:prstDash val="solid"/>
          </a:ln>
        </p:spPr>
        <p:txBody>
          <a:bodyPr/>
          <a:lstStyle/>
          <a:p>
            <a:endParaRPr lang="en-US"/>
          </a:p>
        </p:txBody>
      </p:sp>
      <p:pic>
        <p:nvPicPr>
          <p:cNvPr id="5" name="Image 1" descr="preencoded.png"/>
          <p:cNvPicPr>
            <a:picLocks noChangeAspect="1"/>
          </p:cNvPicPr>
          <p:nvPr/>
        </p:nvPicPr>
        <p:blipFill>
          <a:blip r:embed="rId3"/>
          <a:stretch>
            <a:fillRect/>
          </a:stretch>
        </p:blipFill>
        <p:spPr>
          <a:xfrm>
            <a:off x="809923" y="4650513"/>
            <a:ext cx="313492" cy="391835"/>
          </a:xfrm>
          <a:prstGeom prst="rect">
            <a:avLst/>
          </a:prstGeom>
        </p:spPr>
      </p:pic>
      <p:sp>
        <p:nvSpPr>
          <p:cNvPr id="6" name="Text 2"/>
          <p:cNvSpPr/>
          <p:nvPr/>
        </p:nvSpPr>
        <p:spPr>
          <a:xfrm>
            <a:off x="1410772" y="4683076"/>
            <a:ext cx="2612708" cy="326469"/>
          </a:xfrm>
          <a:prstGeom prst="rect">
            <a:avLst/>
          </a:prstGeom>
          <a:noFill/>
          <a:ln/>
        </p:spPr>
        <p:txBody>
          <a:bodyPr wrap="none" lIns="0" tIns="0" rIns="0" bIns="0" rtlCol="0" anchor="t"/>
          <a:lstStyle/>
          <a:p>
            <a:pPr marL="0" indent="0" algn="l">
              <a:lnSpc>
                <a:spcPts val="2550"/>
              </a:lnSpc>
              <a:buNone/>
            </a:pPr>
            <a:r>
              <a:rPr lang="en-US" sz="2050" b="1" dirty="0">
                <a:solidFill>
                  <a:srgbClr val="384653"/>
                </a:solidFill>
                <a:latin typeface="PMingLiU" panose="02020500000000000000" pitchFamily="18" charset="-120"/>
                <a:ea typeface="PMingLiU" panose="02020500000000000000" pitchFamily="18" charset="-120"/>
                <a:cs typeface="Host Grotesk Medium" pitchFamily="34" charset="-120"/>
              </a:rPr>
              <a:t>邊境政策讚揚</a:t>
            </a:r>
            <a:endParaRPr lang="en-US" sz="2050" b="1" dirty="0">
              <a:latin typeface="PMingLiU" panose="02020500000000000000" pitchFamily="18" charset="-120"/>
              <a:ea typeface="PMingLiU" panose="02020500000000000000" pitchFamily="18" charset="-120"/>
            </a:endParaRPr>
          </a:p>
        </p:txBody>
      </p:sp>
      <p:sp>
        <p:nvSpPr>
          <p:cNvPr id="7" name="Text 3"/>
          <p:cNvSpPr/>
          <p:nvPr/>
        </p:nvSpPr>
        <p:spPr>
          <a:xfrm>
            <a:off x="1410772" y="5134919"/>
            <a:ext cx="3535680" cy="940832"/>
          </a:xfrm>
          <a:prstGeom prst="rect">
            <a:avLst/>
          </a:prstGeom>
          <a:noFill/>
          <a:ln/>
        </p:spPr>
        <p:txBody>
          <a:bodyPr wrap="square" lIns="0" tIns="0" rIns="0" bIns="0" rtlCol="0" anchor="t"/>
          <a:lstStyle/>
          <a:p>
            <a:pPr marL="0" indent="0" algn="l">
              <a:lnSpc>
                <a:spcPts val="2450"/>
              </a:lnSpc>
              <a:buNone/>
            </a:pPr>
            <a:r>
              <a:rPr lang="en-US" sz="2000" dirty="0" err="1">
                <a:solidFill>
                  <a:srgbClr val="384653"/>
                </a:solidFill>
                <a:latin typeface="PMingLiU" panose="02020500000000000000" pitchFamily="18" charset="-120"/>
                <a:ea typeface="PMingLiU" panose="02020500000000000000" pitchFamily="18" charset="-120"/>
                <a:cs typeface="Roboto" pitchFamily="34" charset="-120"/>
              </a:rPr>
              <a:t>羅夫在福克斯節目中稱讚</a:t>
            </a:r>
            <a:r>
              <a:rPr lang="ja-JP" altLang="en-US" sz="2000">
                <a:solidFill>
                  <a:srgbClr val="384653"/>
                </a:solidFill>
                <a:latin typeface="PMingLiU" panose="02020500000000000000" pitchFamily="18" charset="-120"/>
                <a:ea typeface="PMingLiU" panose="02020500000000000000" pitchFamily="18" charset="-120"/>
                <a:cs typeface="Roboto" pitchFamily="34" charset="-120"/>
              </a:rPr>
              <a:t>特朗普</a:t>
            </a:r>
            <a:r>
              <a:rPr lang="en-US" sz="2000" dirty="0" err="1">
                <a:solidFill>
                  <a:srgbClr val="384653"/>
                </a:solidFill>
                <a:latin typeface="PMingLiU" panose="02020500000000000000" pitchFamily="18" charset="-120"/>
                <a:ea typeface="PMingLiU" panose="02020500000000000000" pitchFamily="18" charset="-120"/>
                <a:cs typeface="Roboto" pitchFamily="34" charset="-120"/>
              </a:rPr>
              <a:t>的邊境政策為極大成功</a:t>
            </a:r>
            <a:r>
              <a:rPr lang="en-US" sz="2000" dirty="0">
                <a:solidFill>
                  <a:srgbClr val="384653"/>
                </a:solidFill>
                <a:latin typeface="PMingLiU" panose="02020500000000000000" pitchFamily="18" charset="-120"/>
                <a:ea typeface="PMingLiU" panose="02020500000000000000" pitchFamily="18" charset="-120"/>
                <a:cs typeface="Roboto" pitchFamily="34" charset="-120"/>
              </a:rPr>
              <a:t>。</a:t>
            </a:r>
            <a:endParaRPr lang="en-US" sz="2000" dirty="0">
              <a:latin typeface="PMingLiU" panose="02020500000000000000" pitchFamily="18" charset="-120"/>
              <a:ea typeface="PMingLiU" panose="02020500000000000000" pitchFamily="18" charset="-120"/>
            </a:endParaRPr>
          </a:p>
        </p:txBody>
      </p:sp>
      <p:sp>
        <p:nvSpPr>
          <p:cNvPr id="8" name="Shape 4"/>
          <p:cNvSpPr/>
          <p:nvPr/>
        </p:nvSpPr>
        <p:spPr>
          <a:xfrm>
            <a:off x="5207675" y="4611282"/>
            <a:ext cx="470297" cy="470297"/>
          </a:xfrm>
          <a:prstGeom prst="roundRect">
            <a:avLst>
              <a:gd name="adj" fmla="val 18667"/>
            </a:avLst>
          </a:prstGeom>
          <a:solidFill>
            <a:srgbClr val="D9EDF2"/>
          </a:solidFill>
          <a:ln w="7620">
            <a:solidFill>
              <a:srgbClr val="BFD3D8"/>
            </a:solidFill>
            <a:prstDash val="solid"/>
          </a:ln>
        </p:spPr>
        <p:txBody>
          <a:bodyPr/>
          <a:lstStyle/>
          <a:p>
            <a:endParaRPr lang="en-US"/>
          </a:p>
        </p:txBody>
      </p:sp>
      <p:pic>
        <p:nvPicPr>
          <p:cNvPr id="9" name="Image 2" descr="preencoded.png"/>
          <p:cNvPicPr>
            <a:picLocks noChangeAspect="1"/>
          </p:cNvPicPr>
          <p:nvPr/>
        </p:nvPicPr>
        <p:blipFill>
          <a:blip r:embed="rId4"/>
          <a:stretch>
            <a:fillRect/>
          </a:stretch>
        </p:blipFill>
        <p:spPr>
          <a:xfrm>
            <a:off x="5286077" y="4650513"/>
            <a:ext cx="313492" cy="391835"/>
          </a:xfrm>
          <a:prstGeom prst="rect">
            <a:avLst/>
          </a:prstGeom>
        </p:spPr>
      </p:pic>
      <p:sp>
        <p:nvSpPr>
          <p:cNvPr id="10" name="Text 5"/>
          <p:cNvSpPr/>
          <p:nvPr/>
        </p:nvSpPr>
        <p:spPr>
          <a:xfrm>
            <a:off x="5886926" y="4683076"/>
            <a:ext cx="2612708" cy="326469"/>
          </a:xfrm>
          <a:prstGeom prst="rect">
            <a:avLst/>
          </a:prstGeom>
          <a:noFill/>
          <a:ln/>
        </p:spPr>
        <p:txBody>
          <a:bodyPr wrap="none" lIns="0" tIns="0" rIns="0" bIns="0" rtlCol="0" anchor="t"/>
          <a:lstStyle/>
          <a:p>
            <a:pPr marL="0" indent="0" algn="l">
              <a:lnSpc>
                <a:spcPts val="2550"/>
              </a:lnSpc>
              <a:buNone/>
            </a:pPr>
            <a:r>
              <a:rPr lang="en-US" sz="2050" b="1" dirty="0">
                <a:solidFill>
                  <a:srgbClr val="384653"/>
                </a:solidFill>
                <a:latin typeface="PMingLiU" panose="02020500000000000000" pitchFamily="18" charset="-120"/>
                <a:ea typeface="PMingLiU" panose="02020500000000000000" pitchFamily="18" charset="-120"/>
                <a:cs typeface="Host Grotesk Medium" pitchFamily="34" charset="-120"/>
              </a:rPr>
              <a:t>建設性批評</a:t>
            </a:r>
            <a:endParaRPr lang="en-US" sz="2050" b="1" dirty="0">
              <a:latin typeface="PMingLiU" panose="02020500000000000000" pitchFamily="18" charset="-120"/>
              <a:ea typeface="PMingLiU" panose="02020500000000000000" pitchFamily="18" charset="-120"/>
            </a:endParaRPr>
          </a:p>
        </p:txBody>
      </p:sp>
      <p:sp>
        <p:nvSpPr>
          <p:cNvPr id="11" name="Text 6"/>
          <p:cNvSpPr/>
          <p:nvPr/>
        </p:nvSpPr>
        <p:spPr>
          <a:xfrm>
            <a:off x="5886926" y="5134919"/>
            <a:ext cx="3535680" cy="1254442"/>
          </a:xfrm>
          <a:prstGeom prst="rect">
            <a:avLst/>
          </a:prstGeom>
          <a:noFill/>
          <a:ln/>
        </p:spPr>
        <p:txBody>
          <a:bodyPr wrap="square" lIns="0" tIns="0" rIns="0" bIns="0" rtlCol="0" anchor="t"/>
          <a:lstStyle/>
          <a:p>
            <a:pPr marL="0" indent="0" algn="l">
              <a:lnSpc>
                <a:spcPts val="2450"/>
              </a:lnSpc>
              <a:buNone/>
            </a:pPr>
            <a:r>
              <a:rPr lang="en-US" sz="2000" dirty="0" err="1">
                <a:solidFill>
                  <a:srgbClr val="384653"/>
                </a:solidFill>
                <a:latin typeface="PMingLiU" panose="02020500000000000000" pitchFamily="18" charset="-120"/>
                <a:ea typeface="PMingLiU" panose="02020500000000000000" pitchFamily="18" charset="-120"/>
                <a:cs typeface="Roboto" pitchFamily="34" charset="-120"/>
              </a:rPr>
              <a:t>羅夫建議</a:t>
            </a:r>
            <a:r>
              <a:rPr lang="ja-JP" altLang="en-US" sz="2000">
                <a:solidFill>
                  <a:srgbClr val="384653"/>
                </a:solidFill>
                <a:latin typeface="PMingLiU" panose="02020500000000000000" pitchFamily="18" charset="-120"/>
                <a:ea typeface="PMingLiU" panose="02020500000000000000" pitchFamily="18" charset="-120"/>
                <a:cs typeface="Roboto" pitchFamily="34" charset="-120"/>
              </a:rPr>
              <a:t>特朗普</a:t>
            </a:r>
            <a:r>
              <a:rPr lang="en-US" sz="2000" dirty="0" err="1">
                <a:solidFill>
                  <a:srgbClr val="384653"/>
                </a:solidFill>
                <a:latin typeface="PMingLiU" panose="02020500000000000000" pitchFamily="18" charset="-120"/>
                <a:ea typeface="PMingLiU" panose="02020500000000000000" pitchFamily="18" charset="-120"/>
                <a:cs typeface="Roboto" pitchFamily="34" charset="-120"/>
              </a:rPr>
              <a:t>親自訪問邊境城鎮，在加西亞驅逐案中與法院合作，並優先考慮積極的貿易協議而非徵收高額關稅</a:t>
            </a:r>
            <a:r>
              <a:rPr lang="en-US" sz="2000" dirty="0">
                <a:solidFill>
                  <a:srgbClr val="384653"/>
                </a:solidFill>
                <a:latin typeface="PMingLiU" panose="02020500000000000000" pitchFamily="18" charset="-120"/>
                <a:ea typeface="PMingLiU" panose="02020500000000000000" pitchFamily="18" charset="-120"/>
                <a:cs typeface="Roboto" pitchFamily="34" charset="-120"/>
              </a:rPr>
              <a:t>。</a:t>
            </a:r>
            <a:endParaRPr lang="en-US" sz="2000" dirty="0">
              <a:latin typeface="PMingLiU" panose="02020500000000000000" pitchFamily="18" charset="-120"/>
              <a:ea typeface="PMingLiU" panose="02020500000000000000" pitchFamily="18" charset="-120"/>
            </a:endParaRPr>
          </a:p>
        </p:txBody>
      </p:sp>
      <p:sp>
        <p:nvSpPr>
          <p:cNvPr id="12" name="Shape 7"/>
          <p:cNvSpPr/>
          <p:nvPr/>
        </p:nvSpPr>
        <p:spPr>
          <a:xfrm>
            <a:off x="9683829" y="4611282"/>
            <a:ext cx="470297" cy="470297"/>
          </a:xfrm>
          <a:prstGeom prst="roundRect">
            <a:avLst>
              <a:gd name="adj" fmla="val 18667"/>
            </a:avLst>
          </a:prstGeom>
          <a:solidFill>
            <a:srgbClr val="D9EDF2"/>
          </a:solidFill>
          <a:ln w="7620">
            <a:solidFill>
              <a:srgbClr val="BFD3D8"/>
            </a:solidFill>
            <a:prstDash val="solid"/>
          </a:ln>
        </p:spPr>
        <p:txBody>
          <a:bodyPr/>
          <a:lstStyle/>
          <a:p>
            <a:endParaRPr lang="en-US"/>
          </a:p>
        </p:txBody>
      </p:sp>
      <p:pic>
        <p:nvPicPr>
          <p:cNvPr id="13" name="Image 3" descr="preencoded.png"/>
          <p:cNvPicPr>
            <a:picLocks noChangeAspect="1"/>
          </p:cNvPicPr>
          <p:nvPr/>
        </p:nvPicPr>
        <p:blipFill>
          <a:blip r:embed="rId5"/>
          <a:stretch>
            <a:fillRect/>
          </a:stretch>
        </p:blipFill>
        <p:spPr>
          <a:xfrm>
            <a:off x="9762232" y="4650513"/>
            <a:ext cx="313492" cy="391835"/>
          </a:xfrm>
          <a:prstGeom prst="rect">
            <a:avLst/>
          </a:prstGeom>
        </p:spPr>
      </p:pic>
      <p:sp>
        <p:nvSpPr>
          <p:cNvPr id="14" name="Text 8"/>
          <p:cNvSpPr/>
          <p:nvPr/>
        </p:nvSpPr>
        <p:spPr>
          <a:xfrm>
            <a:off x="10363081" y="4683076"/>
            <a:ext cx="2612708" cy="326469"/>
          </a:xfrm>
          <a:prstGeom prst="rect">
            <a:avLst/>
          </a:prstGeom>
          <a:noFill/>
          <a:ln/>
        </p:spPr>
        <p:txBody>
          <a:bodyPr wrap="none" lIns="0" tIns="0" rIns="0" bIns="0" rtlCol="0" anchor="t"/>
          <a:lstStyle/>
          <a:p>
            <a:pPr marL="0" indent="0" algn="l">
              <a:lnSpc>
                <a:spcPts val="2550"/>
              </a:lnSpc>
              <a:buNone/>
            </a:pPr>
            <a:r>
              <a:rPr lang="en-US" sz="2050" b="1" dirty="0">
                <a:solidFill>
                  <a:srgbClr val="384653"/>
                </a:solidFill>
                <a:latin typeface="PMingLiU" panose="02020500000000000000" pitchFamily="18" charset="-120"/>
                <a:ea typeface="PMingLiU" panose="02020500000000000000" pitchFamily="18" charset="-120"/>
                <a:cs typeface="Host Grotesk Medium" pitchFamily="34" charset="-120"/>
              </a:rPr>
              <a:t>總統嚴厲拒絕</a:t>
            </a:r>
            <a:endParaRPr lang="en-US" sz="2050" b="1" dirty="0">
              <a:latin typeface="PMingLiU" panose="02020500000000000000" pitchFamily="18" charset="-120"/>
              <a:ea typeface="PMingLiU" panose="02020500000000000000" pitchFamily="18" charset="-120"/>
            </a:endParaRPr>
          </a:p>
        </p:txBody>
      </p:sp>
      <p:sp>
        <p:nvSpPr>
          <p:cNvPr id="15" name="Text 9"/>
          <p:cNvSpPr/>
          <p:nvPr/>
        </p:nvSpPr>
        <p:spPr>
          <a:xfrm>
            <a:off x="10363081" y="5134919"/>
            <a:ext cx="3535680" cy="1254442"/>
          </a:xfrm>
          <a:prstGeom prst="rect">
            <a:avLst/>
          </a:prstGeom>
          <a:noFill/>
          <a:ln/>
        </p:spPr>
        <p:txBody>
          <a:bodyPr wrap="square" lIns="0" tIns="0" rIns="0" bIns="0" rtlCol="0" anchor="t"/>
          <a:lstStyle/>
          <a:p>
            <a:pPr marL="0" indent="0" algn="l">
              <a:lnSpc>
                <a:spcPts val="2450"/>
              </a:lnSpc>
              <a:buNone/>
            </a:pPr>
            <a:r>
              <a:rPr lang="en-US" sz="2000" dirty="0" err="1">
                <a:solidFill>
                  <a:srgbClr val="384653"/>
                </a:solidFill>
                <a:latin typeface="PMingLiU" panose="02020500000000000000" pitchFamily="18" charset="-120"/>
                <a:ea typeface="PMingLiU" panose="02020500000000000000" pitchFamily="18" charset="-120"/>
                <a:cs typeface="Roboto" pitchFamily="34" charset="-120"/>
              </a:rPr>
              <a:t>面對這些建議</a:t>
            </a:r>
            <a:r>
              <a:rPr lang="en-US" sz="2000" dirty="0">
                <a:solidFill>
                  <a:srgbClr val="384653"/>
                </a:solidFill>
                <a:latin typeface="PMingLiU" panose="02020500000000000000" pitchFamily="18" charset="-120"/>
                <a:ea typeface="PMingLiU" panose="02020500000000000000" pitchFamily="18" charset="-120"/>
                <a:cs typeface="Roboto" pitchFamily="34" charset="-120"/>
              </a:rPr>
              <a:t>，</a:t>
            </a:r>
            <a:r>
              <a:rPr lang="ja-JP" altLang="en-US" sz="2000">
                <a:solidFill>
                  <a:srgbClr val="384653"/>
                </a:solidFill>
                <a:latin typeface="PMingLiU" panose="02020500000000000000" pitchFamily="18" charset="-120"/>
                <a:ea typeface="PMingLiU" panose="02020500000000000000" pitchFamily="18" charset="-120"/>
                <a:cs typeface="Roboto" pitchFamily="34" charset="-120"/>
              </a:rPr>
              <a:t>特朗普</a:t>
            </a:r>
            <a:r>
              <a:rPr lang="en-US" sz="2000" dirty="0" err="1">
                <a:solidFill>
                  <a:srgbClr val="384653"/>
                </a:solidFill>
                <a:latin typeface="PMingLiU" panose="02020500000000000000" pitchFamily="18" charset="-120"/>
                <a:ea typeface="PMingLiU" panose="02020500000000000000" pitchFamily="18" charset="-120"/>
                <a:cs typeface="Roboto" pitchFamily="34" charset="-120"/>
              </a:rPr>
              <a:t>嚴厲回應</a:t>
            </a:r>
            <a:r>
              <a:rPr lang="en-US" sz="2000" dirty="0">
                <a:solidFill>
                  <a:srgbClr val="384653"/>
                </a:solidFill>
                <a:latin typeface="PMingLiU" panose="02020500000000000000" pitchFamily="18" charset="-120"/>
                <a:ea typeface="PMingLiU" panose="02020500000000000000" pitchFamily="18" charset="-120"/>
                <a:cs typeface="Roboto" pitchFamily="34" charset="-120"/>
              </a:rPr>
              <a:t>：「</a:t>
            </a:r>
            <a:r>
              <a:rPr lang="en-US" sz="2000" dirty="0" err="1">
                <a:solidFill>
                  <a:srgbClr val="384653"/>
                </a:solidFill>
                <a:latin typeface="PMingLiU" panose="02020500000000000000" pitchFamily="18" charset="-120"/>
                <a:ea typeface="PMingLiU" panose="02020500000000000000" pitchFamily="18" charset="-120"/>
                <a:cs typeface="Roboto" pitchFamily="34" charset="-120"/>
              </a:rPr>
              <a:t>我不需要卡爾·羅夫</a:t>
            </a:r>
            <a:r>
              <a:rPr lang="en-US" sz="2000" dirty="0">
                <a:solidFill>
                  <a:srgbClr val="384653"/>
                </a:solidFill>
                <a:latin typeface="PMingLiU" panose="02020500000000000000" pitchFamily="18" charset="-120"/>
                <a:ea typeface="PMingLiU" panose="02020500000000000000" pitchFamily="18" charset="-120"/>
                <a:cs typeface="Roboto" pitchFamily="34" charset="-120"/>
              </a:rPr>
              <a:t>...</a:t>
            </a:r>
            <a:r>
              <a:rPr lang="en-US" sz="2000" dirty="0" err="1">
                <a:solidFill>
                  <a:srgbClr val="384653"/>
                </a:solidFill>
                <a:latin typeface="PMingLiU" panose="02020500000000000000" pitchFamily="18" charset="-120"/>
                <a:ea typeface="PMingLiU" panose="02020500000000000000" pitchFamily="18" charset="-120"/>
                <a:cs typeface="Roboto" pitchFamily="34" charset="-120"/>
              </a:rPr>
              <a:t>這傢伙是個徹底的失敗者，他對幾乎所有事情的判斷都是錯誤的</a:t>
            </a:r>
            <a:r>
              <a:rPr lang="en-US" sz="2000" dirty="0">
                <a:solidFill>
                  <a:srgbClr val="384653"/>
                </a:solidFill>
                <a:latin typeface="PMingLiU" panose="02020500000000000000" pitchFamily="18" charset="-120"/>
                <a:ea typeface="PMingLiU" panose="02020500000000000000" pitchFamily="18" charset="-120"/>
                <a:cs typeface="Roboto" pitchFamily="34" charset="-120"/>
              </a:rPr>
              <a:t>！」</a:t>
            </a:r>
            <a:endParaRPr lang="en-US" sz="2000" dirty="0">
              <a:latin typeface="PMingLiU" panose="02020500000000000000" pitchFamily="18" charset="-120"/>
              <a:ea typeface="PMingLiU" panose="02020500000000000000" pitchFamily="18" charset="-120"/>
            </a:endParaRPr>
          </a:p>
        </p:txBody>
      </p:sp>
      <p:sp>
        <p:nvSpPr>
          <p:cNvPr id="16" name="Text 10"/>
          <p:cNvSpPr/>
          <p:nvPr/>
        </p:nvSpPr>
        <p:spPr>
          <a:xfrm>
            <a:off x="731520" y="6840426"/>
            <a:ext cx="13167360" cy="627221"/>
          </a:xfrm>
          <a:prstGeom prst="rect">
            <a:avLst/>
          </a:prstGeom>
          <a:noFill/>
          <a:ln/>
        </p:spPr>
        <p:txBody>
          <a:bodyPr wrap="square" lIns="0" tIns="0" rIns="0" bIns="0" rtlCol="0" anchor="t"/>
          <a:lstStyle/>
          <a:p>
            <a:pPr>
              <a:lnSpc>
                <a:spcPts val="2450"/>
              </a:lnSpc>
            </a:pPr>
            <a:r>
              <a:rPr lang="en-US" sz="2000" dirty="0" err="1">
                <a:solidFill>
                  <a:srgbClr val="384653"/>
                </a:solidFill>
                <a:latin typeface="PMingLiU" panose="02020500000000000000" pitchFamily="18" charset="-120"/>
                <a:ea typeface="PMingLiU" panose="02020500000000000000" pitchFamily="18" charset="-120"/>
                <a:cs typeface="Roboto" pitchFamily="34" charset="-120"/>
              </a:rPr>
              <a:t>羅夫作為共和黨資深戰略家，其政治觀點在保守派圈子中具有相當影響力。他提出的建議基本上支持</a:t>
            </a:r>
            <a:r>
              <a:rPr lang="ja-JP" altLang="en-US" sz="2000">
                <a:solidFill>
                  <a:srgbClr val="384653"/>
                </a:solidFill>
                <a:latin typeface="PMingLiU" panose="02020500000000000000" pitchFamily="18" charset="-120"/>
                <a:ea typeface="PMingLiU" panose="02020500000000000000" pitchFamily="18" charset="-120"/>
                <a:cs typeface="Roboto" pitchFamily="34" charset="-120"/>
              </a:rPr>
              <a:t>特朗普</a:t>
            </a:r>
            <a:r>
              <a:rPr lang="en-US" sz="2000" dirty="0" err="1">
                <a:solidFill>
                  <a:srgbClr val="384653"/>
                </a:solidFill>
                <a:latin typeface="PMingLiU" panose="02020500000000000000" pitchFamily="18" charset="-120"/>
                <a:ea typeface="PMingLiU" panose="02020500000000000000" pitchFamily="18" charset="-120"/>
                <a:cs typeface="Roboto" pitchFamily="34" charset="-120"/>
              </a:rPr>
              <a:t>的核心政策，但添加了細節上的改進建議。然而</a:t>
            </a:r>
            <a:r>
              <a:rPr lang="en-US" sz="2000" dirty="0">
                <a:solidFill>
                  <a:srgbClr val="384653"/>
                </a:solidFill>
                <a:latin typeface="PMingLiU" panose="02020500000000000000" pitchFamily="18" charset="-120"/>
                <a:ea typeface="PMingLiU" panose="02020500000000000000" pitchFamily="18" charset="-120"/>
                <a:cs typeface="Roboto" pitchFamily="34" charset="-120"/>
              </a:rPr>
              <a:t>，</a:t>
            </a:r>
            <a:r>
              <a:rPr lang="ja-JP" altLang="en-US" sz="2000">
                <a:solidFill>
                  <a:srgbClr val="384653"/>
                </a:solidFill>
                <a:latin typeface="PMingLiU" panose="02020500000000000000" pitchFamily="18" charset="-120"/>
                <a:ea typeface="PMingLiU" panose="02020500000000000000" pitchFamily="18" charset="-120"/>
                <a:cs typeface="Roboto" pitchFamily="34" charset="-120"/>
              </a:rPr>
              <a:t>特朗普</a:t>
            </a:r>
            <a:r>
              <a:rPr lang="en-US" sz="2000" dirty="0" err="1">
                <a:solidFill>
                  <a:srgbClr val="384653"/>
                </a:solidFill>
                <a:latin typeface="PMingLiU" panose="02020500000000000000" pitchFamily="18" charset="-120"/>
                <a:ea typeface="PMingLiU" panose="02020500000000000000" pitchFamily="18" charset="-120"/>
                <a:cs typeface="Roboto" pitchFamily="34" charset="-120"/>
              </a:rPr>
              <a:t>對任何形式的批評都表現出極低的容忍度，即使是來自長期盟友的建設性意見也不例外</a:t>
            </a:r>
            <a:r>
              <a:rPr lang="en-US" sz="2000" dirty="0">
                <a:solidFill>
                  <a:srgbClr val="384653"/>
                </a:solidFill>
                <a:latin typeface="PMingLiU" panose="02020500000000000000" pitchFamily="18" charset="-120"/>
                <a:ea typeface="PMingLiU" panose="02020500000000000000" pitchFamily="18" charset="-120"/>
                <a:cs typeface="Roboto" pitchFamily="34" charset="-120"/>
              </a:rPr>
              <a:t>。</a:t>
            </a:r>
            <a:endParaRPr lang="en-US" sz="2000" dirty="0">
              <a:latin typeface="PMingLiU" panose="02020500000000000000" pitchFamily="18" charset="-120"/>
              <a:ea typeface="PMingLiU" panose="02020500000000000000" pitchFamily="18" charset="-120"/>
            </a:endParaRPr>
          </a:p>
          <a:p>
            <a:pPr marL="0" indent="0" algn="l">
              <a:lnSpc>
                <a:spcPts val="2450"/>
              </a:lnSpc>
              <a:buNone/>
            </a:pPr>
            <a:endParaRPr lang="en-US" sz="2000" dirty="0">
              <a:latin typeface="PMingLiU" panose="02020500000000000000" pitchFamily="18" charset="-120"/>
              <a:ea typeface="PMingLiU" panose="02020500000000000000" pitchFamily="18" charset="-120"/>
            </a:endParaRPr>
          </a:p>
        </p:txBody>
      </p:sp>
      <p:sp>
        <p:nvSpPr>
          <p:cNvPr id="17" name="Text 11"/>
          <p:cNvSpPr/>
          <p:nvPr/>
        </p:nvSpPr>
        <p:spPr>
          <a:xfrm>
            <a:off x="731520" y="7575367"/>
            <a:ext cx="13167360" cy="627221"/>
          </a:xfrm>
          <a:prstGeom prst="rect">
            <a:avLst/>
          </a:prstGeom>
          <a:noFill/>
          <a:ln/>
        </p:spPr>
        <p:txBody>
          <a:bodyPr wrap="square" lIns="0" tIns="0" rIns="0" bIns="0" rtlCol="0" anchor="t"/>
          <a:lstStyle/>
          <a:p>
            <a:pPr marL="0" indent="0" algn="l">
              <a:lnSpc>
                <a:spcPts val="2450"/>
              </a:lnSpc>
              <a:buNone/>
            </a:pPr>
            <a:endParaRPr lang="en-US" sz="1600" dirty="0">
              <a:latin typeface="PMingLiU" panose="02020500000000000000" pitchFamily="18" charset="-120"/>
              <a:ea typeface="PMingLiU" panose="02020500000000000000" pitchFamily="18" charset="-120"/>
            </a:endParaRPr>
          </a:p>
        </p:txBody>
      </p:sp>
      <p:pic>
        <p:nvPicPr>
          <p:cNvPr id="3074" name="Picture 2" descr="Karl Rove (@KarlRove) / X">
            <a:extLst>
              <a:ext uri="{FF2B5EF4-FFF2-40B4-BE49-F238E27FC236}">
                <a16:creationId xmlns:a16="http://schemas.microsoft.com/office/drawing/2014/main" id="{279B9EF2-E110-CFA2-948F-BD0CEA4CCD4D}"/>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9440109" y="294775"/>
            <a:ext cx="3257097" cy="325709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onservative judge blasts Trump administration's 'shocking' conduct in Abrego  Garcia case - POLITICO">
            <a:extLst>
              <a:ext uri="{FF2B5EF4-FFF2-40B4-BE49-F238E27FC236}">
                <a16:creationId xmlns:a16="http://schemas.microsoft.com/office/drawing/2014/main" id="{5335794A-A96F-F83E-E099-2C416F4689A6}"/>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309926" y="462381"/>
            <a:ext cx="3781158" cy="252077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127409"/>
          </a:xfrm>
          <a:prstGeom prst="rect">
            <a:avLst/>
          </a:prstGeom>
        </p:spPr>
      </p:pic>
      <p:sp>
        <p:nvSpPr>
          <p:cNvPr id="3" name="Text 0"/>
          <p:cNvSpPr/>
          <p:nvPr/>
        </p:nvSpPr>
        <p:spPr>
          <a:xfrm>
            <a:off x="567333" y="2621361"/>
            <a:ext cx="5267206" cy="506611"/>
          </a:xfrm>
          <a:prstGeom prst="rect">
            <a:avLst/>
          </a:prstGeom>
          <a:noFill/>
          <a:ln/>
        </p:spPr>
        <p:txBody>
          <a:bodyPr wrap="none" lIns="0" tIns="0" rIns="0" bIns="0" rtlCol="0" anchor="t"/>
          <a:lstStyle/>
          <a:p>
            <a:pPr marL="0" indent="0" algn="l">
              <a:lnSpc>
                <a:spcPts val="3950"/>
              </a:lnSpc>
              <a:buNone/>
            </a:pPr>
            <a:r>
              <a:rPr lang="en-US" sz="3150" b="1" dirty="0">
                <a:solidFill>
                  <a:srgbClr val="2E3C4E"/>
                </a:solidFill>
                <a:latin typeface="PMingLiU" panose="02020500000000000000" pitchFamily="18" charset="-120"/>
                <a:ea typeface="PMingLiU" panose="02020500000000000000" pitchFamily="18" charset="-120"/>
                <a:cs typeface="Host Grotesk Medium" pitchFamily="34" charset="-120"/>
              </a:rPr>
              <a:t>華爾街日報與總統的緊張關係</a:t>
            </a:r>
            <a:endParaRPr lang="en-US" sz="3150" b="1" dirty="0">
              <a:latin typeface="PMingLiU" panose="02020500000000000000" pitchFamily="18" charset="-120"/>
              <a:ea typeface="PMingLiU" panose="02020500000000000000" pitchFamily="18" charset="-120"/>
            </a:endParaRPr>
          </a:p>
        </p:txBody>
      </p:sp>
      <p:pic>
        <p:nvPicPr>
          <p:cNvPr id="4" name="Image 1" descr="preencoded.png"/>
          <p:cNvPicPr>
            <a:picLocks noChangeAspect="1"/>
          </p:cNvPicPr>
          <p:nvPr/>
        </p:nvPicPr>
        <p:blipFill>
          <a:blip r:embed="rId4"/>
          <a:stretch>
            <a:fillRect/>
          </a:stretch>
        </p:blipFill>
        <p:spPr>
          <a:xfrm>
            <a:off x="567333" y="3371097"/>
            <a:ext cx="810458" cy="972503"/>
          </a:xfrm>
          <a:prstGeom prst="rect">
            <a:avLst/>
          </a:prstGeom>
        </p:spPr>
      </p:pic>
      <p:sp>
        <p:nvSpPr>
          <p:cNvPr id="5" name="Text 1"/>
          <p:cNvSpPr/>
          <p:nvPr/>
        </p:nvSpPr>
        <p:spPr>
          <a:xfrm>
            <a:off x="1620917" y="3533141"/>
            <a:ext cx="2026206" cy="253246"/>
          </a:xfrm>
          <a:prstGeom prst="rect">
            <a:avLst/>
          </a:prstGeom>
          <a:noFill/>
          <a:ln/>
        </p:spPr>
        <p:txBody>
          <a:bodyPr wrap="none" lIns="0" tIns="0" rIns="0" bIns="0" rtlCol="0" anchor="t"/>
          <a:lstStyle/>
          <a:p>
            <a:pPr marL="0" indent="0" algn="l">
              <a:lnSpc>
                <a:spcPts val="1950"/>
              </a:lnSpc>
              <a:buNone/>
            </a:pPr>
            <a:r>
              <a:rPr lang="en-US" sz="2400" b="1" dirty="0">
                <a:solidFill>
                  <a:srgbClr val="384653"/>
                </a:solidFill>
                <a:latin typeface="PMingLiU" panose="02020500000000000000" pitchFamily="18" charset="-120"/>
                <a:ea typeface="PMingLiU" panose="02020500000000000000" pitchFamily="18" charset="-120"/>
                <a:cs typeface="Host Grotesk Medium" pitchFamily="34" charset="-120"/>
              </a:rPr>
              <a:t>總統批評</a:t>
            </a:r>
            <a:endParaRPr lang="en-US" sz="2400" b="1" dirty="0">
              <a:latin typeface="PMingLiU" panose="02020500000000000000" pitchFamily="18" charset="-120"/>
              <a:ea typeface="PMingLiU" panose="02020500000000000000" pitchFamily="18" charset="-120"/>
            </a:endParaRPr>
          </a:p>
        </p:txBody>
      </p:sp>
      <p:sp>
        <p:nvSpPr>
          <p:cNvPr id="6" name="Text 2"/>
          <p:cNvSpPr/>
          <p:nvPr/>
        </p:nvSpPr>
        <p:spPr>
          <a:xfrm>
            <a:off x="1620917" y="3883542"/>
            <a:ext cx="12442150" cy="243007"/>
          </a:xfrm>
          <a:prstGeom prst="rect">
            <a:avLst/>
          </a:prstGeom>
          <a:noFill/>
          <a:ln/>
        </p:spPr>
        <p:txBody>
          <a:bodyPr wrap="none" lIns="0" tIns="0" rIns="0" bIns="0" rtlCol="0" anchor="t"/>
          <a:lstStyle/>
          <a:p>
            <a:pPr marL="0" indent="0" algn="l">
              <a:lnSpc>
                <a:spcPts val="1900"/>
              </a:lnSpc>
              <a:buNone/>
            </a:pPr>
            <a:r>
              <a:rPr lang="en-US" dirty="0">
                <a:solidFill>
                  <a:srgbClr val="384653"/>
                </a:solidFill>
                <a:latin typeface="Roboto" pitchFamily="34" charset="0"/>
                <a:ea typeface="Roboto" pitchFamily="34" charset="-122"/>
                <a:cs typeface="Roboto" pitchFamily="34" charset="-120"/>
              </a:rPr>
              <a:t>2025年5月5日，</a:t>
            </a:r>
            <a:r>
              <a:rPr lang="ja-JP" altLang="en-US">
                <a:solidFill>
                  <a:srgbClr val="384653"/>
                </a:solidFill>
                <a:latin typeface="Roboto" pitchFamily="34" charset="0"/>
                <a:ea typeface="Roboto" pitchFamily="34" charset="-122"/>
                <a:cs typeface="Roboto" pitchFamily="34" charset="-120"/>
              </a:rPr>
              <a:t>特朗普</a:t>
            </a:r>
            <a:r>
              <a:rPr lang="en-US" dirty="0" err="1">
                <a:solidFill>
                  <a:srgbClr val="384653"/>
                </a:solidFill>
                <a:latin typeface="Roboto" pitchFamily="34" charset="0"/>
                <a:ea typeface="Roboto" pitchFamily="34" charset="-122"/>
                <a:cs typeface="Roboto" pitchFamily="34" charset="-120"/>
              </a:rPr>
              <a:t>稱該報為「腐敗的報紙</a:t>
            </a:r>
            <a:r>
              <a:rPr lang="en-US" dirty="0">
                <a:solidFill>
                  <a:srgbClr val="384653"/>
                </a:solidFill>
                <a:latin typeface="Roboto" pitchFamily="34" charset="0"/>
                <a:ea typeface="Roboto" pitchFamily="34" charset="-122"/>
                <a:cs typeface="Roboto" pitchFamily="34" charset="-120"/>
              </a:rPr>
              <a:t>」， 「 </a:t>
            </a:r>
            <a:r>
              <a:rPr lang="en-US" dirty="0" err="1">
                <a:solidFill>
                  <a:srgbClr val="384653"/>
                </a:solidFill>
                <a:latin typeface="Roboto" pitchFamily="34" charset="0"/>
                <a:ea typeface="Roboto" pitchFamily="34" charset="-122"/>
                <a:cs typeface="Roboto" pitchFamily="34" charset="-120"/>
              </a:rPr>
              <a:t>已經墮落</a:t>
            </a:r>
            <a:r>
              <a:rPr lang="en-US" dirty="0">
                <a:solidFill>
                  <a:srgbClr val="384653"/>
                </a:solidFill>
                <a:latin typeface="Roboto" pitchFamily="34" charset="0"/>
                <a:ea typeface="Roboto" pitchFamily="34" charset="-122"/>
                <a:cs typeface="Roboto" pitchFamily="34" charset="-120"/>
              </a:rPr>
              <a:t>」，</a:t>
            </a:r>
            <a:r>
              <a:rPr lang="en-US" dirty="0" err="1">
                <a:solidFill>
                  <a:srgbClr val="384653"/>
                </a:solidFill>
                <a:latin typeface="Roboto" pitchFamily="34" charset="0"/>
                <a:ea typeface="Roboto" pitchFamily="34" charset="-122"/>
                <a:cs typeface="Roboto" pitchFamily="34" charset="-120"/>
              </a:rPr>
              <a:t>指責其</a:t>
            </a:r>
            <a:r>
              <a:rPr lang="en-US" dirty="0">
                <a:solidFill>
                  <a:srgbClr val="384653"/>
                </a:solidFill>
                <a:latin typeface="Roboto" pitchFamily="34" charset="0"/>
                <a:ea typeface="Roboto" pitchFamily="34" charset="-122"/>
                <a:cs typeface="Roboto" pitchFamily="34" charset="-120"/>
              </a:rPr>
              <a:t> 「 </a:t>
            </a:r>
            <a:r>
              <a:rPr lang="en-US" dirty="0" err="1">
                <a:solidFill>
                  <a:srgbClr val="384653"/>
                </a:solidFill>
                <a:latin typeface="Roboto" pitchFamily="34" charset="0"/>
                <a:ea typeface="Roboto" pitchFamily="34" charset="-122"/>
                <a:cs typeface="Roboto" pitchFamily="34" charset="-120"/>
              </a:rPr>
              <a:t>親中國」並對其政府不公平</a:t>
            </a:r>
            <a:r>
              <a:rPr lang="en-US" dirty="0">
                <a:solidFill>
                  <a:srgbClr val="384653"/>
                </a:solidFill>
                <a:latin typeface="Roboto" pitchFamily="34" charset="0"/>
                <a:ea typeface="Roboto" pitchFamily="34" charset="-122"/>
                <a:cs typeface="Roboto" pitchFamily="34" charset="-120"/>
              </a:rPr>
              <a:t>。</a:t>
            </a:r>
            <a:endParaRPr lang="en-US" dirty="0"/>
          </a:p>
        </p:txBody>
      </p:sp>
      <p:pic>
        <p:nvPicPr>
          <p:cNvPr id="7" name="Image 2" descr="preencoded.png"/>
          <p:cNvPicPr>
            <a:picLocks noChangeAspect="1"/>
          </p:cNvPicPr>
          <p:nvPr/>
        </p:nvPicPr>
        <p:blipFill>
          <a:blip r:embed="rId5"/>
          <a:stretch>
            <a:fillRect/>
          </a:stretch>
        </p:blipFill>
        <p:spPr>
          <a:xfrm>
            <a:off x="567333" y="4343600"/>
            <a:ext cx="810458" cy="972503"/>
          </a:xfrm>
          <a:prstGeom prst="rect">
            <a:avLst/>
          </a:prstGeom>
        </p:spPr>
      </p:pic>
      <p:sp>
        <p:nvSpPr>
          <p:cNvPr id="8" name="Text 3"/>
          <p:cNvSpPr/>
          <p:nvPr/>
        </p:nvSpPr>
        <p:spPr>
          <a:xfrm>
            <a:off x="1620917" y="4505644"/>
            <a:ext cx="2026206" cy="253246"/>
          </a:xfrm>
          <a:prstGeom prst="rect">
            <a:avLst/>
          </a:prstGeom>
          <a:noFill/>
          <a:ln/>
        </p:spPr>
        <p:txBody>
          <a:bodyPr wrap="none" lIns="0" tIns="0" rIns="0" bIns="0" rtlCol="0" anchor="t"/>
          <a:lstStyle/>
          <a:p>
            <a:pPr marL="0" indent="0" algn="l">
              <a:lnSpc>
                <a:spcPts val="1950"/>
              </a:lnSpc>
              <a:buNone/>
            </a:pPr>
            <a:r>
              <a:rPr lang="en-US" sz="2400" b="1" dirty="0">
                <a:solidFill>
                  <a:srgbClr val="384653"/>
                </a:solidFill>
                <a:latin typeface="PMingLiU" panose="02020500000000000000" pitchFamily="18" charset="-120"/>
                <a:ea typeface="PMingLiU" panose="02020500000000000000" pitchFamily="18" charset="-120"/>
                <a:cs typeface="Host Grotesk Medium" pitchFamily="34" charset="-120"/>
              </a:rPr>
              <a:t>歷史立場</a:t>
            </a:r>
            <a:endParaRPr lang="en-US" sz="2400" b="1" dirty="0">
              <a:latin typeface="PMingLiU" panose="02020500000000000000" pitchFamily="18" charset="-120"/>
              <a:ea typeface="PMingLiU" panose="02020500000000000000" pitchFamily="18" charset="-120"/>
            </a:endParaRPr>
          </a:p>
        </p:txBody>
      </p:sp>
      <p:sp>
        <p:nvSpPr>
          <p:cNvPr id="9" name="Text 4"/>
          <p:cNvSpPr/>
          <p:nvPr/>
        </p:nvSpPr>
        <p:spPr>
          <a:xfrm>
            <a:off x="1620917" y="4856045"/>
            <a:ext cx="12442150" cy="243007"/>
          </a:xfrm>
          <a:prstGeom prst="rect">
            <a:avLst/>
          </a:prstGeom>
          <a:noFill/>
          <a:ln/>
        </p:spPr>
        <p:txBody>
          <a:bodyPr wrap="none" lIns="0" tIns="0" rIns="0" bIns="0" rtlCol="0" anchor="t"/>
          <a:lstStyle/>
          <a:p>
            <a:pPr marL="0" indent="0" algn="l">
              <a:lnSpc>
                <a:spcPts val="1900"/>
              </a:lnSpc>
              <a:buNone/>
            </a:pPr>
            <a:r>
              <a:rPr lang="en-US" dirty="0">
                <a:solidFill>
                  <a:srgbClr val="384653"/>
                </a:solidFill>
                <a:latin typeface="Roboto" pitchFamily="34" charset="0"/>
                <a:ea typeface="Roboto" pitchFamily="34" charset="-122"/>
                <a:cs typeface="Roboto" pitchFamily="34" charset="-120"/>
              </a:rPr>
              <a:t>華爾街日報長期以來保持保守派的編輯立場，但自1928年以來堅持不在總統選舉中公開支持任何候選人。</a:t>
            </a:r>
            <a:endParaRPr lang="en-US" dirty="0"/>
          </a:p>
        </p:txBody>
      </p:sp>
      <p:pic>
        <p:nvPicPr>
          <p:cNvPr id="10" name="Image 3" descr="preencoded.png"/>
          <p:cNvPicPr>
            <a:picLocks noChangeAspect="1"/>
          </p:cNvPicPr>
          <p:nvPr/>
        </p:nvPicPr>
        <p:blipFill>
          <a:blip r:embed="rId6"/>
          <a:stretch>
            <a:fillRect/>
          </a:stretch>
        </p:blipFill>
        <p:spPr>
          <a:xfrm>
            <a:off x="567333" y="5316102"/>
            <a:ext cx="810458" cy="972503"/>
          </a:xfrm>
          <a:prstGeom prst="rect">
            <a:avLst/>
          </a:prstGeom>
        </p:spPr>
      </p:pic>
      <p:sp>
        <p:nvSpPr>
          <p:cNvPr id="11" name="Text 5"/>
          <p:cNvSpPr/>
          <p:nvPr/>
        </p:nvSpPr>
        <p:spPr>
          <a:xfrm>
            <a:off x="1620917" y="5478146"/>
            <a:ext cx="2026206" cy="253246"/>
          </a:xfrm>
          <a:prstGeom prst="rect">
            <a:avLst/>
          </a:prstGeom>
          <a:noFill/>
          <a:ln/>
        </p:spPr>
        <p:txBody>
          <a:bodyPr wrap="none" lIns="0" tIns="0" rIns="0" bIns="0" rtlCol="0" anchor="t"/>
          <a:lstStyle/>
          <a:p>
            <a:pPr marL="0" indent="0" algn="l">
              <a:lnSpc>
                <a:spcPts val="1950"/>
              </a:lnSpc>
              <a:buNone/>
            </a:pPr>
            <a:r>
              <a:rPr lang="en-US" sz="2400" b="1" dirty="0">
                <a:solidFill>
                  <a:srgbClr val="384653"/>
                </a:solidFill>
                <a:latin typeface="PMingLiU" panose="02020500000000000000" pitchFamily="18" charset="-120"/>
                <a:ea typeface="PMingLiU" panose="02020500000000000000" pitchFamily="18" charset="-120"/>
                <a:cs typeface="Host Grotesk Medium" pitchFamily="34" charset="-120"/>
              </a:rPr>
              <a:t>2016年選舉</a:t>
            </a:r>
            <a:endParaRPr lang="en-US" sz="2400" b="1" dirty="0">
              <a:latin typeface="PMingLiU" panose="02020500000000000000" pitchFamily="18" charset="-120"/>
              <a:ea typeface="PMingLiU" panose="02020500000000000000" pitchFamily="18" charset="-120"/>
            </a:endParaRPr>
          </a:p>
        </p:txBody>
      </p:sp>
      <p:sp>
        <p:nvSpPr>
          <p:cNvPr id="12" name="Text 6"/>
          <p:cNvSpPr/>
          <p:nvPr/>
        </p:nvSpPr>
        <p:spPr>
          <a:xfrm>
            <a:off x="1620917" y="5828547"/>
            <a:ext cx="12442150" cy="243007"/>
          </a:xfrm>
          <a:prstGeom prst="rect">
            <a:avLst/>
          </a:prstGeom>
          <a:noFill/>
          <a:ln/>
        </p:spPr>
        <p:txBody>
          <a:bodyPr wrap="none" lIns="0" tIns="0" rIns="0" bIns="0" rtlCol="0" anchor="t"/>
          <a:lstStyle/>
          <a:p>
            <a:pPr marL="0" indent="0" algn="l">
              <a:lnSpc>
                <a:spcPts val="1900"/>
              </a:lnSpc>
              <a:buNone/>
            </a:pPr>
            <a:r>
              <a:rPr lang="en-US" dirty="0" err="1">
                <a:solidFill>
                  <a:srgbClr val="384653"/>
                </a:solidFill>
                <a:latin typeface="Roboto" pitchFamily="34" charset="0"/>
                <a:ea typeface="Roboto" pitchFamily="34" charset="-122"/>
                <a:cs typeface="Roboto" pitchFamily="34" charset="-120"/>
              </a:rPr>
              <a:t>該報發表了</a:t>
            </a:r>
            <a:r>
              <a:rPr lang="en-US" dirty="0">
                <a:solidFill>
                  <a:srgbClr val="384653"/>
                </a:solidFill>
                <a:latin typeface="Roboto" pitchFamily="34" charset="0"/>
                <a:ea typeface="Roboto" pitchFamily="34" charset="-122"/>
                <a:cs typeface="Roboto" pitchFamily="34" charset="-120"/>
              </a:rPr>
              <a:t>《</a:t>
            </a:r>
            <a:r>
              <a:rPr lang="ja-JP" altLang="en-US">
                <a:solidFill>
                  <a:srgbClr val="384653"/>
                </a:solidFill>
                <a:latin typeface="Roboto" pitchFamily="34" charset="0"/>
                <a:ea typeface="Roboto" pitchFamily="34" charset="-122"/>
                <a:cs typeface="Roboto" pitchFamily="34" charset="-120"/>
              </a:rPr>
              <a:t>特朗普</a:t>
            </a:r>
            <a:r>
              <a:rPr lang="en-US" dirty="0" err="1">
                <a:solidFill>
                  <a:srgbClr val="384653"/>
                </a:solidFill>
                <a:latin typeface="Roboto" pitchFamily="34" charset="0"/>
                <a:ea typeface="Roboto" pitchFamily="34" charset="-122"/>
                <a:cs typeface="Roboto" pitchFamily="34" charset="-120"/>
              </a:rPr>
              <a:t>的賭博》和《克林頓的代價》兩篇社論，指出對兩位候選人的擔憂，但沒有明確支持任何一方</a:t>
            </a:r>
            <a:r>
              <a:rPr lang="en-US" dirty="0">
                <a:solidFill>
                  <a:srgbClr val="384653"/>
                </a:solidFill>
                <a:latin typeface="Roboto" pitchFamily="34" charset="0"/>
                <a:ea typeface="Roboto" pitchFamily="34" charset="-122"/>
                <a:cs typeface="Roboto" pitchFamily="34" charset="-120"/>
              </a:rPr>
              <a:t>。</a:t>
            </a:r>
            <a:endParaRPr lang="en-US" dirty="0"/>
          </a:p>
        </p:txBody>
      </p:sp>
      <p:pic>
        <p:nvPicPr>
          <p:cNvPr id="13" name="Image 4" descr="preencoded.png"/>
          <p:cNvPicPr>
            <a:picLocks noChangeAspect="1"/>
          </p:cNvPicPr>
          <p:nvPr/>
        </p:nvPicPr>
        <p:blipFill>
          <a:blip r:embed="rId7"/>
          <a:stretch>
            <a:fillRect/>
          </a:stretch>
        </p:blipFill>
        <p:spPr>
          <a:xfrm>
            <a:off x="567333" y="6288605"/>
            <a:ext cx="810458" cy="972503"/>
          </a:xfrm>
          <a:prstGeom prst="rect">
            <a:avLst/>
          </a:prstGeom>
        </p:spPr>
      </p:pic>
      <p:sp>
        <p:nvSpPr>
          <p:cNvPr id="14" name="Text 7"/>
          <p:cNvSpPr/>
          <p:nvPr/>
        </p:nvSpPr>
        <p:spPr>
          <a:xfrm>
            <a:off x="1620917" y="6450649"/>
            <a:ext cx="2026206" cy="253246"/>
          </a:xfrm>
          <a:prstGeom prst="rect">
            <a:avLst/>
          </a:prstGeom>
          <a:noFill/>
          <a:ln/>
        </p:spPr>
        <p:txBody>
          <a:bodyPr wrap="none" lIns="0" tIns="0" rIns="0" bIns="0" rtlCol="0" anchor="t"/>
          <a:lstStyle/>
          <a:p>
            <a:pPr marL="0" indent="0" algn="l">
              <a:lnSpc>
                <a:spcPts val="1950"/>
              </a:lnSpc>
              <a:buNone/>
            </a:pPr>
            <a:r>
              <a:rPr lang="en-US" sz="2400" b="1" dirty="0">
                <a:solidFill>
                  <a:srgbClr val="384653"/>
                </a:solidFill>
                <a:latin typeface="PMingLiU" panose="02020500000000000000" pitchFamily="18" charset="-120"/>
                <a:ea typeface="PMingLiU" panose="02020500000000000000" pitchFamily="18" charset="-120"/>
                <a:cs typeface="Host Grotesk Medium" pitchFamily="34" charset="-120"/>
              </a:rPr>
              <a:t>經濟報導</a:t>
            </a:r>
            <a:endParaRPr lang="en-US" sz="2400" b="1" dirty="0">
              <a:latin typeface="PMingLiU" panose="02020500000000000000" pitchFamily="18" charset="-120"/>
              <a:ea typeface="PMingLiU" panose="02020500000000000000" pitchFamily="18" charset="-120"/>
            </a:endParaRPr>
          </a:p>
        </p:txBody>
      </p:sp>
      <p:sp>
        <p:nvSpPr>
          <p:cNvPr id="15" name="Text 8"/>
          <p:cNvSpPr/>
          <p:nvPr/>
        </p:nvSpPr>
        <p:spPr>
          <a:xfrm>
            <a:off x="1620917" y="6801050"/>
            <a:ext cx="12442150" cy="243007"/>
          </a:xfrm>
          <a:prstGeom prst="rect">
            <a:avLst/>
          </a:prstGeom>
          <a:noFill/>
          <a:ln/>
        </p:spPr>
        <p:txBody>
          <a:bodyPr wrap="none" lIns="0" tIns="0" rIns="0" bIns="0" rtlCol="0" anchor="t"/>
          <a:lstStyle/>
          <a:p>
            <a:pPr marL="0" indent="0" algn="l">
              <a:lnSpc>
                <a:spcPts val="1900"/>
              </a:lnSpc>
              <a:buNone/>
            </a:pPr>
            <a:r>
              <a:rPr lang="en-US" dirty="0" err="1">
                <a:solidFill>
                  <a:srgbClr val="384653"/>
                </a:solidFill>
                <a:latin typeface="Roboto" pitchFamily="34" charset="0"/>
                <a:ea typeface="Roboto" pitchFamily="34" charset="-122"/>
                <a:cs typeface="Roboto" pitchFamily="34" charset="-120"/>
              </a:rPr>
              <a:t>華爾街日報發表了《美國經濟在貿易動盪中展現非凡韌性》的文章，報導了積極的經濟指標，間接為</a:t>
            </a:r>
            <a:r>
              <a:rPr lang="ja-JP" altLang="en-US">
                <a:solidFill>
                  <a:srgbClr val="384653"/>
                </a:solidFill>
                <a:latin typeface="Roboto" pitchFamily="34" charset="0"/>
                <a:ea typeface="Roboto" pitchFamily="34" charset="-122"/>
                <a:cs typeface="Roboto" pitchFamily="34" charset="-120"/>
              </a:rPr>
              <a:t>特朗普</a:t>
            </a:r>
            <a:r>
              <a:rPr lang="en-US" dirty="0" err="1">
                <a:solidFill>
                  <a:srgbClr val="384653"/>
                </a:solidFill>
                <a:latin typeface="Roboto" pitchFamily="34" charset="0"/>
                <a:ea typeface="Roboto" pitchFamily="34" charset="-122"/>
                <a:cs typeface="Roboto" pitchFamily="34" charset="-120"/>
              </a:rPr>
              <a:t>的經濟政策辯護</a:t>
            </a:r>
            <a:r>
              <a:rPr lang="en-US" dirty="0">
                <a:solidFill>
                  <a:srgbClr val="384653"/>
                </a:solidFill>
                <a:latin typeface="Roboto" pitchFamily="34" charset="0"/>
                <a:ea typeface="Roboto" pitchFamily="34" charset="-122"/>
                <a:cs typeface="Roboto" pitchFamily="34" charset="-120"/>
              </a:rPr>
              <a:t>。</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57D91C7-6745-5439-AC1B-197FCF7BE202}"/>
              </a:ext>
            </a:extLst>
          </p:cNvPr>
          <p:cNvSpPr/>
          <p:nvPr/>
        </p:nvSpPr>
        <p:spPr>
          <a:xfrm>
            <a:off x="0" y="2271252"/>
            <a:ext cx="14630400" cy="5958348"/>
          </a:xfrm>
          <a:prstGeom prst="rect">
            <a:avLst/>
          </a:prstGeom>
          <a:solidFill>
            <a:schemeClr val="accent1">
              <a:alpha val="63094"/>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E843C2A0-9784-0303-9CDD-DEB5556BEC6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429000" y="422684"/>
            <a:ext cx="7772400" cy="7384231"/>
          </a:xfrm>
          <a:prstGeom prst="rect">
            <a:avLst/>
          </a:prstGeom>
          <a:ln>
            <a:solidFill>
              <a:schemeClr val="accent1">
                <a:shade val="1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0503143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B971AEB-39A9-C87C-EE8B-85050EF95FB3}"/>
              </a:ext>
            </a:extLst>
          </p:cNvPr>
          <p:cNvSpPr/>
          <p:nvPr/>
        </p:nvSpPr>
        <p:spPr>
          <a:xfrm>
            <a:off x="0" y="2271252"/>
            <a:ext cx="14630400" cy="5958348"/>
          </a:xfrm>
          <a:prstGeom prst="rect">
            <a:avLst/>
          </a:prstGeom>
          <a:solidFill>
            <a:schemeClr val="accent1">
              <a:alpha val="63094"/>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a:extLst>
              <a:ext uri="{FF2B5EF4-FFF2-40B4-BE49-F238E27FC236}">
                <a16:creationId xmlns:a16="http://schemas.microsoft.com/office/drawing/2014/main" id="{F123054E-87C6-1EA9-34F5-C3E60333A733}"/>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14401" y="2644544"/>
            <a:ext cx="8338421" cy="5211764"/>
          </a:xfrm>
          <a:prstGeom prst="rect">
            <a:avLst/>
          </a:prstGeom>
          <a:noFill/>
          <a:extLst>
            <a:ext uri="{909E8E84-426E-40DD-AFC4-6F175D3DCCD1}">
              <a14:hiddenFill xmlns:a14="http://schemas.microsoft.com/office/drawing/2010/main">
                <a:solidFill>
                  <a:srgbClr val="FFFFFF"/>
                </a:solidFill>
              </a14:hiddenFill>
            </a:ext>
          </a:extLst>
        </p:spPr>
      </p:pic>
      <p:sp>
        <p:nvSpPr>
          <p:cNvPr id="3" name="Text 0">
            <a:extLst>
              <a:ext uri="{FF2B5EF4-FFF2-40B4-BE49-F238E27FC236}">
                <a16:creationId xmlns:a16="http://schemas.microsoft.com/office/drawing/2014/main" id="{426EE2A7-32BC-85FC-28ED-0A1D9858B0DE}"/>
              </a:ext>
            </a:extLst>
          </p:cNvPr>
          <p:cNvSpPr/>
          <p:nvPr/>
        </p:nvSpPr>
        <p:spPr>
          <a:xfrm>
            <a:off x="4257701" y="862604"/>
            <a:ext cx="7370683" cy="708779"/>
          </a:xfrm>
          <a:prstGeom prst="rect">
            <a:avLst/>
          </a:prstGeom>
          <a:noFill/>
          <a:ln/>
        </p:spPr>
        <p:txBody>
          <a:bodyPr wrap="none" lIns="0" tIns="0" rIns="0" bIns="0" rtlCol="0" anchor="t"/>
          <a:lstStyle/>
          <a:p>
            <a:pPr marL="0" indent="0" algn="l">
              <a:lnSpc>
                <a:spcPts val="5550"/>
              </a:lnSpc>
              <a:buNone/>
            </a:pPr>
            <a:r>
              <a:rPr lang="en-US" sz="4800" b="1" dirty="0" err="1">
                <a:solidFill>
                  <a:srgbClr val="2E3C4E"/>
                </a:solidFill>
                <a:latin typeface="PMingLiU" panose="02020500000000000000" pitchFamily="18" charset="-120"/>
                <a:ea typeface="PMingLiU" panose="02020500000000000000" pitchFamily="18" charset="-120"/>
                <a:cs typeface="Host Grotesk Medium" pitchFamily="34" charset="-120"/>
              </a:rPr>
              <a:t>狡兔死，走狗烹；飛鳥盡，良弓藏</a:t>
            </a:r>
            <a:endParaRPr lang="en-US" sz="4800" b="1" dirty="0">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1402926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495B73-3DA9-314E-2BBA-026F9126B89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97FAD0A-1B49-B9CA-DE68-37BD226322B3}"/>
              </a:ext>
            </a:extLst>
          </p:cNvPr>
          <p:cNvSpPr/>
          <p:nvPr/>
        </p:nvSpPr>
        <p:spPr>
          <a:xfrm>
            <a:off x="0" y="734586"/>
            <a:ext cx="14630400" cy="955903"/>
          </a:xfrm>
          <a:prstGeom prst="rect">
            <a:avLst/>
          </a:prstGeom>
          <a:solidFill>
            <a:schemeClr val="accent1">
              <a:alpha val="63094"/>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0">
            <a:extLst>
              <a:ext uri="{FF2B5EF4-FFF2-40B4-BE49-F238E27FC236}">
                <a16:creationId xmlns:a16="http://schemas.microsoft.com/office/drawing/2014/main" id="{44DE76E5-4061-02FF-9E46-D97E245E1973}"/>
              </a:ext>
            </a:extLst>
          </p:cNvPr>
          <p:cNvSpPr/>
          <p:nvPr/>
        </p:nvSpPr>
        <p:spPr>
          <a:xfrm>
            <a:off x="1116294" y="858149"/>
            <a:ext cx="7370683" cy="708779"/>
          </a:xfrm>
          <a:prstGeom prst="rect">
            <a:avLst/>
          </a:prstGeom>
          <a:noFill/>
          <a:ln/>
        </p:spPr>
        <p:txBody>
          <a:bodyPr wrap="none" lIns="0" tIns="0" rIns="0" bIns="0" rtlCol="0" anchor="t"/>
          <a:lstStyle/>
          <a:p>
            <a:pPr marL="0" indent="0" algn="l">
              <a:lnSpc>
                <a:spcPts val="5550"/>
              </a:lnSpc>
              <a:buNone/>
            </a:pPr>
            <a:r>
              <a:rPr lang="ja-JP" altLang="en-US" sz="4800" b="1">
                <a:solidFill>
                  <a:srgbClr val="2E3C4E"/>
                </a:solidFill>
                <a:latin typeface="PMingLiU" panose="02020500000000000000" pitchFamily="18" charset="-120"/>
                <a:ea typeface="PMingLiU" panose="02020500000000000000" pitchFamily="18" charset="-120"/>
                <a:cs typeface="Host Grotesk Medium" pitchFamily="34" charset="-120"/>
              </a:rPr>
              <a:t>劉賓雁：第二種忠誠</a:t>
            </a:r>
            <a:endParaRPr lang="en-US" sz="4800" b="1" dirty="0">
              <a:latin typeface="PMingLiU" panose="02020500000000000000" pitchFamily="18" charset="-120"/>
              <a:ea typeface="PMingLiU" panose="02020500000000000000" pitchFamily="18" charset="-120"/>
            </a:endParaRPr>
          </a:p>
        </p:txBody>
      </p:sp>
      <p:pic>
        <p:nvPicPr>
          <p:cNvPr id="10244" name="Picture 4" descr="北京之春---紀念劉賓雁先生辭世十五週年/仲維光">
            <a:extLst>
              <a:ext uri="{FF2B5EF4-FFF2-40B4-BE49-F238E27FC236}">
                <a16:creationId xmlns:a16="http://schemas.microsoft.com/office/drawing/2014/main" id="{FE95EBC6-2CE3-C762-0B5C-1D9C9BE0452A}"/>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094709" y="2181684"/>
            <a:ext cx="3795382" cy="531333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ED5D599-DEFC-7BF5-790A-EA136BA05E66}"/>
              </a:ext>
            </a:extLst>
          </p:cNvPr>
          <p:cNvSpPr txBox="1"/>
          <p:nvPr/>
        </p:nvSpPr>
        <p:spPr>
          <a:xfrm>
            <a:off x="759111" y="2524243"/>
            <a:ext cx="7329948" cy="2308324"/>
          </a:xfrm>
          <a:prstGeom prst="rect">
            <a:avLst/>
          </a:prstGeom>
          <a:noFill/>
        </p:spPr>
        <p:txBody>
          <a:bodyPr wrap="square">
            <a:spAutoFit/>
          </a:bodyPr>
          <a:lstStyle/>
          <a:p>
            <a:r>
              <a:rPr lang="ja-JP" altLang="en-US" sz="2400" b="0" i="0" u="none" strike="noStrike">
                <a:solidFill>
                  <a:srgbClr val="000000"/>
                </a:solidFill>
                <a:effectLst/>
                <a:latin typeface="PMingLiU" panose="02020500000000000000" pitchFamily="18" charset="-120"/>
                <a:ea typeface="PMingLiU" panose="02020500000000000000" pitchFamily="18" charset="-120"/>
              </a:rPr>
              <a:t>劉賓雁（</a:t>
            </a:r>
            <a:r>
              <a:rPr lang="en-US" altLang="ja-JP" sz="2400" b="0" i="0" u="none" strike="noStrike" dirty="0">
                <a:solidFill>
                  <a:srgbClr val="000000"/>
                </a:solidFill>
                <a:effectLst/>
                <a:latin typeface="PMingLiU" panose="02020500000000000000" pitchFamily="18" charset="-120"/>
                <a:ea typeface="PMingLiU" panose="02020500000000000000" pitchFamily="18" charset="-120"/>
              </a:rPr>
              <a:t>1925–2005</a:t>
            </a:r>
            <a:r>
              <a:rPr lang="ja-JP" altLang="en-US" sz="2400" b="0" i="0" u="none" strike="noStrike">
                <a:solidFill>
                  <a:srgbClr val="000000"/>
                </a:solidFill>
                <a:effectLst/>
                <a:latin typeface="PMingLiU" panose="02020500000000000000" pitchFamily="18" charset="-120"/>
                <a:ea typeface="PMingLiU" panose="02020500000000000000" pitchFamily="18" charset="-120"/>
              </a:rPr>
              <a:t>）是中國著名的記者、作家與社會批評家，被譽為「中國良心」。他以揭露社會不公、官僚腐敗和制度弊病的報導文學聞名，代表作包括</a:t>
            </a:r>
            <a:r>
              <a:rPr lang="en-US" altLang="ja-JP" sz="2400" b="0" i="0" u="none" strike="noStrike" dirty="0">
                <a:solidFill>
                  <a:srgbClr val="000000"/>
                </a:solidFill>
                <a:effectLst/>
                <a:latin typeface="PMingLiU" panose="02020500000000000000" pitchFamily="18" charset="-120"/>
                <a:ea typeface="PMingLiU" panose="02020500000000000000" pitchFamily="18" charset="-120"/>
              </a:rPr>
              <a:t>《</a:t>
            </a:r>
            <a:r>
              <a:rPr lang="ja-JP" altLang="en-US" sz="2400" b="0" i="0" u="none" strike="noStrike">
                <a:solidFill>
                  <a:srgbClr val="000000"/>
                </a:solidFill>
                <a:effectLst/>
                <a:latin typeface="PMingLiU" panose="02020500000000000000" pitchFamily="18" charset="-120"/>
                <a:ea typeface="PMingLiU" panose="02020500000000000000" pitchFamily="18" charset="-120"/>
              </a:rPr>
              <a:t>人妖之間</a:t>
            </a:r>
            <a:r>
              <a:rPr lang="en-US" altLang="ja-JP" sz="2400" b="0" i="0" u="none" strike="noStrike" dirty="0">
                <a:solidFill>
                  <a:srgbClr val="000000"/>
                </a:solidFill>
                <a:effectLst/>
                <a:latin typeface="PMingLiU" panose="02020500000000000000" pitchFamily="18" charset="-120"/>
                <a:ea typeface="PMingLiU" panose="02020500000000000000" pitchFamily="18" charset="-120"/>
              </a:rPr>
              <a:t>》</a:t>
            </a:r>
            <a:r>
              <a:rPr lang="ja-JP" altLang="en-US" sz="2400" b="0" i="0" u="none" strike="noStrike">
                <a:solidFill>
                  <a:srgbClr val="000000"/>
                </a:solidFill>
                <a:effectLst/>
                <a:latin typeface="PMingLiU" panose="02020500000000000000" pitchFamily="18" charset="-120"/>
                <a:ea typeface="PMingLiU" panose="02020500000000000000" pitchFamily="18" charset="-120"/>
              </a:rPr>
              <a:t>和</a:t>
            </a:r>
            <a:r>
              <a:rPr lang="en-US" altLang="ja-JP" sz="2400" b="0" i="0" u="none" strike="noStrike" dirty="0">
                <a:solidFill>
                  <a:srgbClr val="000000"/>
                </a:solidFill>
                <a:effectLst/>
                <a:latin typeface="PMingLiU" panose="02020500000000000000" pitchFamily="18" charset="-120"/>
                <a:ea typeface="PMingLiU" panose="02020500000000000000" pitchFamily="18" charset="-120"/>
              </a:rPr>
              <a:t>《</a:t>
            </a:r>
            <a:r>
              <a:rPr lang="ja-JP" altLang="en-US" sz="2400" b="0" i="0" u="none" strike="noStrike">
                <a:solidFill>
                  <a:srgbClr val="000000"/>
                </a:solidFill>
                <a:effectLst/>
                <a:latin typeface="PMingLiU" panose="02020500000000000000" pitchFamily="18" charset="-120"/>
                <a:ea typeface="PMingLiU" panose="02020500000000000000" pitchFamily="18" charset="-120"/>
              </a:rPr>
              <a:t>第二種忠誠</a:t>
            </a:r>
            <a:r>
              <a:rPr lang="en-US" altLang="ja-JP" sz="2400" b="0" i="0" u="none" strike="noStrike" dirty="0">
                <a:solidFill>
                  <a:srgbClr val="000000"/>
                </a:solidFill>
                <a:effectLst/>
                <a:latin typeface="PMingLiU" panose="02020500000000000000" pitchFamily="18" charset="-120"/>
                <a:ea typeface="PMingLiU" panose="02020500000000000000" pitchFamily="18" charset="-120"/>
              </a:rPr>
              <a:t>》</a:t>
            </a:r>
            <a:r>
              <a:rPr lang="ja-JP" altLang="en-US" sz="2400" b="0" i="0" u="none" strike="noStrike">
                <a:solidFill>
                  <a:srgbClr val="000000"/>
                </a:solidFill>
                <a:effectLst/>
                <a:latin typeface="PMingLiU" panose="02020500000000000000" pitchFamily="18" charset="-120"/>
                <a:ea typeface="PMingLiU" panose="02020500000000000000" pitchFamily="18" charset="-120"/>
              </a:rPr>
              <a:t>等。由於其直言不諱的批判風格，他曾多次遭到中共當局的打壓與開除黨籍，並於</a:t>
            </a:r>
            <a:r>
              <a:rPr lang="en-US" altLang="ja-JP" sz="2400" b="0" i="0" u="none" strike="noStrike" dirty="0">
                <a:solidFill>
                  <a:srgbClr val="000000"/>
                </a:solidFill>
                <a:effectLst/>
                <a:latin typeface="PMingLiU" panose="02020500000000000000" pitchFamily="18" charset="-120"/>
                <a:ea typeface="PMingLiU" panose="02020500000000000000" pitchFamily="18" charset="-120"/>
              </a:rPr>
              <a:t>1987</a:t>
            </a:r>
            <a:r>
              <a:rPr lang="ja-JP" altLang="en-US" sz="2400" b="0" i="0" u="none" strike="noStrike">
                <a:solidFill>
                  <a:srgbClr val="000000"/>
                </a:solidFill>
                <a:effectLst/>
                <a:latin typeface="PMingLiU" panose="02020500000000000000" pitchFamily="18" charset="-120"/>
                <a:ea typeface="PMingLiU" panose="02020500000000000000" pitchFamily="18" charset="-120"/>
              </a:rPr>
              <a:t>年流亡海外，最終定居美國。</a:t>
            </a:r>
            <a:endParaRPr lang="en-US" sz="2400" dirty="0">
              <a:latin typeface="PMingLiU" panose="02020500000000000000" pitchFamily="18" charset="-120"/>
              <a:ea typeface="PMingLiU" panose="02020500000000000000" pitchFamily="18" charset="-120"/>
            </a:endParaRPr>
          </a:p>
        </p:txBody>
      </p:sp>
      <p:sp>
        <p:nvSpPr>
          <p:cNvPr id="7" name="TextBox 6">
            <a:extLst>
              <a:ext uri="{FF2B5EF4-FFF2-40B4-BE49-F238E27FC236}">
                <a16:creationId xmlns:a16="http://schemas.microsoft.com/office/drawing/2014/main" id="{C5DB2974-D37E-8EE5-DD59-DB22A4F52B02}"/>
              </a:ext>
            </a:extLst>
          </p:cNvPr>
          <p:cNvSpPr txBox="1"/>
          <p:nvPr/>
        </p:nvSpPr>
        <p:spPr>
          <a:xfrm>
            <a:off x="759111" y="5002021"/>
            <a:ext cx="7329948" cy="2308324"/>
          </a:xfrm>
          <a:prstGeom prst="rect">
            <a:avLst/>
          </a:prstGeom>
          <a:noFill/>
        </p:spPr>
        <p:txBody>
          <a:bodyPr wrap="square">
            <a:spAutoFit/>
          </a:bodyPr>
          <a:lstStyle/>
          <a:p>
            <a:r>
              <a:rPr lang="en-US" altLang="ja-JP" sz="2400" b="0" i="0" u="none" strike="noStrike" dirty="0">
                <a:solidFill>
                  <a:srgbClr val="000000"/>
                </a:solidFill>
                <a:effectLst/>
                <a:latin typeface="PMingLiU" panose="02020500000000000000" pitchFamily="18" charset="-120"/>
                <a:ea typeface="PMingLiU" panose="02020500000000000000" pitchFamily="18" charset="-120"/>
              </a:rPr>
              <a:t>《</a:t>
            </a:r>
            <a:r>
              <a:rPr lang="ja-JP" altLang="en-US" sz="2400" b="0" i="0" u="none" strike="noStrike">
                <a:solidFill>
                  <a:srgbClr val="000000"/>
                </a:solidFill>
                <a:effectLst/>
                <a:latin typeface="PMingLiU" panose="02020500000000000000" pitchFamily="18" charset="-120"/>
                <a:ea typeface="PMingLiU" panose="02020500000000000000" pitchFamily="18" charset="-120"/>
              </a:rPr>
              <a:t>第二種忠誠</a:t>
            </a:r>
            <a:r>
              <a:rPr lang="en-US" altLang="ja-JP" sz="2400" b="0" i="0" u="none" strike="noStrike" dirty="0">
                <a:solidFill>
                  <a:srgbClr val="000000"/>
                </a:solidFill>
                <a:effectLst/>
                <a:latin typeface="PMingLiU" panose="02020500000000000000" pitchFamily="18" charset="-120"/>
                <a:ea typeface="PMingLiU" panose="02020500000000000000" pitchFamily="18" charset="-120"/>
              </a:rPr>
              <a:t>》</a:t>
            </a:r>
            <a:r>
              <a:rPr lang="ja-JP" altLang="en-US" sz="2400" b="0" i="0" u="none" strike="noStrike">
                <a:solidFill>
                  <a:srgbClr val="000000"/>
                </a:solidFill>
                <a:effectLst/>
                <a:latin typeface="PMingLiU" panose="02020500000000000000" pitchFamily="18" charset="-120"/>
                <a:ea typeface="PMingLiU" panose="02020500000000000000" pitchFamily="18" charset="-120"/>
              </a:rPr>
              <a:t>是劉賓雁於</a:t>
            </a:r>
            <a:r>
              <a:rPr lang="en-US" altLang="ja-JP" sz="2400" b="0" i="0" u="none" strike="noStrike" dirty="0">
                <a:solidFill>
                  <a:srgbClr val="000000"/>
                </a:solidFill>
                <a:effectLst/>
                <a:latin typeface="PMingLiU" panose="02020500000000000000" pitchFamily="18" charset="-120"/>
                <a:ea typeface="PMingLiU" panose="02020500000000000000" pitchFamily="18" charset="-120"/>
              </a:rPr>
              <a:t>1985</a:t>
            </a:r>
            <a:r>
              <a:rPr lang="ja-JP" altLang="en-US" sz="2400" b="0" i="0" u="none" strike="noStrike">
                <a:solidFill>
                  <a:srgbClr val="000000"/>
                </a:solidFill>
                <a:effectLst/>
                <a:latin typeface="PMingLiU" panose="02020500000000000000" pitchFamily="18" charset="-120"/>
                <a:ea typeface="PMingLiU" panose="02020500000000000000" pitchFamily="18" charset="-120"/>
              </a:rPr>
              <a:t>年發表的重要報導文學作品。書中以真實案例為基礎，描繪了在極權體制下，個人如何在「對黨的忠誠」與「對真理與良知的忠誠」之間掙扎。劉賓雁提出「第二種忠誠」的概念，指的是對真理、正義與人民的忠誠，這種忠誠往往與官方要求的政治忠誠相衝突。</a:t>
            </a:r>
            <a:endParaRPr lang="en-US" sz="2400" dirty="0">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40965136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69680" y="0"/>
            <a:ext cx="5760720" cy="8229600"/>
          </a:xfrm>
          <a:prstGeom prst="rect">
            <a:avLst/>
          </a:prstGeom>
        </p:spPr>
      </p:pic>
      <p:sp>
        <p:nvSpPr>
          <p:cNvPr id="3" name="Text 0"/>
          <p:cNvSpPr/>
          <p:nvPr/>
        </p:nvSpPr>
        <p:spPr>
          <a:xfrm>
            <a:off x="793790" y="784085"/>
            <a:ext cx="7370683" cy="708779"/>
          </a:xfrm>
          <a:prstGeom prst="rect">
            <a:avLst/>
          </a:prstGeom>
          <a:noFill/>
          <a:ln/>
        </p:spPr>
        <p:txBody>
          <a:bodyPr wrap="none" lIns="0" tIns="0" rIns="0" bIns="0" rtlCol="0" anchor="t"/>
          <a:lstStyle/>
          <a:p>
            <a:pPr marL="0" indent="0" algn="l">
              <a:lnSpc>
                <a:spcPts val="5550"/>
              </a:lnSpc>
              <a:buNone/>
            </a:pPr>
            <a:r>
              <a:rPr lang="en-US" sz="4450" b="1" dirty="0">
                <a:solidFill>
                  <a:srgbClr val="2E3C4E"/>
                </a:solidFill>
                <a:latin typeface="PMingLiU" panose="02020500000000000000" pitchFamily="18" charset="-120"/>
                <a:ea typeface="PMingLiU" panose="02020500000000000000" pitchFamily="18" charset="-120"/>
                <a:cs typeface="Host Grotesk Medium" pitchFamily="34" charset="-120"/>
              </a:rPr>
              <a:t>信仰的掙扎：與神對話的旅程</a:t>
            </a:r>
            <a:endParaRPr lang="en-US" sz="4450" b="1" dirty="0">
              <a:latin typeface="PMingLiU" panose="02020500000000000000" pitchFamily="18" charset="-120"/>
              <a:ea typeface="PMingLiU" panose="02020500000000000000" pitchFamily="18" charset="-120"/>
            </a:endParaRPr>
          </a:p>
        </p:txBody>
      </p:sp>
      <p:sp>
        <p:nvSpPr>
          <p:cNvPr id="4" name="Text 1"/>
          <p:cNvSpPr/>
          <p:nvPr/>
        </p:nvSpPr>
        <p:spPr>
          <a:xfrm>
            <a:off x="793789" y="4185524"/>
            <a:ext cx="7556421" cy="1020485"/>
          </a:xfrm>
          <a:prstGeom prst="rect">
            <a:avLst/>
          </a:prstGeom>
          <a:noFill/>
          <a:ln/>
        </p:spPr>
        <p:txBody>
          <a:bodyPr wrap="square" lIns="0" tIns="0" rIns="0" bIns="0" rtlCol="0" anchor="t"/>
          <a:lstStyle/>
          <a:p>
            <a:pPr marL="0" indent="0" algn="l">
              <a:lnSpc>
                <a:spcPts val="2650"/>
              </a:lnSpc>
              <a:buNone/>
            </a:pPr>
            <a:r>
              <a:rPr lang="en-US" sz="2400" dirty="0">
                <a:solidFill>
                  <a:srgbClr val="384653"/>
                </a:solidFill>
                <a:latin typeface="PMingLiU" panose="02020500000000000000" pitchFamily="18" charset="-120"/>
                <a:ea typeface="PMingLiU" panose="02020500000000000000" pitchFamily="18" charset="-120"/>
                <a:cs typeface="Roboto" pitchFamily="34" charset="-120"/>
              </a:rPr>
              <a:t>在猶太教和基督教傳統中，人類與神的關係並非單純的順服，而是一種對話與掙扎的過程。聖經中充滿了人類質疑、挑戰甚至與神爭辯的例子，這不僅被容忍，更是信仰傳統的重要部分。</a:t>
            </a:r>
            <a:endParaRPr lang="en-US" sz="2400" dirty="0">
              <a:latin typeface="PMingLiU" panose="02020500000000000000" pitchFamily="18" charset="-120"/>
              <a:ea typeface="PMingLiU" panose="02020500000000000000" pitchFamily="18" charset="-120"/>
            </a:endParaRPr>
          </a:p>
        </p:txBody>
      </p:sp>
      <p:sp>
        <p:nvSpPr>
          <p:cNvPr id="5" name="Text 2"/>
          <p:cNvSpPr/>
          <p:nvPr/>
        </p:nvSpPr>
        <p:spPr>
          <a:xfrm>
            <a:off x="793788" y="6096239"/>
            <a:ext cx="7556421" cy="1020485"/>
          </a:xfrm>
          <a:prstGeom prst="rect">
            <a:avLst/>
          </a:prstGeom>
          <a:noFill/>
          <a:ln/>
        </p:spPr>
        <p:txBody>
          <a:bodyPr wrap="square" lIns="0" tIns="0" rIns="0" bIns="0" rtlCol="0" anchor="t"/>
          <a:lstStyle/>
          <a:p>
            <a:pPr marL="0" indent="0" algn="l">
              <a:lnSpc>
                <a:spcPts val="2650"/>
              </a:lnSpc>
              <a:buNone/>
            </a:pPr>
            <a:r>
              <a:rPr lang="en-US" sz="2400" dirty="0">
                <a:solidFill>
                  <a:srgbClr val="384653"/>
                </a:solidFill>
                <a:latin typeface="PMingLiU" panose="02020500000000000000" pitchFamily="18" charset="-120"/>
                <a:ea typeface="PMingLiU" panose="02020500000000000000" pitchFamily="18" charset="-120"/>
                <a:cs typeface="Roboto" pitchFamily="34" charset="-120"/>
              </a:rPr>
              <a:t>從亞伯拉罕為所多瑪城討價還價，到約伯在苦難中質問神的公義，再到摩西為以色列民求情，聖經展現了一種基於盟約關係而非盲目服從的信仰模式。這種關係允許質疑、允許掙扎，甚至允許抗議。</a:t>
            </a:r>
            <a:endParaRPr lang="en-US" sz="2400" dirty="0">
              <a:latin typeface="PMingLiU" panose="02020500000000000000" pitchFamily="18" charset="-120"/>
              <a:ea typeface="PMingLiU" panose="02020500000000000000" pitchFamily="18" charset="-120"/>
            </a:endParaRPr>
          </a:p>
        </p:txBody>
      </p:sp>
      <p:sp>
        <p:nvSpPr>
          <p:cNvPr id="6" name="Shape 3"/>
          <p:cNvSpPr/>
          <p:nvPr/>
        </p:nvSpPr>
        <p:spPr>
          <a:xfrm>
            <a:off x="793790" y="5733336"/>
            <a:ext cx="362903" cy="362903"/>
          </a:xfrm>
          <a:prstGeom prst="roundRect">
            <a:avLst>
              <a:gd name="adj" fmla="val 25194296"/>
            </a:avLst>
          </a:prstGeom>
          <a:noFill/>
          <a:ln w="7620">
            <a:solidFill>
              <a:srgbClr val="FFFFFF"/>
            </a:solidFill>
            <a:prstDash val="solid"/>
          </a:ln>
        </p:spPr>
        <p:txBody>
          <a:bodyPr/>
          <a:lstStyle/>
          <a:p>
            <a:endParaRPr lang="en-US"/>
          </a:p>
        </p:txBody>
      </p:sp>
      <p:sp>
        <p:nvSpPr>
          <p:cNvPr id="9" name="Text 1">
            <a:extLst>
              <a:ext uri="{FF2B5EF4-FFF2-40B4-BE49-F238E27FC236}">
                <a16:creationId xmlns:a16="http://schemas.microsoft.com/office/drawing/2014/main" id="{943AADAC-93AF-001E-2C1E-FCAA1ABD3670}"/>
              </a:ext>
            </a:extLst>
          </p:cNvPr>
          <p:cNvSpPr/>
          <p:nvPr/>
        </p:nvSpPr>
        <p:spPr>
          <a:xfrm>
            <a:off x="793790" y="2003107"/>
            <a:ext cx="7556421" cy="1020485"/>
          </a:xfrm>
          <a:prstGeom prst="rect">
            <a:avLst/>
          </a:prstGeom>
          <a:noFill/>
          <a:ln/>
        </p:spPr>
        <p:txBody>
          <a:bodyPr wrap="square" lIns="0" tIns="0" rIns="0" bIns="0" rtlCol="0" anchor="t"/>
          <a:lstStyle/>
          <a:p>
            <a:pPr marL="0" indent="0" algn="l">
              <a:lnSpc>
                <a:spcPts val="2650"/>
              </a:lnSpc>
              <a:buNone/>
            </a:pPr>
            <a:r>
              <a:rPr lang="en-US" sz="2400" dirty="0">
                <a:solidFill>
                  <a:srgbClr val="384653"/>
                </a:solidFill>
                <a:latin typeface="PMingLiU" panose="02020500000000000000" pitchFamily="18" charset="-120"/>
                <a:ea typeface="PMingLiU" panose="02020500000000000000" pitchFamily="18" charset="-120"/>
                <a:cs typeface="Roboto" pitchFamily="34" charset="-120"/>
              </a:rPr>
              <a:t>在政治上獨裁者要求支持者對自己絕對順服，忠誠不絕對，就是絕對不忠誠！往往這種要求建基於聖經，例如羅馬書13章要求順服執政掌權的。曾經有牧師將神人關係比喻為中港關係。那麼，神是一名獨裁者嗎？絕對順服是否基督徒的美德之一呢？</a:t>
            </a:r>
            <a:endParaRPr lang="en-US" sz="2400" dirty="0">
              <a:latin typeface="PMingLiU" panose="02020500000000000000" pitchFamily="18" charset="-120"/>
              <a:ea typeface="PMingLiU" panose="02020500000000000000" pitchFamily="18" charset="-12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69680" y="0"/>
            <a:ext cx="5760720" cy="8229600"/>
          </a:xfrm>
          <a:prstGeom prst="rect">
            <a:avLst/>
          </a:prstGeom>
        </p:spPr>
      </p:pic>
      <p:sp>
        <p:nvSpPr>
          <p:cNvPr id="3" name="Text 0"/>
          <p:cNvSpPr/>
          <p:nvPr/>
        </p:nvSpPr>
        <p:spPr>
          <a:xfrm>
            <a:off x="793790" y="923627"/>
            <a:ext cx="5670590" cy="708779"/>
          </a:xfrm>
          <a:prstGeom prst="rect">
            <a:avLst/>
          </a:prstGeom>
          <a:noFill/>
          <a:ln/>
        </p:spPr>
        <p:txBody>
          <a:bodyPr wrap="none" lIns="0" tIns="0" rIns="0" bIns="0" rtlCol="0" anchor="t"/>
          <a:lstStyle/>
          <a:p>
            <a:pPr marL="0" indent="0" algn="l">
              <a:lnSpc>
                <a:spcPts val="5550"/>
              </a:lnSpc>
              <a:buNone/>
            </a:pPr>
            <a:r>
              <a:rPr lang="en-US" sz="4450" b="1" dirty="0">
                <a:solidFill>
                  <a:srgbClr val="2E3C4E"/>
                </a:solidFill>
                <a:latin typeface="PMingLiU" panose="02020500000000000000" pitchFamily="18" charset="-120"/>
                <a:ea typeface="PMingLiU" panose="02020500000000000000" pitchFamily="18" charset="-120"/>
                <a:cs typeface="Host Grotesk Medium" pitchFamily="34" charset="-120"/>
              </a:rPr>
              <a:t>聖經中的誠實對話</a:t>
            </a:r>
            <a:endParaRPr lang="en-US" sz="4450" b="1" dirty="0">
              <a:latin typeface="PMingLiU" panose="02020500000000000000" pitchFamily="18" charset="-120"/>
              <a:ea typeface="PMingLiU" panose="02020500000000000000" pitchFamily="18" charset="-120"/>
            </a:endParaRPr>
          </a:p>
        </p:txBody>
      </p:sp>
      <p:sp>
        <p:nvSpPr>
          <p:cNvPr id="4" name="Shape 1"/>
          <p:cNvSpPr/>
          <p:nvPr/>
        </p:nvSpPr>
        <p:spPr>
          <a:xfrm>
            <a:off x="793790" y="2143363"/>
            <a:ext cx="510302" cy="510302"/>
          </a:xfrm>
          <a:prstGeom prst="roundRect">
            <a:avLst>
              <a:gd name="adj" fmla="val 18669"/>
            </a:avLst>
          </a:prstGeom>
          <a:solidFill>
            <a:srgbClr val="D9EDF2"/>
          </a:solidFill>
          <a:ln w="7620">
            <a:solidFill>
              <a:srgbClr val="BFD3D8"/>
            </a:solidFill>
            <a:prstDash val="solid"/>
          </a:ln>
        </p:spPr>
        <p:txBody>
          <a:bodyPr/>
          <a:lstStyle/>
          <a:p>
            <a:endParaRPr lang="en-US"/>
          </a:p>
        </p:txBody>
      </p:sp>
      <p:pic>
        <p:nvPicPr>
          <p:cNvPr id="5" name="Image 1" descr="preencoded.png"/>
          <p:cNvPicPr>
            <a:picLocks noChangeAspect="1"/>
          </p:cNvPicPr>
          <p:nvPr/>
        </p:nvPicPr>
        <p:blipFill>
          <a:blip r:embed="rId4"/>
          <a:stretch>
            <a:fillRect/>
          </a:stretch>
        </p:blipFill>
        <p:spPr>
          <a:xfrm>
            <a:off x="878860" y="2185868"/>
            <a:ext cx="340162" cy="425291"/>
          </a:xfrm>
          <a:prstGeom prst="rect">
            <a:avLst/>
          </a:prstGeom>
        </p:spPr>
      </p:pic>
      <p:sp>
        <p:nvSpPr>
          <p:cNvPr id="6" name="Text 2"/>
          <p:cNvSpPr/>
          <p:nvPr/>
        </p:nvSpPr>
        <p:spPr>
          <a:xfrm>
            <a:off x="1530906" y="2221230"/>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384653"/>
                </a:solidFill>
                <a:latin typeface="PMingLiU" panose="02020500000000000000" pitchFamily="18" charset="-120"/>
                <a:ea typeface="PMingLiU" panose="02020500000000000000" pitchFamily="18" charset="-120"/>
                <a:cs typeface="Host Grotesk Medium" pitchFamily="34" charset="-120"/>
              </a:rPr>
              <a:t>亞伯拉罕的挑戰</a:t>
            </a:r>
            <a:endParaRPr lang="en-US" sz="2200" b="1" dirty="0">
              <a:latin typeface="PMingLiU" panose="02020500000000000000" pitchFamily="18" charset="-120"/>
              <a:ea typeface="PMingLiU" panose="02020500000000000000" pitchFamily="18" charset="-120"/>
            </a:endParaRPr>
          </a:p>
        </p:txBody>
      </p:sp>
      <p:sp>
        <p:nvSpPr>
          <p:cNvPr id="7" name="Text 3"/>
          <p:cNvSpPr/>
          <p:nvPr/>
        </p:nvSpPr>
        <p:spPr>
          <a:xfrm>
            <a:off x="1530906" y="2711648"/>
            <a:ext cx="2899410" cy="2721293"/>
          </a:xfrm>
          <a:prstGeom prst="rect">
            <a:avLst/>
          </a:prstGeom>
          <a:noFill/>
          <a:ln/>
        </p:spPr>
        <p:txBody>
          <a:bodyPr wrap="square" lIns="0" tIns="0" rIns="0" bIns="0" rtlCol="0" anchor="t"/>
          <a:lstStyle/>
          <a:p>
            <a:pPr marL="0" indent="0" algn="l">
              <a:lnSpc>
                <a:spcPts val="2650"/>
              </a:lnSpc>
              <a:buNone/>
            </a:pPr>
            <a:r>
              <a:rPr lang="en-US" sz="2000" dirty="0">
                <a:solidFill>
                  <a:srgbClr val="384653"/>
                </a:solidFill>
                <a:latin typeface="PMingLiU" panose="02020500000000000000" pitchFamily="18" charset="-120"/>
                <a:ea typeface="PMingLiU" panose="02020500000000000000" pitchFamily="18" charset="-120"/>
                <a:cs typeface="Roboto" pitchFamily="34" charset="-120"/>
              </a:rPr>
              <a:t>創世記18章中，亞伯拉罕在道德基礎上挑戰神：「將義人與惡人一併剿滅，這是你所為的嗎？」他與神討價還價，請求若能找到十個義人就饒恕所多瑪。神並未因此懲罰亞伯拉罕，反而傾聽了他的請求。</a:t>
            </a:r>
            <a:endParaRPr lang="en-US" sz="2000" dirty="0">
              <a:latin typeface="PMingLiU" panose="02020500000000000000" pitchFamily="18" charset="-120"/>
              <a:ea typeface="PMingLiU" panose="02020500000000000000" pitchFamily="18" charset="-120"/>
            </a:endParaRPr>
          </a:p>
        </p:txBody>
      </p:sp>
      <p:sp>
        <p:nvSpPr>
          <p:cNvPr id="8" name="Shape 4"/>
          <p:cNvSpPr/>
          <p:nvPr/>
        </p:nvSpPr>
        <p:spPr>
          <a:xfrm>
            <a:off x="4713803" y="2143363"/>
            <a:ext cx="510302" cy="510302"/>
          </a:xfrm>
          <a:prstGeom prst="roundRect">
            <a:avLst>
              <a:gd name="adj" fmla="val 18669"/>
            </a:avLst>
          </a:prstGeom>
          <a:solidFill>
            <a:srgbClr val="D9EDF2"/>
          </a:solidFill>
          <a:ln w="7620">
            <a:solidFill>
              <a:srgbClr val="BFD3D8"/>
            </a:solidFill>
            <a:prstDash val="solid"/>
          </a:ln>
        </p:spPr>
        <p:txBody>
          <a:bodyPr/>
          <a:lstStyle/>
          <a:p>
            <a:endParaRPr lang="en-US"/>
          </a:p>
        </p:txBody>
      </p:sp>
      <p:pic>
        <p:nvPicPr>
          <p:cNvPr id="9" name="Image 2" descr="preencoded.png"/>
          <p:cNvPicPr>
            <a:picLocks noChangeAspect="1"/>
          </p:cNvPicPr>
          <p:nvPr/>
        </p:nvPicPr>
        <p:blipFill>
          <a:blip r:embed="rId5"/>
          <a:stretch>
            <a:fillRect/>
          </a:stretch>
        </p:blipFill>
        <p:spPr>
          <a:xfrm>
            <a:off x="4798874" y="2185868"/>
            <a:ext cx="340162" cy="425291"/>
          </a:xfrm>
          <a:prstGeom prst="rect">
            <a:avLst/>
          </a:prstGeom>
        </p:spPr>
      </p:pic>
      <p:sp>
        <p:nvSpPr>
          <p:cNvPr id="10" name="Text 5"/>
          <p:cNvSpPr/>
          <p:nvPr/>
        </p:nvSpPr>
        <p:spPr>
          <a:xfrm>
            <a:off x="5450919" y="2221230"/>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384653"/>
                </a:solidFill>
                <a:latin typeface="PMingLiU" panose="02020500000000000000" pitchFamily="18" charset="-120"/>
                <a:ea typeface="PMingLiU" panose="02020500000000000000" pitchFamily="18" charset="-120"/>
                <a:cs typeface="Host Grotesk Medium" pitchFamily="34" charset="-120"/>
              </a:rPr>
              <a:t>約伯的質問</a:t>
            </a:r>
            <a:endParaRPr lang="en-US" sz="2200" b="1" dirty="0">
              <a:latin typeface="PMingLiU" panose="02020500000000000000" pitchFamily="18" charset="-120"/>
              <a:ea typeface="PMingLiU" panose="02020500000000000000" pitchFamily="18" charset="-120"/>
            </a:endParaRPr>
          </a:p>
        </p:txBody>
      </p:sp>
      <p:sp>
        <p:nvSpPr>
          <p:cNvPr id="11" name="Text 6"/>
          <p:cNvSpPr/>
          <p:nvPr/>
        </p:nvSpPr>
        <p:spPr>
          <a:xfrm>
            <a:off x="5450919" y="2711648"/>
            <a:ext cx="2899410" cy="2381131"/>
          </a:xfrm>
          <a:prstGeom prst="rect">
            <a:avLst/>
          </a:prstGeom>
          <a:noFill/>
          <a:ln/>
        </p:spPr>
        <p:txBody>
          <a:bodyPr wrap="square" lIns="0" tIns="0" rIns="0" bIns="0" rtlCol="0" anchor="t"/>
          <a:lstStyle/>
          <a:p>
            <a:pPr marL="0" indent="0" algn="l">
              <a:lnSpc>
                <a:spcPts val="2650"/>
              </a:lnSpc>
              <a:buNone/>
            </a:pPr>
            <a:r>
              <a:rPr lang="en-US" sz="2000" dirty="0">
                <a:solidFill>
                  <a:srgbClr val="384653"/>
                </a:solidFill>
                <a:latin typeface="PMingLiU" panose="02020500000000000000" pitchFamily="18" charset="-120"/>
                <a:ea typeface="PMingLiU" panose="02020500000000000000" pitchFamily="18" charset="-120"/>
                <a:cs typeface="Roboto" pitchFamily="34" charset="-120"/>
              </a:rPr>
              <a:t>約伯在極度痛苦中要求答案，他質疑自己命運的公平性並呼求正義。雖然神以長篇獨白回應，質疑約伯對宇宙的認知，但關鍵是神確實回應了，而非簡單地否定約伯。</a:t>
            </a:r>
            <a:endParaRPr lang="en-US" sz="2000" dirty="0">
              <a:latin typeface="PMingLiU" panose="02020500000000000000" pitchFamily="18" charset="-120"/>
              <a:ea typeface="PMingLiU" panose="02020500000000000000" pitchFamily="18" charset="-120"/>
            </a:endParaRPr>
          </a:p>
        </p:txBody>
      </p:sp>
      <p:sp>
        <p:nvSpPr>
          <p:cNvPr id="12" name="Shape 7"/>
          <p:cNvSpPr/>
          <p:nvPr/>
        </p:nvSpPr>
        <p:spPr>
          <a:xfrm>
            <a:off x="793790" y="5886569"/>
            <a:ext cx="510302" cy="510302"/>
          </a:xfrm>
          <a:prstGeom prst="roundRect">
            <a:avLst>
              <a:gd name="adj" fmla="val 18669"/>
            </a:avLst>
          </a:prstGeom>
          <a:solidFill>
            <a:srgbClr val="D9EDF2"/>
          </a:solidFill>
          <a:ln w="7620">
            <a:solidFill>
              <a:srgbClr val="BFD3D8"/>
            </a:solidFill>
            <a:prstDash val="solid"/>
          </a:ln>
        </p:spPr>
        <p:txBody>
          <a:bodyPr/>
          <a:lstStyle/>
          <a:p>
            <a:endParaRPr lang="en-US"/>
          </a:p>
        </p:txBody>
      </p:sp>
      <p:pic>
        <p:nvPicPr>
          <p:cNvPr id="13" name="Image 3" descr="preencoded.png"/>
          <p:cNvPicPr>
            <a:picLocks noChangeAspect="1"/>
          </p:cNvPicPr>
          <p:nvPr/>
        </p:nvPicPr>
        <p:blipFill>
          <a:blip r:embed="rId6"/>
          <a:stretch>
            <a:fillRect/>
          </a:stretch>
        </p:blipFill>
        <p:spPr>
          <a:xfrm>
            <a:off x="878860" y="5929074"/>
            <a:ext cx="340162" cy="425291"/>
          </a:xfrm>
          <a:prstGeom prst="rect">
            <a:avLst/>
          </a:prstGeom>
        </p:spPr>
      </p:pic>
      <p:sp>
        <p:nvSpPr>
          <p:cNvPr id="14" name="Text 8"/>
          <p:cNvSpPr/>
          <p:nvPr/>
        </p:nvSpPr>
        <p:spPr>
          <a:xfrm>
            <a:off x="1530906" y="5964436"/>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384653"/>
                </a:solidFill>
                <a:latin typeface="PMingLiU" panose="02020500000000000000" pitchFamily="18" charset="-120"/>
                <a:ea typeface="PMingLiU" panose="02020500000000000000" pitchFamily="18" charset="-120"/>
                <a:cs typeface="Host Grotesk Medium" pitchFamily="34" charset="-120"/>
              </a:rPr>
              <a:t>摩西的辯護</a:t>
            </a:r>
            <a:endParaRPr lang="en-US" sz="2200" b="1" dirty="0">
              <a:latin typeface="PMingLiU" panose="02020500000000000000" pitchFamily="18" charset="-120"/>
              <a:ea typeface="PMingLiU" panose="02020500000000000000" pitchFamily="18" charset="-120"/>
            </a:endParaRPr>
          </a:p>
        </p:txBody>
      </p:sp>
      <p:sp>
        <p:nvSpPr>
          <p:cNvPr id="15" name="Text 9"/>
          <p:cNvSpPr/>
          <p:nvPr/>
        </p:nvSpPr>
        <p:spPr>
          <a:xfrm>
            <a:off x="1530906" y="6454854"/>
            <a:ext cx="6819305" cy="680323"/>
          </a:xfrm>
          <a:prstGeom prst="rect">
            <a:avLst/>
          </a:prstGeom>
          <a:noFill/>
          <a:ln/>
        </p:spPr>
        <p:txBody>
          <a:bodyPr wrap="square" lIns="0" tIns="0" rIns="0" bIns="0" rtlCol="0" anchor="t"/>
          <a:lstStyle/>
          <a:p>
            <a:pPr marL="0" indent="0" algn="l">
              <a:lnSpc>
                <a:spcPts val="2650"/>
              </a:lnSpc>
              <a:buNone/>
            </a:pPr>
            <a:r>
              <a:rPr lang="en-US" sz="2000" dirty="0">
                <a:solidFill>
                  <a:srgbClr val="384653"/>
                </a:solidFill>
                <a:latin typeface="PMingLiU" panose="02020500000000000000" pitchFamily="18" charset="-120"/>
                <a:ea typeface="PMingLiU" panose="02020500000000000000" pitchFamily="18" charset="-120"/>
                <a:cs typeface="Roboto" pitchFamily="34" charset="-120"/>
              </a:rPr>
              <a:t>在出埃及記32章，摩西在金牛犢事件後為以色列人辯護，與神爭論。而神改變了祂的心意，這表明神願意回應人的請求與質疑。</a:t>
            </a:r>
            <a:endParaRPr lang="en-US" sz="2000" dirty="0">
              <a:latin typeface="PMingLiU" panose="02020500000000000000" pitchFamily="18" charset="-120"/>
              <a:ea typeface="PMingLiU" panose="02020500000000000000" pitchFamily="18" charset="-12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93790" y="3767685"/>
            <a:ext cx="5670590" cy="708779"/>
          </a:xfrm>
          <a:prstGeom prst="rect">
            <a:avLst/>
          </a:prstGeom>
          <a:noFill/>
          <a:ln/>
        </p:spPr>
        <p:txBody>
          <a:bodyPr wrap="none" lIns="0" tIns="0" rIns="0" bIns="0" rtlCol="0" anchor="t"/>
          <a:lstStyle/>
          <a:p>
            <a:pPr marL="0" indent="0" algn="l">
              <a:lnSpc>
                <a:spcPts val="5550"/>
              </a:lnSpc>
              <a:buNone/>
            </a:pPr>
            <a:r>
              <a:rPr lang="en-US" sz="4450" b="1" dirty="0">
                <a:solidFill>
                  <a:srgbClr val="2E3C4E"/>
                </a:solidFill>
                <a:latin typeface="PMingLiU" panose="02020500000000000000" pitchFamily="18" charset="-120"/>
                <a:ea typeface="PMingLiU" panose="02020500000000000000" pitchFamily="18" charset="-120"/>
                <a:cs typeface="Host Grotesk Medium" pitchFamily="34" charset="-120"/>
              </a:rPr>
              <a:t>盟約關係而非盲目順服</a:t>
            </a:r>
            <a:endParaRPr lang="en-US" sz="4450" b="1" dirty="0">
              <a:latin typeface="PMingLiU" panose="02020500000000000000" pitchFamily="18" charset="-120"/>
              <a:ea typeface="PMingLiU" panose="02020500000000000000" pitchFamily="18" charset="-120"/>
            </a:endParaRPr>
          </a:p>
        </p:txBody>
      </p:sp>
      <p:sp>
        <p:nvSpPr>
          <p:cNvPr id="3" name="Text 1"/>
          <p:cNvSpPr/>
          <p:nvPr/>
        </p:nvSpPr>
        <p:spPr>
          <a:xfrm>
            <a:off x="793790" y="5043439"/>
            <a:ext cx="2835235" cy="354330"/>
          </a:xfrm>
          <a:prstGeom prst="rect">
            <a:avLst/>
          </a:prstGeom>
          <a:noFill/>
          <a:ln/>
        </p:spPr>
        <p:txBody>
          <a:bodyPr wrap="none" lIns="0" tIns="0" rIns="0" bIns="0" rtlCol="0" anchor="t"/>
          <a:lstStyle/>
          <a:p>
            <a:pPr marL="0" indent="0" algn="l">
              <a:lnSpc>
                <a:spcPts val="2750"/>
              </a:lnSpc>
              <a:buNone/>
            </a:pPr>
            <a:r>
              <a:rPr lang="en-US" sz="2400" b="1" dirty="0">
                <a:solidFill>
                  <a:srgbClr val="2E3C4E"/>
                </a:solidFill>
                <a:latin typeface="PMingLiU" panose="02020500000000000000" pitchFamily="18" charset="-120"/>
                <a:ea typeface="PMingLiU" panose="02020500000000000000" pitchFamily="18" charset="-120"/>
                <a:cs typeface="Host Grotesk Medium" pitchFamily="34" charset="-120"/>
              </a:rPr>
              <a:t>傳統觀念</a:t>
            </a:r>
            <a:endParaRPr lang="en-US" sz="2400" b="1" dirty="0">
              <a:latin typeface="PMingLiU" panose="02020500000000000000" pitchFamily="18" charset="-120"/>
              <a:ea typeface="PMingLiU" panose="02020500000000000000" pitchFamily="18" charset="-120"/>
            </a:endParaRPr>
          </a:p>
        </p:txBody>
      </p:sp>
      <p:sp>
        <p:nvSpPr>
          <p:cNvPr id="4" name="Text 2"/>
          <p:cNvSpPr/>
          <p:nvPr/>
        </p:nvSpPr>
        <p:spPr>
          <a:xfrm>
            <a:off x="793790" y="5624583"/>
            <a:ext cx="3978116" cy="1360646"/>
          </a:xfrm>
          <a:prstGeom prst="rect">
            <a:avLst/>
          </a:prstGeom>
          <a:noFill/>
          <a:ln/>
        </p:spPr>
        <p:txBody>
          <a:bodyPr wrap="square" lIns="0" tIns="0" rIns="0" bIns="0" rtlCol="0" anchor="t"/>
          <a:lstStyle/>
          <a:p>
            <a:pPr marL="0" indent="0" algn="l">
              <a:lnSpc>
                <a:spcPts val="2650"/>
              </a:lnSpc>
              <a:buNone/>
            </a:pPr>
            <a:r>
              <a:rPr lang="en-US" sz="1750" dirty="0">
                <a:solidFill>
                  <a:srgbClr val="384653"/>
                </a:solidFill>
                <a:latin typeface="PMingLiU" panose="02020500000000000000" pitchFamily="18" charset="-120"/>
                <a:ea typeface="PMingLiU" panose="02020500000000000000" pitchFamily="18" charset="-120"/>
                <a:cs typeface="Roboto" pitchFamily="34" charset="-120"/>
              </a:rPr>
              <a:t>許多基督教傳統（特別是福音派或基要派）強調完全順服神的旨意是最高美德。這種觀念往往要求信徒放棄個人思考，完全接受權威解釋。往往教會領袖就是神的代言人。</a:t>
            </a:r>
          </a:p>
          <a:p>
            <a:pPr marL="0" indent="0" algn="l">
              <a:lnSpc>
                <a:spcPts val="2650"/>
              </a:lnSpc>
              <a:buNone/>
            </a:pPr>
            <a:endParaRPr lang="en-US" sz="1750" dirty="0">
              <a:latin typeface="PMingLiU" panose="02020500000000000000" pitchFamily="18" charset="-120"/>
              <a:ea typeface="PMingLiU" panose="02020500000000000000" pitchFamily="18" charset="-120"/>
            </a:endParaRPr>
          </a:p>
        </p:txBody>
      </p:sp>
      <p:sp>
        <p:nvSpPr>
          <p:cNvPr id="5" name="Text 3"/>
          <p:cNvSpPr/>
          <p:nvPr/>
        </p:nvSpPr>
        <p:spPr>
          <a:xfrm>
            <a:off x="5332928" y="5043439"/>
            <a:ext cx="2835235" cy="354330"/>
          </a:xfrm>
          <a:prstGeom prst="rect">
            <a:avLst/>
          </a:prstGeom>
          <a:noFill/>
          <a:ln/>
        </p:spPr>
        <p:txBody>
          <a:bodyPr wrap="none" lIns="0" tIns="0" rIns="0" bIns="0" rtlCol="0" anchor="t"/>
          <a:lstStyle/>
          <a:p>
            <a:pPr marL="0" indent="0" algn="l">
              <a:lnSpc>
                <a:spcPts val="2750"/>
              </a:lnSpc>
              <a:buNone/>
            </a:pPr>
            <a:r>
              <a:rPr lang="en-US" sz="2400" b="1" dirty="0">
                <a:solidFill>
                  <a:srgbClr val="2E3C4E"/>
                </a:solidFill>
                <a:latin typeface="PMingLiU" panose="02020500000000000000" pitchFamily="18" charset="-120"/>
                <a:ea typeface="PMingLiU" panose="02020500000000000000" pitchFamily="18" charset="-120"/>
                <a:cs typeface="Host Grotesk Medium" pitchFamily="34" charset="-120"/>
              </a:rPr>
              <a:t>盟約模式</a:t>
            </a:r>
            <a:endParaRPr lang="en-US" sz="2400" b="1" dirty="0">
              <a:latin typeface="PMingLiU" panose="02020500000000000000" pitchFamily="18" charset="-120"/>
              <a:ea typeface="PMingLiU" panose="02020500000000000000" pitchFamily="18" charset="-120"/>
            </a:endParaRPr>
          </a:p>
        </p:txBody>
      </p:sp>
      <p:sp>
        <p:nvSpPr>
          <p:cNvPr id="6" name="Text 4"/>
          <p:cNvSpPr/>
          <p:nvPr/>
        </p:nvSpPr>
        <p:spPr>
          <a:xfrm>
            <a:off x="5332928" y="5624583"/>
            <a:ext cx="3978116" cy="1700808"/>
          </a:xfrm>
          <a:prstGeom prst="rect">
            <a:avLst/>
          </a:prstGeom>
          <a:noFill/>
          <a:ln/>
        </p:spPr>
        <p:txBody>
          <a:bodyPr wrap="square" lIns="0" tIns="0" rIns="0" bIns="0" rtlCol="0" anchor="t"/>
          <a:lstStyle/>
          <a:p>
            <a:pPr marL="0" indent="0" algn="l">
              <a:lnSpc>
                <a:spcPts val="2650"/>
              </a:lnSpc>
              <a:buNone/>
            </a:pPr>
            <a:r>
              <a:rPr lang="en-US" sz="1750" dirty="0">
                <a:solidFill>
                  <a:srgbClr val="384653"/>
                </a:solidFill>
                <a:latin typeface="PMingLiU" panose="02020500000000000000" pitchFamily="18" charset="-120"/>
                <a:ea typeface="PMingLiU" panose="02020500000000000000" pitchFamily="18" charset="-120"/>
                <a:cs typeface="Roboto" pitchFamily="34" charset="-120"/>
              </a:rPr>
              <a:t>然而，舊約聖經運作於盟約模式：一種建立在相互責任而非盲目服從的關係。在這種模式中，神不是要求順服的暴君，而是邀請人進入一種道德夥伴關係。成為基督徒是要決志，是抉擇，而不是被迫。</a:t>
            </a:r>
            <a:endParaRPr lang="en-US" sz="1750" dirty="0">
              <a:latin typeface="PMingLiU" panose="02020500000000000000" pitchFamily="18" charset="-120"/>
              <a:ea typeface="PMingLiU" panose="02020500000000000000" pitchFamily="18" charset="-120"/>
            </a:endParaRPr>
          </a:p>
        </p:txBody>
      </p:sp>
      <p:sp>
        <p:nvSpPr>
          <p:cNvPr id="7" name="Text 5"/>
          <p:cNvSpPr/>
          <p:nvPr/>
        </p:nvSpPr>
        <p:spPr>
          <a:xfrm>
            <a:off x="9872067" y="5043439"/>
            <a:ext cx="2835235" cy="354330"/>
          </a:xfrm>
          <a:prstGeom prst="rect">
            <a:avLst/>
          </a:prstGeom>
          <a:noFill/>
          <a:ln/>
        </p:spPr>
        <p:txBody>
          <a:bodyPr wrap="none" lIns="0" tIns="0" rIns="0" bIns="0" rtlCol="0" anchor="t"/>
          <a:lstStyle/>
          <a:p>
            <a:pPr marL="0" indent="0" algn="l">
              <a:lnSpc>
                <a:spcPts val="2750"/>
              </a:lnSpc>
              <a:buNone/>
            </a:pPr>
            <a:r>
              <a:rPr lang="en-US" sz="2400" b="1" dirty="0">
                <a:solidFill>
                  <a:srgbClr val="2E3C4E"/>
                </a:solidFill>
                <a:latin typeface="PMingLiU" panose="02020500000000000000" pitchFamily="18" charset="-120"/>
                <a:ea typeface="PMingLiU" panose="02020500000000000000" pitchFamily="18" charset="-120"/>
                <a:cs typeface="Host Grotesk Medium" pitchFamily="34" charset="-120"/>
              </a:rPr>
              <a:t>信仰的抗議</a:t>
            </a:r>
            <a:endParaRPr lang="en-US" sz="2400" b="1" dirty="0">
              <a:latin typeface="PMingLiU" panose="02020500000000000000" pitchFamily="18" charset="-120"/>
              <a:ea typeface="PMingLiU" panose="02020500000000000000" pitchFamily="18" charset="-120"/>
            </a:endParaRPr>
          </a:p>
        </p:txBody>
      </p:sp>
      <p:sp>
        <p:nvSpPr>
          <p:cNvPr id="8" name="Text 6"/>
          <p:cNvSpPr/>
          <p:nvPr/>
        </p:nvSpPr>
        <p:spPr>
          <a:xfrm>
            <a:off x="9872067" y="5624583"/>
            <a:ext cx="3978116" cy="1700808"/>
          </a:xfrm>
          <a:prstGeom prst="rect">
            <a:avLst/>
          </a:prstGeom>
          <a:noFill/>
          <a:ln/>
        </p:spPr>
        <p:txBody>
          <a:bodyPr wrap="square" lIns="0" tIns="0" rIns="0" bIns="0" rtlCol="0" anchor="t"/>
          <a:lstStyle/>
          <a:p>
            <a:pPr marL="0" indent="0" algn="l">
              <a:lnSpc>
                <a:spcPts val="2650"/>
              </a:lnSpc>
              <a:buNone/>
            </a:pPr>
            <a:r>
              <a:rPr lang="en-US" sz="1750" dirty="0">
                <a:solidFill>
                  <a:srgbClr val="384653"/>
                </a:solidFill>
                <a:latin typeface="PMingLiU" panose="02020500000000000000" pitchFamily="18" charset="-120"/>
                <a:ea typeface="PMingLiU" panose="02020500000000000000" pitchFamily="18" charset="-120"/>
                <a:cs typeface="Roboto" pitchFamily="34" charset="-120"/>
              </a:rPr>
              <a:t>在這種背景下，信仰可以包含抗議。「以色列」一詞字面意思是「與神搏鬥的人」——源自創世記32章雅各與神搏鬥的故事。這種掙扎不被視為叛逆，而是深層關係的表達。</a:t>
            </a:r>
            <a:endParaRPr lang="en-US" sz="1750" dirty="0">
              <a:latin typeface="PMingLiU" panose="02020500000000000000" pitchFamily="18" charset="-120"/>
              <a:ea typeface="PMingLiU" panose="02020500000000000000" pitchFamily="18" charset="-120"/>
            </a:endParaRPr>
          </a:p>
        </p:txBody>
      </p:sp>
      <p:pic>
        <p:nvPicPr>
          <p:cNvPr id="6146" name="Picture 2">
            <a:extLst>
              <a:ext uri="{FF2B5EF4-FFF2-40B4-BE49-F238E27FC236}">
                <a16:creationId xmlns:a16="http://schemas.microsoft.com/office/drawing/2014/main" id="{092453D3-77FD-7069-23AF-5269BE243736}"/>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6786" y="0"/>
            <a:ext cx="14630400" cy="325947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563892"/>
          </a:xfrm>
          <a:prstGeom prst="rect">
            <a:avLst/>
          </a:prstGeom>
        </p:spPr>
      </p:pic>
      <p:sp>
        <p:nvSpPr>
          <p:cNvPr id="3" name="Text 0"/>
          <p:cNvSpPr/>
          <p:nvPr/>
        </p:nvSpPr>
        <p:spPr>
          <a:xfrm>
            <a:off x="683657" y="2979063"/>
            <a:ext cx="4883825" cy="610433"/>
          </a:xfrm>
          <a:prstGeom prst="rect">
            <a:avLst/>
          </a:prstGeom>
          <a:noFill/>
          <a:ln/>
        </p:spPr>
        <p:txBody>
          <a:bodyPr wrap="none" lIns="0" tIns="0" rIns="0" bIns="0" rtlCol="0" anchor="t"/>
          <a:lstStyle/>
          <a:p>
            <a:pPr marL="0" indent="0" algn="l">
              <a:lnSpc>
                <a:spcPts val="4800"/>
              </a:lnSpc>
              <a:buNone/>
            </a:pPr>
            <a:r>
              <a:rPr lang="en-US" sz="3800" b="1" dirty="0">
                <a:solidFill>
                  <a:srgbClr val="2E3C4E"/>
                </a:solidFill>
                <a:latin typeface="PMingLiU" panose="02020500000000000000" pitchFamily="18" charset="-120"/>
                <a:ea typeface="PMingLiU" panose="02020500000000000000" pitchFamily="18" charset="-120"/>
                <a:cs typeface="Host Grotesk Medium" pitchFamily="34" charset="-120"/>
              </a:rPr>
              <a:t>雅各與神摔跤的故事</a:t>
            </a:r>
            <a:endParaRPr lang="en-US" sz="3800" b="1" dirty="0">
              <a:latin typeface="PMingLiU" panose="02020500000000000000" pitchFamily="18" charset="-120"/>
              <a:ea typeface="PMingLiU" panose="02020500000000000000" pitchFamily="18" charset="-120"/>
            </a:endParaRPr>
          </a:p>
        </p:txBody>
      </p:sp>
      <p:sp>
        <p:nvSpPr>
          <p:cNvPr id="4" name="Shape 1"/>
          <p:cNvSpPr/>
          <p:nvPr/>
        </p:nvSpPr>
        <p:spPr>
          <a:xfrm>
            <a:off x="7303770" y="3882509"/>
            <a:ext cx="22860" cy="3812381"/>
          </a:xfrm>
          <a:prstGeom prst="roundRect">
            <a:avLst>
              <a:gd name="adj" fmla="val 358918"/>
            </a:avLst>
          </a:prstGeom>
          <a:solidFill>
            <a:srgbClr val="BFD3D8"/>
          </a:solidFill>
          <a:ln/>
        </p:spPr>
        <p:txBody>
          <a:bodyPr/>
          <a:lstStyle/>
          <a:p>
            <a:endParaRPr lang="en-US"/>
          </a:p>
        </p:txBody>
      </p:sp>
      <p:sp>
        <p:nvSpPr>
          <p:cNvPr id="5" name="Shape 2"/>
          <p:cNvSpPr/>
          <p:nvPr/>
        </p:nvSpPr>
        <p:spPr>
          <a:xfrm>
            <a:off x="6532305" y="4090749"/>
            <a:ext cx="586026" cy="22860"/>
          </a:xfrm>
          <a:prstGeom prst="roundRect">
            <a:avLst>
              <a:gd name="adj" fmla="val 358918"/>
            </a:avLst>
          </a:prstGeom>
          <a:solidFill>
            <a:srgbClr val="BFD3D8"/>
          </a:solidFill>
          <a:ln/>
        </p:spPr>
        <p:txBody>
          <a:bodyPr/>
          <a:lstStyle/>
          <a:p>
            <a:endParaRPr lang="en-US"/>
          </a:p>
        </p:txBody>
      </p:sp>
      <p:sp>
        <p:nvSpPr>
          <p:cNvPr id="6" name="Shape 3"/>
          <p:cNvSpPr/>
          <p:nvPr/>
        </p:nvSpPr>
        <p:spPr>
          <a:xfrm>
            <a:off x="7095470" y="3882509"/>
            <a:ext cx="439460" cy="439460"/>
          </a:xfrm>
          <a:prstGeom prst="roundRect">
            <a:avLst>
              <a:gd name="adj" fmla="val 18670"/>
            </a:avLst>
          </a:prstGeom>
          <a:solidFill>
            <a:srgbClr val="D9EDF2"/>
          </a:solidFill>
          <a:ln w="7620">
            <a:solidFill>
              <a:srgbClr val="BFD3D8"/>
            </a:solidFill>
            <a:prstDash val="solid"/>
          </a:ln>
        </p:spPr>
        <p:txBody>
          <a:bodyPr/>
          <a:lstStyle/>
          <a:p>
            <a:endParaRPr lang="en-US"/>
          </a:p>
        </p:txBody>
      </p:sp>
      <p:sp>
        <p:nvSpPr>
          <p:cNvPr id="7" name="Text 4"/>
          <p:cNvSpPr/>
          <p:nvPr/>
        </p:nvSpPr>
        <p:spPr>
          <a:xfrm>
            <a:off x="7168634" y="3919061"/>
            <a:ext cx="293013" cy="366236"/>
          </a:xfrm>
          <a:prstGeom prst="rect">
            <a:avLst/>
          </a:prstGeom>
          <a:noFill/>
          <a:ln/>
        </p:spPr>
        <p:txBody>
          <a:bodyPr wrap="none" lIns="0" tIns="0" rIns="0" bIns="0" rtlCol="0" anchor="t"/>
          <a:lstStyle/>
          <a:p>
            <a:pPr marL="0" indent="0" algn="ctr">
              <a:lnSpc>
                <a:spcPts val="2300"/>
              </a:lnSpc>
              <a:buNone/>
            </a:pPr>
            <a:r>
              <a:rPr lang="en-US" sz="2300" dirty="0">
                <a:solidFill>
                  <a:srgbClr val="384653"/>
                </a:solidFill>
                <a:latin typeface="Host Grotesk Medium" pitchFamily="34" charset="0"/>
                <a:ea typeface="Host Grotesk Medium" pitchFamily="34" charset="-122"/>
                <a:cs typeface="Host Grotesk Medium" pitchFamily="34" charset="-120"/>
              </a:rPr>
              <a:t>1</a:t>
            </a:r>
            <a:endParaRPr lang="en-US" sz="2300" dirty="0"/>
          </a:p>
        </p:txBody>
      </p:sp>
      <p:sp>
        <p:nvSpPr>
          <p:cNvPr id="8" name="Text 5"/>
          <p:cNvSpPr/>
          <p:nvPr/>
        </p:nvSpPr>
        <p:spPr>
          <a:xfrm>
            <a:off x="3896678" y="3949660"/>
            <a:ext cx="2441853" cy="305157"/>
          </a:xfrm>
          <a:prstGeom prst="rect">
            <a:avLst/>
          </a:prstGeom>
          <a:noFill/>
          <a:ln/>
        </p:spPr>
        <p:txBody>
          <a:bodyPr wrap="none" lIns="0" tIns="0" rIns="0" bIns="0" rtlCol="0" anchor="t"/>
          <a:lstStyle/>
          <a:p>
            <a:pPr marL="0" indent="0" algn="r">
              <a:lnSpc>
                <a:spcPts val="2400"/>
              </a:lnSpc>
              <a:buNone/>
            </a:pPr>
            <a:r>
              <a:rPr lang="en-US" sz="2400" b="1" dirty="0">
                <a:solidFill>
                  <a:srgbClr val="384653"/>
                </a:solidFill>
                <a:latin typeface="PMingLiU" panose="02020500000000000000" pitchFamily="18" charset="-120"/>
                <a:ea typeface="PMingLiU" panose="02020500000000000000" pitchFamily="18" charset="-120"/>
                <a:cs typeface="Host Grotesk Medium" pitchFamily="34" charset="-120"/>
              </a:rPr>
              <a:t>夜間的搏鬥</a:t>
            </a:r>
            <a:endParaRPr lang="en-US" sz="2400" b="1" dirty="0">
              <a:latin typeface="PMingLiU" panose="02020500000000000000" pitchFamily="18" charset="-120"/>
              <a:ea typeface="PMingLiU" panose="02020500000000000000" pitchFamily="18" charset="-120"/>
            </a:endParaRPr>
          </a:p>
        </p:txBody>
      </p:sp>
      <p:sp>
        <p:nvSpPr>
          <p:cNvPr id="9" name="Text 6"/>
          <p:cNvSpPr/>
          <p:nvPr/>
        </p:nvSpPr>
        <p:spPr>
          <a:xfrm>
            <a:off x="683657" y="4371975"/>
            <a:ext cx="5654873" cy="586026"/>
          </a:xfrm>
          <a:prstGeom prst="rect">
            <a:avLst/>
          </a:prstGeom>
          <a:noFill/>
          <a:ln/>
        </p:spPr>
        <p:txBody>
          <a:bodyPr wrap="square" lIns="0" tIns="0" rIns="0" bIns="0" rtlCol="0" anchor="t"/>
          <a:lstStyle/>
          <a:p>
            <a:pPr marL="0" indent="0" algn="r">
              <a:lnSpc>
                <a:spcPts val="2300"/>
              </a:lnSpc>
              <a:buNone/>
            </a:pPr>
            <a:r>
              <a:rPr lang="en-US" sz="2000" dirty="0">
                <a:solidFill>
                  <a:srgbClr val="384653"/>
                </a:solidFill>
                <a:latin typeface="PMingLiU" panose="02020500000000000000" pitchFamily="18" charset="-120"/>
                <a:ea typeface="PMingLiU" panose="02020500000000000000" pitchFamily="18" charset="-120"/>
                <a:cs typeface="Roboto" pitchFamily="34" charset="-120"/>
              </a:rPr>
              <a:t>創世記32:22-32記載，雅各整夜與「一個人」摔跤，故事結尾清楚表明這神秘人物是神自己或神的代表（如天使）。</a:t>
            </a:r>
            <a:endParaRPr lang="en-US" sz="2000" dirty="0">
              <a:latin typeface="PMingLiU" panose="02020500000000000000" pitchFamily="18" charset="-120"/>
              <a:ea typeface="PMingLiU" panose="02020500000000000000" pitchFamily="18" charset="-120"/>
            </a:endParaRPr>
          </a:p>
        </p:txBody>
      </p:sp>
      <p:sp>
        <p:nvSpPr>
          <p:cNvPr id="10" name="Shape 7"/>
          <p:cNvSpPr/>
          <p:nvPr/>
        </p:nvSpPr>
        <p:spPr>
          <a:xfrm>
            <a:off x="7512070" y="5262801"/>
            <a:ext cx="586026" cy="22860"/>
          </a:xfrm>
          <a:prstGeom prst="roundRect">
            <a:avLst>
              <a:gd name="adj" fmla="val 358918"/>
            </a:avLst>
          </a:prstGeom>
          <a:solidFill>
            <a:srgbClr val="BFD3D8"/>
          </a:solidFill>
          <a:ln/>
        </p:spPr>
        <p:txBody>
          <a:bodyPr/>
          <a:lstStyle/>
          <a:p>
            <a:endParaRPr lang="en-US"/>
          </a:p>
        </p:txBody>
      </p:sp>
      <p:sp>
        <p:nvSpPr>
          <p:cNvPr id="11" name="Shape 8"/>
          <p:cNvSpPr/>
          <p:nvPr/>
        </p:nvSpPr>
        <p:spPr>
          <a:xfrm>
            <a:off x="7095470" y="5054560"/>
            <a:ext cx="439460" cy="439460"/>
          </a:xfrm>
          <a:prstGeom prst="roundRect">
            <a:avLst>
              <a:gd name="adj" fmla="val 18670"/>
            </a:avLst>
          </a:prstGeom>
          <a:solidFill>
            <a:srgbClr val="D9EDF2"/>
          </a:solidFill>
          <a:ln w="7620">
            <a:solidFill>
              <a:srgbClr val="BFD3D8"/>
            </a:solidFill>
            <a:prstDash val="solid"/>
          </a:ln>
        </p:spPr>
        <p:txBody>
          <a:bodyPr/>
          <a:lstStyle/>
          <a:p>
            <a:endParaRPr lang="en-US"/>
          </a:p>
        </p:txBody>
      </p:sp>
      <p:sp>
        <p:nvSpPr>
          <p:cNvPr id="12" name="Text 9"/>
          <p:cNvSpPr/>
          <p:nvPr/>
        </p:nvSpPr>
        <p:spPr>
          <a:xfrm>
            <a:off x="7168634" y="5091112"/>
            <a:ext cx="293013" cy="366236"/>
          </a:xfrm>
          <a:prstGeom prst="rect">
            <a:avLst/>
          </a:prstGeom>
          <a:noFill/>
          <a:ln/>
        </p:spPr>
        <p:txBody>
          <a:bodyPr wrap="none" lIns="0" tIns="0" rIns="0" bIns="0" rtlCol="0" anchor="t"/>
          <a:lstStyle/>
          <a:p>
            <a:pPr marL="0" indent="0" algn="ctr">
              <a:lnSpc>
                <a:spcPts val="2300"/>
              </a:lnSpc>
              <a:buNone/>
            </a:pPr>
            <a:r>
              <a:rPr lang="en-US" sz="2300" dirty="0">
                <a:solidFill>
                  <a:srgbClr val="384653"/>
                </a:solidFill>
                <a:latin typeface="Host Grotesk Medium" pitchFamily="34" charset="0"/>
                <a:ea typeface="Host Grotesk Medium" pitchFamily="34" charset="-122"/>
                <a:cs typeface="Host Grotesk Medium" pitchFamily="34" charset="-120"/>
              </a:rPr>
              <a:t>2</a:t>
            </a:r>
            <a:endParaRPr lang="en-US" sz="2300" dirty="0"/>
          </a:p>
        </p:txBody>
      </p:sp>
      <p:sp>
        <p:nvSpPr>
          <p:cNvPr id="13" name="Text 10"/>
          <p:cNvSpPr/>
          <p:nvPr/>
        </p:nvSpPr>
        <p:spPr>
          <a:xfrm>
            <a:off x="8291870" y="5121712"/>
            <a:ext cx="2441853" cy="305157"/>
          </a:xfrm>
          <a:prstGeom prst="rect">
            <a:avLst/>
          </a:prstGeom>
          <a:noFill/>
          <a:ln/>
        </p:spPr>
        <p:txBody>
          <a:bodyPr wrap="none" lIns="0" tIns="0" rIns="0" bIns="0" rtlCol="0" anchor="t"/>
          <a:lstStyle/>
          <a:p>
            <a:pPr marL="0" indent="0" algn="l">
              <a:lnSpc>
                <a:spcPts val="2400"/>
              </a:lnSpc>
              <a:buNone/>
            </a:pPr>
            <a:r>
              <a:rPr lang="en-US" sz="2400" b="1" dirty="0">
                <a:solidFill>
                  <a:srgbClr val="384653"/>
                </a:solidFill>
                <a:latin typeface="PMingLiU" panose="02020500000000000000" pitchFamily="18" charset="-120"/>
                <a:ea typeface="PMingLiU" panose="02020500000000000000" pitchFamily="18" charset="-120"/>
                <a:cs typeface="Host Grotesk Medium" pitchFamily="34" charset="-120"/>
              </a:rPr>
              <a:t>更名為以色列</a:t>
            </a:r>
            <a:endParaRPr lang="en-US" sz="2400" b="1" dirty="0">
              <a:latin typeface="PMingLiU" panose="02020500000000000000" pitchFamily="18" charset="-120"/>
              <a:ea typeface="PMingLiU" panose="02020500000000000000" pitchFamily="18" charset="-120"/>
            </a:endParaRPr>
          </a:p>
        </p:txBody>
      </p:sp>
      <p:sp>
        <p:nvSpPr>
          <p:cNvPr id="14" name="Text 11"/>
          <p:cNvSpPr/>
          <p:nvPr/>
        </p:nvSpPr>
        <p:spPr>
          <a:xfrm>
            <a:off x="8291870" y="5544026"/>
            <a:ext cx="5654873" cy="586026"/>
          </a:xfrm>
          <a:prstGeom prst="rect">
            <a:avLst/>
          </a:prstGeom>
          <a:noFill/>
          <a:ln/>
        </p:spPr>
        <p:txBody>
          <a:bodyPr wrap="square" lIns="0" tIns="0" rIns="0" bIns="0" rtlCol="0" anchor="t"/>
          <a:lstStyle/>
          <a:p>
            <a:pPr marL="0" indent="0" algn="l">
              <a:lnSpc>
                <a:spcPts val="2300"/>
              </a:lnSpc>
              <a:buNone/>
            </a:pPr>
            <a:r>
              <a:rPr lang="en-US" sz="2000" dirty="0">
                <a:solidFill>
                  <a:srgbClr val="384653"/>
                </a:solidFill>
                <a:latin typeface="PMingLiU" panose="02020500000000000000" pitchFamily="18" charset="-120"/>
                <a:ea typeface="PMingLiU" panose="02020500000000000000" pitchFamily="18" charset="-120"/>
                <a:cs typeface="Roboto" pitchFamily="34" charset="-120"/>
              </a:rPr>
              <a:t>經過這場搏鬥，雅各被更名為以色列——「與神搏鬥（或奮鬥）的人」。這個名字成為一個民族的身份標誌。</a:t>
            </a:r>
            <a:endParaRPr lang="en-US" sz="2000" dirty="0">
              <a:latin typeface="PMingLiU" panose="02020500000000000000" pitchFamily="18" charset="-120"/>
              <a:ea typeface="PMingLiU" panose="02020500000000000000" pitchFamily="18" charset="-120"/>
            </a:endParaRPr>
          </a:p>
        </p:txBody>
      </p:sp>
      <p:sp>
        <p:nvSpPr>
          <p:cNvPr id="15" name="Shape 12"/>
          <p:cNvSpPr/>
          <p:nvPr/>
        </p:nvSpPr>
        <p:spPr>
          <a:xfrm>
            <a:off x="6532305" y="6273046"/>
            <a:ext cx="586026" cy="22860"/>
          </a:xfrm>
          <a:prstGeom prst="roundRect">
            <a:avLst>
              <a:gd name="adj" fmla="val 358918"/>
            </a:avLst>
          </a:prstGeom>
          <a:solidFill>
            <a:srgbClr val="BFD3D8"/>
          </a:solidFill>
          <a:ln/>
        </p:spPr>
        <p:txBody>
          <a:bodyPr/>
          <a:lstStyle/>
          <a:p>
            <a:endParaRPr lang="en-US"/>
          </a:p>
        </p:txBody>
      </p:sp>
      <p:sp>
        <p:nvSpPr>
          <p:cNvPr id="16" name="Shape 13"/>
          <p:cNvSpPr/>
          <p:nvPr/>
        </p:nvSpPr>
        <p:spPr>
          <a:xfrm>
            <a:off x="7095470" y="6064806"/>
            <a:ext cx="439460" cy="439460"/>
          </a:xfrm>
          <a:prstGeom prst="roundRect">
            <a:avLst>
              <a:gd name="adj" fmla="val 18670"/>
            </a:avLst>
          </a:prstGeom>
          <a:solidFill>
            <a:srgbClr val="D9EDF2"/>
          </a:solidFill>
          <a:ln w="7620">
            <a:solidFill>
              <a:srgbClr val="BFD3D8"/>
            </a:solidFill>
            <a:prstDash val="solid"/>
          </a:ln>
        </p:spPr>
        <p:txBody>
          <a:bodyPr/>
          <a:lstStyle/>
          <a:p>
            <a:endParaRPr lang="en-US"/>
          </a:p>
        </p:txBody>
      </p:sp>
      <p:sp>
        <p:nvSpPr>
          <p:cNvPr id="17" name="Text 14"/>
          <p:cNvSpPr/>
          <p:nvPr/>
        </p:nvSpPr>
        <p:spPr>
          <a:xfrm>
            <a:off x="7168634" y="6101358"/>
            <a:ext cx="293013" cy="366236"/>
          </a:xfrm>
          <a:prstGeom prst="rect">
            <a:avLst/>
          </a:prstGeom>
          <a:noFill/>
          <a:ln/>
        </p:spPr>
        <p:txBody>
          <a:bodyPr wrap="none" lIns="0" tIns="0" rIns="0" bIns="0" rtlCol="0" anchor="t"/>
          <a:lstStyle/>
          <a:p>
            <a:pPr marL="0" indent="0" algn="ctr">
              <a:lnSpc>
                <a:spcPts val="2300"/>
              </a:lnSpc>
              <a:buNone/>
            </a:pPr>
            <a:r>
              <a:rPr lang="en-US" sz="2300" dirty="0">
                <a:solidFill>
                  <a:srgbClr val="384653"/>
                </a:solidFill>
                <a:latin typeface="Host Grotesk Medium" pitchFamily="34" charset="0"/>
                <a:ea typeface="Host Grotesk Medium" pitchFamily="34" charset="-122"/>
                <a:cs typeface="Host Grotesk Medium" pitchFamily="34" charset="-120"/>
              </a:rPr>
              <a:t>3</a:t>
            </a:r>
            <a:endParaRPr lang="en-US" sz="2300" dirty="0"/>
          </a:p>
        </p:txBody>
      </p:sp>
      <p:sp>
        <p:nvSpPr>
          <p:cNvPr id="18" name="Text 15"/>
          <p:cNvSpPr/>
          <p:nvPr/>
        </p:nvSpPr>
        <p:spPr>
          <a:xfrm>
            <a:off x="3896678" y="6131957"/>
            <a:ext cx="2441853" cy="305157"/>
          </a:xfrm>
          <a:prstGeom prst="rect">
            <a:avLst/>
          </a:prstGeom>
          <a:noFill/>
          <a:ln/>
        </p:spPr>
        <p:txBody>
          <a:bodyPr wrap="none" lIns="0" tIns="0" rIns="0" bIns="0" rtlCol="0" anchor="t"/>
          <a:lstStyle/>
          <a:p>
            <a:pPr marL="0" indent="0" algn="r">
              <a:lnSpc>
                <a:spcPts val="2400"/>
              </a:lnSpc>
              <a:buNone/>
            </a:pPr>
            <a:r>
              <a:rPr lang="en-US" sz="2400" b="1" dirty="0">
                <a:solidFill>
                  <a:srgbClr val="384653"/>
                </a:solidFill>
                <a:latin typeface="PMingLiU" panose="02020500000000000000" pitchFamily="18" charset="-120"/>
                <a:ea typeface="PMingLiU" panose="02020500000000000000" pitchFamily="18" charset="-120"/>
                <a:cs typeface="Host Grotesk Medium" pitchFamily="34" charset="-120"/>
              </a:rPr>
              <a:t>帶著跛腿離開</a:t>
            </a:r>
            <a:endParaRPr lang="en-US" sz="2400" b="1" dirty="0">
              <a:latin typeface="PMingLiU" panose="02020500000000000000" pitchFamily="18" charset="-120"/>
              <a:ea typeface="PMingLiU" panose="02020500000000000000" pitchFamily="18" charset="-120"/>
            </a:endParaRPr>
          </a:p>
        </p:txBody>
      </p:sp>
      <p:sp>
        <p:nvSpPr>
          <p:cNvPr id="19" name="Text 16"/>
          <p:cNvSpPr/>
          <p:nvPr/>
        </p:nvSpPr>
        <p:spPr>
          <a:xfrm>
            <a:off x="683657" y="6554272"/>
            <a:ext cx="5654873" cy="586026"/>
          </a:xfrm>
          <a:prstGeom prst="rect">
            <a:avLst/>
          </a:prstGeom>
          <a:noFill/>
          <a:ln/>
        </p:spPr>
        <p:txBody>
          <a:bodyPr wrap="square" lIns="0" tIns="0" rIns="0" bIns="0" rtlCol="0" anchor="t"/>
          <a:lstStyle/>
          <a:p>
            <a:pPr marL="0" indent="0" algn="r">
              <a:lnSpc>
                <a:spcPts val="2300"/>
              </a:lnSpc>
              <a:buNone/>
            </a:pPr>
            <a:r>
              <a:rPr lang="en-US" sz="2000" dirty="0">
                <a:solidFill>
                  <a:srgbClr val="384653"/>
                </a:solidFill>
                <a:latin typeface="PMingLiU" panose="02020500000000000000" pitchFamily="18" charset="-120"/>
                <a:ea typeface="PMingLiU" panose="02020500000000000000" pitchFamily="18" charset="-120"/>
                <a:cs typeface="Roboto" pitchFamily="34" charset="-120"/>
              </a:rPr>
              <a:t>雅各雖然跛腿離開，卻得到了祝福。他將那地方命名為毗努伊勒，說：「我面對面見了神，我的性命仍得保全。」</a:t>
            </a:r>
            <a:endParaRPr lang="en-US" sz="2000" dirty="0">
              <a:latin typeface="PMingLiU" panose="02020500000000000000" pitchFamily="18" charset="-120"/>
              <a:ea typeface="PMingLiU" panose="02020500000000000000" pitchFamily="18" charset="-12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13572" y="522435"/>
            <a:ext cx="5670590" cy="708779"/>
          </a:xfrm>
          <a:prstGeom prst="rect">
            <a:avLst/>
          </a:prstGeom>
          <a:noFill/>
          <a:ln/>
        </p:spPr>
        <p:txBody>
          <a:bodyPr wrap="none" lIns="0" tIns="0" rIns="0" bIns="0" rtlCol="0" anchor="t"/>
          <a:lstStyle/>
          <a:p>
            <a:pPr marL="0" indent="0" algn="l">
              <a:lnSpc>
                <a:spcPts val="5550"/>
              </a:lnSpc>
              <a:buNone/>
            </a:pPr>
            <a:r>
              <a:rPr lang="en-US" sz="4450" b="1" dirty="0">
                <a:solidFill>
                  <a:srgbClr val="2E3C4E"/>
                </a:solidFill>
                <a:latin typeface="PMingLiU" panose="02020500000000000000" pitchFamily="18" charset="-120"/>
                <a:ea typeface="PMingLiU" panose="02020500000000000000" pitchFamily="18" charset="-120"/>
                <a:cs typeface="Host Grotesk Medium" pitchFamily="34" charset="-120"/>
              </a:rPr>
              <a:t>摔跤作為關係的象徵</a:t>
            </a:r>
            <a:endParaRPr lang="en-US" sz="4450" b="1" dirty="0">
              <a:latin typeface="PMingLiU" panose="02020500000000000000" pitchFamily="18" charset="-120"/>
              <a:ea typeface="PMingLiU" panose="02020500000000000000" pitchFamily="18" charset="-120"/>
            </a:endParaRPr>
          </a:p>
        </p:txBody>
      </p:sp>
      <p:pic>
        <p:nvPicPr>
          <p:cNvPr id="3" name="Image 0" descr="preencoded.png"/>
          <p:cNvPicPr>
            <a:picLocks noChangeAspect="1"/>
          </p:cNvPicPr>
          <p:nvPr/>
        </p:nvPicPr>
        <p:blipFill>
          <a:blip r:embed="rId3"/>
          <a:stretch>
            <a:fillRect/>
          </a:stretch>
        </p:blipFill>
        <p:spPr>
          <a:xfrm>
            <a:off x="2698130" y="1684843"/>
            <a:ext cx="2152055" cy="1284208"/>
          </a:xfrm>
          <a:prstGeom prst="rect">
            <a:avLst/>
          </a:prstGeom>
        </p:spPr>
      </p:pic>
      <p:pic>
        <p:nvPicPr>
          <p:cNvPr id="4" name="Image 1" descr="preencoded.png"/>
          <p:cNvPicPr>
            <a:picLocks noChangeAspect="1"/>
          </p:cNvPicPr>
          <p:nvPr/>
        </p:nvPicPr>
        <p:blipFill>
          <a:blip r:embed="rId4"/>
          <a:stretch>
            <a:fillRect/>
          </a:stretch>
        </p:blipFill>
        <p:spPr>
          <a:xfrm>
            <a:off x="3614674" y="2286227"/>
            <a:ext cx="318968" cy="398621"/>
          </a:xfrm>
          <a:prstGeom prst="rect">
            <a:avLst/>
          </a:prstGeom>
        </p:spPr>
      </p:pic>
      <p:sp>
        <p:nvSpPr>
          <p:cNvPr id="5" name="Text 1"/>
          <p:cNvSpPr/>
          <p:nvPr/>
        </p:nvSpPr>
        <p:spPr>
          <a:xfrm>
            <a:off x="5076999" y="1911657"/>
            <a:ext cx="2720459" cy="354330"/>
          </a:xfrm>
          <a:prstGeom prst="rect">
            <a:avLst/>
          </a:prstGeom>
          <a:noFill/>
          <a:ln/>
        </p:spPr>
        <p:txBody>
          <a:bodyPr wrap="none" lIns="0" tIns="0" rIns="0" bIns="0" rtlCol="0" anchor="t"/>
          <a:lstStyle/>
          <a:p>
            <a:pPr marL="0" indent="0" algn="l">
              <a:lnSpc>
                <a:spcPts val="2750"/>
              </a:lnSpc>
              <a:buNone/>
            </a:pPr>
            <a:r>
              <a:rPr lang="en-US" sz="2200" b="1" dirty="0">
                <a:solidFill>
                  <a:srgbClr val="384653"/>
                </a:solidFill>
                <a:latin typeface="PMingLiU" panose="02020500000000000000" pitchFamily="18" charset="-120"/>
                <a:ea typeface="PMingLiU" panose="02020500000000000000" pitchFamily="18" charset="-120"/>
                <a:cs typeface="Host Grotesk Medium" pitchFamily="34" charset="-120"/>
              </a:rPr>
              <a:t>祝福來自掙扎</a:t>
            </a:r>
            <a:endParaRPr lang="en-US" sz="2200" b="1" dirty="0">
              <a:latin typeface="PMingLiU" panose="02020500000000000000" pitchFamily="18" charset="-120"/>
              <a:ea typeface="PMingLiU" panose="02020500000000000000" pitchFamily="18" charset="-120"/>
            </a:endParaRPr>
          </a:p>
        </p:txBody>
      </p:sp>
      <p:sp>
        <p:nvSpPr>
          <p:cNvPr id="6" name="Text 2"/>
          <p:cNvSpPr/>
          <p:nvPr/>
        </p:nvSpPr>
        <p:spPr>
          <a:xfrm>
            <a:off x="5076999" y="2402075"/>
            <a:ext cx="2720459" cy="340162"/>
          </a:xfrm>
          <a:prstGeom prst="rect">
            <a:avLst/>
          </a:prstGeom>
          <a:noFill/>
          <a:ln/>
        </p:spPr>
        <p:txBody>
          <a:bodyPr wrap="none" lIns="0" tIns="0" rIns="0" bIns="0" rtlCol="0" anchor="t"/>
          <a:lstStyle/>
          <a:p>
            <a:pPr marL="0" indent="0" algn="l">
              <a:lnSpc>
                <a:spcPts val="2650"/>
              </a:lnSpc>
              <a:buNone/>
            </a:pPr>
            <a:r>
              <a:rPr lang="en-US" sz="1750" dirty="0">
                <a:solidFill>
                  <a:srgbClr val="384653"/>
                </a:solidFill>
                <a:latin typeface="PMingLiU" panose="02020500000000000000" pitchFamily="18" charset="-120"/>
                <a:ea typeface="PMingLiU" panose="02020500000000000000" pitchFamily="18" charset="-120"/>
                <a:cs typeface="Roboto" pitchFamily="34" charset="-120"/>
              </a:rPr>
              <a:t>通過掙扎而非迴避獲得祝福</a:t>
            </a:r>
            <a:endParaRPr lang="en-US" sz="1750" dirty="0">
              <a:latin typeface="PMingLiU" panose="02020500000000000000" pitchFamily="18" charset="-120"/>
              <a:ea typeface="PMingLiU" panose="02020500000000000000" pitchFamily="18" charset="-120"/>
            </a:endParaRPr>
          </a:p>
        </p:txBody>
      </p:sp>
      <p:sp>
        <p:nvSpPr>
          <p:cNvPr id="7" name="Shape 3"/>
          <p:cNvSpPr/>
          <p:nvPr/>
        </p:nvSpPr>
        <p:spPr>
          <a:xfrm>
            <a:off x="4906859" y="2982148"/>
            <a:ext cx="8592860" cy="15240"/>
          </a:xfrm>
          <a:prstGeom prst="roundRect">
            <a:avLst>
              <a:gd name="adj" fmla="val 625116"/>
            </a:avLst>
          </a:prstGeom>
          <a:solidFill>
            <a:srgbClr val="BFD3D8"/>
          </a:solidFill>
          <a:ln/>
        </p:spPr>
        <p:txBody>
          <a:bodyPr/>
          <a:lstStyle/>
          <a:p>
            <a:endParaRPr lang="en-US"/>
          </a:p>
        </p:txBody>
      </p:sp>
      <p:pic>
        <p:nvPicPr>
          <p:cNvPr id="8" name="Image 2" descr="preencoded.png"/>
          <p:cNvPicPr>
            <a:picLocks noChangeAspect="1"/>
          </p:cNvPicPr>
          <p:nvPr/>
        </p:nvPicPr>
        <p:blipFill>
          <a:blip r:embed="rId5"/>
          <a:stretch>
            <a:fillRect/>
          </a:stretch>
        </p:blipFill>
        <p:spPr>
          <a:xfrm>
            <a:off x="1622163" y="3025724"/>
            <a:ext cx="4304109" cy="1284208"/>
          </a:xfrm>
          <a:prstGeom prst="rect">
            <a:avLst/>
          </a:prstGeom>
        </p:spPr>
      </p:pic>
      <p:pic>
        <p:nvPicPr>
          <p:cNvPr id="9" name="Image 3" descr="preencoded.png"/>
          <p:cNvPicPr>
            <a:picLocks noChangeAspect="1"/>
          </p:cNvPicPr>
          <p:nvPr/>
        </p:nvPicPr>
        <p:blipFill>
          <a:blip r:embed="rId6"/>
          <a:stretch>
            <a:fillRect/>
          </a:stretch>
        </p:blipFill>
        <p:spPr>
          <a:xfrm>
            <a:off x="3614674" y="3468518"/>
            <a:ext cx="318968" cy="398621"/>
          </a:xfrm>
          <a:prstGeom prst="rect">
            <a:avLst/>
          </a:prstGeom>
        </p:spPr>
      </p:pic>
      <p:sp>
        <p:nvSpPr>
          <p:cNvPr id="10" name="Text 4"/>
          <p:cNvSpPr/>
          <p:nvPr/>
        </p:nvSpPr>
        <p:spPr>
          <a:xfrm>
            <a:off x="6153086" y="3252539"/>
            <a:ext cx="2493764" cy="354330"/>
          </a:xfrm>
          <a:prstGeom prst="rect">
            <a:avLst/>
          </a:prstGeom>
          <a:noFill/>
          <a:ln/>
        </p:spPr>
        <p:txBody>
          <a:bodyPr wrap="none" lIns="0" tIns="0" rIns="0" bIns="0" rtlCol="0" anchor="t"/>
          <a:lstStyle/>
          <a:p>
            <a:pPr marL="0" indent="0" algn="l">
              <a:lnSpc>
                <a:spcPts val="2750"/>
              </a:lnSpc>
              <a:buNone/>
            </a:pPr>
            <a:r>
              <a:rPr lang="en-US" sz="2200" b="1" dirty="0">
                <a:solidFill>
                  <a:srgbClr val="384653"/>
                </a:solidFill>
                <a:latin typeface="PMingLiU" panose="02020500000000000000" pitchFamily="18" charset="-120"/>
                <a:ea typeface="PMingLiU" panose="02020500000000000000" pitchFamily="18" charset="-120"/>
                <a:cs typeface="Host Grotesk Medium" pitchFamily="34" charset="-120"/>
              </a:rPr>
              <a:t>堅持不懈</a:t>
            </a:r>
            <a:endParaRPr lang="en-US" sz="2200" b="1" dirty="0">
              <a:latin typeface="PMingLiU" panose="02020500000000000000" pitchFamily="18" charset="-120"/>
              <a:ea typeface="PMingLiU" panose="02020500000000000000" pitchFamily="18" charset="-120"/>
            </a:endParaRPr>
          </a:p>
        </p:txBody>
      </p:sp>
      <p:sp>
        <p:nvSpPr>
          <p:cNvPr id="11" name="Text 5"/>
          <p:cNvSpPr/>
          <p:nvPr/>
        </p:nvSpPr>
        <p:spPr>
          <a:xfrm>
            <a:off x="6153086" y="3742957"/>
            <a:ext cx="2493764" cy="340162"/>
          </a:xfrm>
          <a:prstGeom prst="rect">
            <a:avLst/>
          </a:prstGeom>
          <a:noFill/>
          <a:ln/>
        </p:spPr>
        <p:txBody>
          <a:bodyPr wrap="none" lIns="0" tIns="0" rIns="0" bIns="0" rtlCol="0" anchor="t"/>
          <a:lstStyle/>
          <a:p>
            <a:pPr marL="0" indent="0" algn="l">
              <a:lnSpc>
                <a:spcPts val="2650"/>
              </a:lnSpc>
              <a:buNone/>
            </a:pPr>
            <a:r>
              <a:rPr lang="en-US" sz="1750" dirty="0">
                <a:solidFill>
                  <a:srgbClr val="384653"/>
                </a:solidFill>
                <a:latin typeface="PMingLiU" panose="02020500000000000000" pitchFamily="18" charset="-120"/>
                <a:ea typeface="PMingLiU" panose="02020500000000000000" pitchFamily="18" charset="-120"/>
                <a:cs typeface="Roboto" pitchFamily="34" charset="-120"/>
              </a:rPr>
              <a:t>雅各不放手直到得到祝福</a:t>
            </a:r>
            <a:endParaRPr lang="en-US" sz="1750" dirty="0">
              <a:latin typeface="PMingLiU" panose="02020500000000000000" pitchFamily="18" charset="-120"/>
              <a:ea typeface="PMingLiU" panose="02020500000000000000" pitchFamily="18" charset="-120"/>
            </a:endParaRPr>
          </a:p>
        </p:txBody>
      </p:sp>
      <p:sp>
        <p:nvSpPr>
          <p:cNvPr id="12" name="Shape 6"/>
          <p:cNvSpPr/>
          <p:nvPr/>
        </p:nvSpPr>
        <p:spPr>
          <a:xfrm>
            <a:off x="5982946" y="4323030"/>
            <a:ext cx="7516773" cy="15240"/>
          </a:xfrm>
          <a:prstGeom prst="roundRect">
            <a:avLst>
              <a:gd name="adj" fmla="val 625116"/>
            </a:avLst>
          </a:prstGeom>
          <a:solidFill>
            <a:srgbClr val="BFD3D8"/>
          </a:solidFill>
          <a:ln/>
        </p:spPr>
        <p:txBody>
          <a:bodyPr/>
          <a:lstStyle/>
          <a:p>
            <a:endParaRPr lang="en-US"/>
          </a:p>
        </p:txBody>
      </p:sp>
      <p:pic>
        <p:nvPicPr>
          <p:cNvPr id="13" name="Image 4" descr="preencoded.png"/>
          <p:cNvPicPr>
            <a:picLocks noChangeAspect="1"/>
          </p:cNvPicPr>
          <p:nvPr/>
        </p:nvPicPr>
        <p:blipFill>
          <a:blip r:embed="rId7"/>
          <a:stretch>
            <a:fillRect/>
          </a:stretch>
        </p:blipFill>
        <p:spPr>
          <a:xfrm>
            <a:off x="546076" y="4366606"/>
            <a:ext cx="6456164" cy="1284208"/>
          </a:xfrm>
          <a:prstGeom prst="rect">
            <a:avLst/>
          </a:prstGeom>
        </p:spPr>
      </p:pic>
      <p:pic>
        <p:nvPicPr>
          <p:cNvPr id="14" name="Image 5" descr="preencoded.png"/>
          <p:cNvPicPr>
            <a:picLocks noChangeAspect="1"/>
          </p:cNvPicPr>
          <p:nvPr/>
        </p:nvPicPr>
        <p:blipFill>
          <a:blip r:embed="rId8"/>
          <a:stretch>
            <a:fillRect/>
          </a:stretch>
        </p:blipFill>
        <p:spPr>
          <a:xfrm>
            <a:off x="3614555" y="4809400"/>
            <a:ext cx="318968" cy="398621"/>
          </a:xfrm>
          <a:prstGeom prst="rect">
            <a:avLst/>
          </a:prstGeom>
        </p:spPr>
      </p:pic>
      <p:sp>
        <p:nvSpPr>
          <p:cNvPr id="15" name="Text 7"/>
          <p:cNvSpPr/>
          <p:nvPr/>
        </p:nvSpPr>
        <p:spPr>
          <a:xfrm>
            <a:off x="7229054" y="4593420"/>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384653"/>
                </a:solidFill>
                <a:latin typeface="PMingLiU" panose="02020500000000000000" pitchFamily="18" charset="-120"/>
                <a:ea typeface="PMingLiU" panose="02020500000000000000" pitchFamily="18" charset="-120"/>
                <a:cs typeface="Host Grotesk Medium" pitchFamily="34" charset="-120"/>
              </a:rPr>
              <a:t>親密的掙扎</a:t>
            </a:r>
            <a:endParaRPr lang="en-US" sz="2200" b="1" dirty="0">
              <a:latin typeface="PMingLiU" panose="02020500000000000000" pitchFamily="18" charset="-120"/>
              <a:ea typeface="PMingLiU" panose="02020500000000000000" pitchFamily="18" charset="-120"/>
            </a:endParaRPr>
          </a:p>
        </p:txBody>
      </p:sp>
      <p:sp>
        <p:nvSpPr>
          <p:cNvPr id="16" name="Text 8"/>
          <p:cNvSpPr/>
          <p:nvPr/>
        </p:nvSpPr>
        <p:spPr>
          <a:xfrm>
            <a:off x="7229054" y="5083839"/>
            <a:ext cx="2947154" cy="340162"/>
          </a:xfrm>
          <a:prstGeom prst="rect">
            <a:avLst/>
          </a:prstGeom>
          <a:noFill/>
          <a:ln/>
        </p:spPr>
        <p:txBody>
          <a:bodyPr wrap="none" lIns="0" tIns="0" rIns="0" bIns="0" rtlCol="0" anchor="t"/>
          <a:lstStyle/>
          <a:p>
            <a:pPr marL="0" indent="0" algn="l">
              <a:lnSpc>
                <a:spcPts val="2650"/>
              </a:lnSpc>
              <a:buNone/>
            </a:pPr>
            <a:r>
              <a:rPr lang="en-US" sz="1750" dirty="0">
                <a:solidFill>
                  <a:srgbClr val="384653"/>
                </a:solidFill>
                <a:latin typeface="PMingLiU" panose="02020500000000000000" pitchFamily="18" charset="-120"/>
                <a:ea typeface="PMingLiU" panose="02020500000000000000" pitchFamily="18" charset="-120"/>
                <a:cs typeface="Roboto" pitchFamily="34" charset="-120"/>
              </a:rPr>
              <a:t>近距離、個人化、脆弱的接觸</a:t>
            </a:r>
            <a:endParaRPr lang="en-US" sz="1750" dirty="0">
              <a:latin typeface="PMingLiU" panose="02020500000000000000" pitchFamily="18" charset="-120"/>
              <a:ea typeface="PMingLiU" panose="02020500000000000000" pitchFamily="18" charset="-120"/>
            </a:endParaRPr>
          </a:p>
        </p:txBody>
      </p:sp>
      <p:sp>
        <p:nvSpPr>
          <p:cNvPr id="17" name="Text 9"/>
          <p:cNvSpPr/>
          <p:nvPr/>
        </p:nvSpPr>
        <p:spPr>
          <a:xfrm>
            <a:off x="513572" y="5905965"/>
            <a:ext cx="9662635" cy="680323"/>
          </a:xfrm>
          <a:prstGeom prst="rect">
            <a:avLst/>
          </a:prstGeom>
          <a:noFill/>
          <a:ln/>
        </p:spPr>
        <p:txBody>
          <a:bodyPr wrap="square" lIns="0" tIns="0" rIns="0" bIns="0" rtlCol="0" anchor="t"/>
          <a:lstStyle/>
          <a:p>
            <a:pPr marL="0" indent="0" algn="l">
              <a:lnSpc>
                <a:spcPts val="2650"/>
              </a:lnSpc>
              <a:buNone/>
            </a:pPr>
            <a:r>
              <a:rPr lang="en-US" sz="1750" dirty="0" err="1">
                <a:solidFill>
                  <a:srgbClr val="384653"/>
                </a:solidFill>
                <a:latin typeface="PMingLiU" panose="02020500000000000000" pitchFamily="18" charset="-120"/>
                <a:ea typeface="PMingLiU" panose="02020500000000000000" pitchFamily="18" charset="-120"/>
                <a:cs typeface="Roboto" pitchFamily="34" charset="-120"/>
              </a:rPr>
              <a:t>這個故事中的摔跤帶有隱喻</a:t>
            </a:r>
            <a:r>
              <a:rPr lang="en-US" sz="1750" dirty="0">
                <a:solidFill>
                  <a:srgbClr val="384653"/>
                </a:solidFill>
                <a:latin typeface="PMingLiU" panose="02020500000000000000" pitchFamily="18" charset="-120"/>
                <a:ea typeface="PMingLiU" panose="02020500000000000000" pitchFamily="18" charset="-120"/>
                <a:cs typeface="Roboto" pitchFamily="34" charset="-120"/>
              </a:rPr>
              <a:t>， 它代表一種親密的掙扎：近距離、個人化且脆弱的接觸。雅各的堅持表明信仰涉及掙扎而非簡單地唯命是從，神並不因人類的抵抗或參與而感到威脅。</a:t>
            </a:r>
            <a:endParaRPr lang="en-US" sz="1750" dirty="0">
              <a:latin typeface="PMingLiU" panose="02020500000000000000" pitchFamily="18" charset="-120"/>
              <a:ea typeface="PMingLiU" panose="02020500000000000000" pitchFamily="18" charset="-120"/>
            </a:endParaRPr>
          </a:p>
        </p:txBody>
      </p:sp>
      <p:pic>
        <p:nvPicPr>
          <p:cNvPr id="18" name="Image 0" descr="preencoded.png">
            <a:extLst>
              <a:ext uri="{FF2B5EF4-FFF2-40B4-BE49-F238E27FC236}">
                <a16:creationId xmlns:a16="http://schemas.microsoft.com/office/drawing/2014/main" id="{9FC16506-5087-B6A4-8A47-2797A381954C}"/>
              </a:ext>
            </a:extLst>
          </p:cNvPr>
          <p:cNvPicPr>
            <a:picLocks noChangeAspect="1"/>
          </p:cNvPicPr>
          <p:nvPr/>
        </p:nvPicPr>
        <p:blipFill>
          <a:blip r:embed="rId9"/>
          <a:stretch>
            <a:fillRect/>
          </a:stretch>
        </p:blipFill>
        <p:spPr>
          <a:xfrm>
            <a:off x="9778180" y="0"/>
            <a:ext cx="4852219" cy="8229600"/>
          </a:xfrm>
          <a:prstGeom prst="rect">
            <a:avLst/>
          </a:prstGeom>
        </p:spPr>
      </p:pic>
      <p:sp>
        <p:nvSpPr>
          <p:cNvPr id="19" name="Text 12">
            <a:extLst>
              <a:ext uri="{FF2B5EF4-FFF2-40B4-BE49-F238E27FC236}">
                <a16:creationId xmlns:a16="http://schemas.microsoft.com/office/drawing/2014/main" id="{455A8D0D-C029-8B70-8191-E303DD424D40}"/>
              </a:ext>
            </a:extLst>
          </p:cNvPr>
          <p:cNvSpPr/>
          <p:nvPr/>
        </p:nvSpPr>
        <p:spPr>
          <a:xfrm>
            <a:off x="513571" y="6889366"/>
            <a:ext cx="9662636" cy="1037156"/>
          </a:xfrm>
          <a:prstGeom prst="rect">
            <a:avLst/>
          </a:prstGeom>
          <a:noFill/>
          <a:ln/>
        </p:spPr>
        <p:txBody>
          <a:bodyPr wrap="square" lIns="0" tIns="0" rIns="0" bIns="0" rtlCol="0" anchor="t"/>
          <a:lstStyle/>
          <a:p>
            <a:pPr marL="0" indent="0" algn="l">
              <a:lnSpc>
                <a:spcPts val="2650"/>
              </a:lnSpc>
              <a:buNone/>
            </a:pPr>
            <a:r>
              <a:rPr lang="en-US" sz="1750" dirty="0" err="1">
                <a:solidFill>
                  <a:srgbClr val="384653"/>
                </a:solidFill>
                <a:latin typeface="PMingLiU" panose="02020500000000000000" pitchFamily="18" charset="-120"/>
                <a:ea typeface="PMingLiU" panose="02020500000000000000" pitchFamily="18" charset="-120"/>
                <a:cs typeface="Roboto" pitchFamily="34" charset="-120"/>
              </a:rPr>
              <a:t>雅各餘生都帶著跛腿</a:t>
            </a:r>
            <a:r>
              <a:rPr lang="en-US" sz="1750" dirty="0">
                <a:solidFill>
                  <a:srgbClr val="384653"/>
                </a:solidFill>
                <a:latin typeface="PMingLiU" panose="02020500000000000000" pitchFamily="18" charset="-120"/>
                <a:ea typeface="PMingLiU" panose="02020500000000000000" pitchFamily="18" charset="-120"/>
                <a:cs typeface="Roboto" pitchFamily="34" charset="-120"/>
              </a:rPr>
              <a:t>， 這一細節意義深遠：與神搏鬥需要付出代價，但同時也會轉變你。信仰會留下傷痕，這些傷痕成為我們靈性旅程的見證，提醒我們與神相遇的真實性。</a:t>
            </a:r>
            <a:endParaRPr lang="en-US" sz="1750" dirty="0">
              <a:latin typeface="PMingLiU" panose="02020500000000000000" pitchFamily="18" charset="-120"/>
              <a:ea typeface="PMingLiU" panose="02020500000000000000" pitchFamily="18" charset="-12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93790" y="1251109"/>
            <a:ext cx="5670590" cy="708779"/>
          </a:xfrm>
          <a:prstGeom prst="rect">
            <a:avLst/>
          </a:prstGeom>
          <a:noFill/>
          <a:ln/>
        </p:spPr>
        <p:txBody>
          <a:bodyPr wrap="none" lIns="0" tIns="0" rIns="0" bIns="0" rtlCol="0" anchor="t"/>
          <a:lstStyle/>
          <a:p>
            <a:pPr marL="0" indent="0" algn="l">
              <a:lnSpc>
                <a:spcPts val="5550"/>
              </a:lnSpc>
              <a:buNone/>
            </a:pPr>
            <a:r>
              <a:rPr lang="en-US" sz="4450" dirty="0">
                <a:solidFill>
                  <a:srgbClr val="2E3C4E"/>
                </a:solidFill>
                <a:latin typeface="PMingLiU" panose="02020500000000000000" pitchFamily="18" charset="-120"/>
                <a:ea typeface="PMingLiU" panose="02020500000000000000" pitchFamily="18" charset="-120"/>
                <a:cs typeface="Host Grotesk Medium" pitchFamily="34" charset="-120"/>
              </a:rPr>
              <a:t>猶太教與基督教的詮釋</a:t>
            </a:r>
            <a:endParaRPr lang="en-US" sz="4450" dirty="0">
              <a:latin typeface="PMingLiU" panose="02020500000000000000" pitchFamily="18" charset="-120"/>
              <a:ea typeface="PMingLiU" panose="02020500000000000000" pitchFamily="18" charset="-120"/>
            </a:endParaRPr>
          </a:p>
        </p:txBody>
      </p:sp>
      <p:sp>
        <p:nvSpPr>
          <p:cNvPr id="3" name="Text 1"/>
          <p:cNvSpPr/>
          <p:nvPr/>
        </p:nvSpPr>
        <p:spPr>
          <a:xfrm>
            <a:off x="1857256" y="2459117"/>
            <a:ext cx="2835235" cy="354330"/>
          </a:xfrm>
          <a:prstGeom prst="rect">
            <a:avLst/>
          </a:prstGeom>
          <a:noFill/>
          <a:ln/>
        </p:spPr>
        <p:txBody>
          <a:bodyPr wrap="none" lIns="0" tIns="0" rIns="0" bIns="0" rtlCol="0" anchor="t"/>
          <a:lstStyle/>
          <a:p>
            <a:pPr marL="0" indent="0" algn="r">
              <a:lnSpc>
                <a:spcPts val="2750"/>
              </a:lnSpc>
              <a:buNone/>
            </a:pPr>
            <a:r>
              <a:rPr lang="en-US" sz="2200" b="1" dirty="0">
                <a:solidFill>
                  <a:srgbClr val="384653"/>
                </a:solidFill>
                <a:latin typeface="PMingLiU" panose="02020500000000000000" pitchFamily="18" charset="-120"/>
                <a:ea typeface="PMingLiU" panose="02020500000000000000" pitchFamily="18" charset="-120"/>
                <a:cs typeface="Host Grotesk Medium" pitchFamily="34" charset="-120"/>
              </a:rPr>
              <a:t>猶太傳統</a:t>
            </a:r>
            <a:endParaRPr lang="en-US" sz="2200" b="1" dirty="0">
              <a:latin typeface="PMingLiU" panose="02020500000000000000" pitchFamily="18" charset="-120"/>
              <a:ea typeface="PMingLiU" panose="02020500000000000000" pitchFamily="18" charset="-120"/>
            </a:endParaRPr>
          </a:p>
        </p:txBody>
      </p:sp>
      <p:sp>
        <p:nvSpPr>
          <p:cNvPr id="4" name="Text 2"/>
          <p:cNvSpPr/>
          <p:nvPr/>
        </p:nvSpPr>
        <p:spPr>
          <a:xfrm>
            <a:off x="793790" y="2949535"/>
            <a:ext cx="3898702" cy="1360646"/>
          </a:xfrm>
          <a:prstGeom prst="rect">
            <a:avLst/>
          </a:prstGeom>
          <a:noFill/>
          <a:ln/>
        </p:spPr>
        <p:txBody>
          <a:bodyPr wrap="square" lIns="0" tIns="0" rIns="0" bIns="0" rtlCol="0" anchor="t"/>
          <a:lstStyle/>
          <a:p>
            <a:pPr marL="0" indent="0" algn="r">
              <a:lnSpc>
                <a:spcPts val="2650"/>
              </a:lnSpc>
              <a:buNone/>
            </a:pPr>
            <a:r>
              <a:rPr lang="en-US" sz="1750" dirty="0">
                <a:solidFill>
                  <a:srgbClr val="384653"/>
                </a:solidFill>
                <a:latin typeface="PMingLiU" panose="02020500000000000000" pitchFamily="18" charset="-120"/>
                <a:ea typeface="PMingLiU" panose="02020500000000000000" pitchFamily="18" charset="-120"/>
                <a:cs typeface="Roboto" pitchFamily="34" charset="-120"/>
              </a:rPr>
              <a:t>在猶太傳統中，雅各摔跤的故事對以色列的身份認同至關重要——他們是與神搏鬥的民族。這種掙扎不是失敗，而是盟約關係的一部分。</a:t>
            </a:r>
            <a:endParaRPr lang="en-US" sz="1750" dirty="0">
              <a:latin typeface="PMingLiU" panose="02020500000000000000" pitchFamily="18" charset="-120"/>
              <a:ea typeface="PMingLiU" panose="02020500000000000000" pitchFamily="18" charset="-120"/>
            </a:endParaRPr>
          </a:p>
        </p:txBody>
      </p:sp>
      <p:pic>
        <p:nvPicPr>
          <p:cNvPr id="5" name="Image 0" descr="preencoded.png"/>
          <p:cNvPicPr>
            <a:picLocks noChangeAspect="1"/>
          </p:cNvPicPr>
          <p:nvPr/>
        </p:nvPicPr>
        <p:blipFill>
          <a:blip r:embed="rId3"/>
          <a:stretch>
            <a:fillRect/>
          </a:stretch>
        </p:blipFill>
        <p:spPr>
          <a:xfrm>
            <a:off x="5032653" y="2413516"/>
            <a:ext cx="4564975" cy="4564975"/>
          </a:xfrm>
          <a:prstGeom prst="rect">
            <a:avLst/>
          </a:prstGeom>
        </p:spPr>
      </p:pic>
      <p:pic>
        <p:nvPicPr>
          <p:cNvPr id="6" name="Image 1" descr="preencoded.png"/>
          <p:cNvPicPr>
            <a:picLocks noChangeAspect="1"/>
          </p:cNvPicPr>
          <p:nvPr/>
        </p:nvPicPr>
        <p:blipFill>
          <a:blip r:embed="rId4"/>
          <a:stretch>
            <a:fillRect/>
          </a:stretch>
        </p:blipFill>
        <p:spPr>
          <a:xfrm>
            <a:off x="6226731" y="3176588"/>
            <a:ext cx="339328" cy="424220"/>
          </a:xfrm>
          <a:prstGeom prst="rect">
            <a:avLst/>
          </a:prstGeom>
        </p:spPr>
      </p:pic>
      <p:sp>
        <p:nvSpPr>
          <p:cNvPr id="7" name="Text 3"/>
          <p:cNvSpPr/>
          <p:nvPr/>
        </p:nvSpPr>
        <p:spPr>
          <a:xfrm>
            <a:off x="9937790" y="2629138"/>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384653"/>
                </a:solidFill>
                <a:latin typeface="PMingLiU" panose="02020500000000000000" pitchFamily="18" charset="-120"/>
                <a:ea typeface="PMingLiU" panose="02020500000000000000" pitchFamily="18" charset="-120"/>
                <a:cs typeface="Host Grotesk Medium" pitchFamily="34" charset="-120"/>
              </a:rPr>
              <a:t>基督教詮釋</a:t>
            </a:r>
            <a:endParaRPr lang="en-US" sz="2200" b="1" dirty="0">
              <a:latin typeface="PMingLiU" panose="02020500000000000000" pitchFamily="18" charset="-120"/>
              <a:ea typeface="PMingLiU" panose="02020500000000000000" pitchFamily="18" charset="-120"/>
            </a:endParaRPr>
          </a:p>
        </p:txBody>
      </p:sp>
      <p:sp>
        <p:nvSpPr>
          <p:cNvPr id="8" name="Text 4"/>
          <p:cNvSpPr/>
          <p:nvPr/>
        </p:nvSpPr>
        <p:spPr>
          <a:xfrm>
            <a:off x="9937790" y="3119557"/>
            <a:ext cx="3898821" cy="1020485"/>
          </a:xfrm>
          <a:prstGeom prst="rect">
            <a:avLst/>
          </a:prstGeom>
          <a:noFill/>
          <a:ln/>
        </p:spPr>
        <p:txBody>
          <a:bodyPr wrap="square" lIns="0" tIns="0" rIns="0" bIns="0" rtlCol="0" anchor="t"/>
          <a:lstStyle/>
          <a:p>
            <a:pPr marL="0" indent="0" algn="l">
              <a:lnSpc>
                <a:spcPts val="2650"/>
              </a:lnSpc>
              <a:buNone/>
            </a:pPr>
            <a:r>
              <a:rPr lang="en-US" sz="1750" dirty="0">
                <a:solidFill>
                  <a:srgbClr val="384653"/>
                </a:solidFill>
                <a:latin typeface="PMingLiU" panose="02020500000000000000" pitchFamily="18" charset="-120"/>
                <a:ea typeface="PMingLiU" panose="02020500000000000000" pitchFamily="18" charset="-120"/>
                <a:cs typeface="Roboto" pitchFamily="34" charset="-120"/>
              </a:rPr>
              <a:t>在基督教詮釋中，特別是在沉思或神秘神學中，雅各的摔跤被視為靈魂黑夜的原型：面對神聖奧秘的痛苦與挑戰。</a:t>
            </a:r>
            <a:endParaRPr lang="en-US" sz="1750" dirty="0">
              <a:latin typeface="PMingLiU" panose="02020500000000000000" pitchFamily="18" charset="-120"/>
              <a:ea typeface="PMingLiU" panose="02020500000000000000" pitchFamily="18" charset="-120"/>
            </a:endParaRPr>
          </a:p>
        </p:txBody>
      </p:sp>
      <p:pic>
        <p:nvPicPr>
          <p:cNvPr id="9" name="Image 2" descr="preencoded.png"/>
          <p:cNvPicPr>
            <a:picLocks noChangeAspect="1"/>
          </p:cNvPicPr>
          <p:nvPr/>
        </p:nvPicPr>
        <p:blipFill>
          <a:blip r:embed="rId5"/>
          <a:stretch>
            <a:fillRect/>
          </a:stretch>
        </p:blipFill>
        <p:spPr>
          <a:xfrm>
            <a:off x="5032653" y="2413516"/>
            <a:ext cx="4564975" cy="4564975"/>
          </a:xfrm>
          <a:prstGeom prst="rect">
            <a:avLst/>
          </a:prstGeom>
        </p:spPr>
      </p:pic>
      <p:pic>
        <p:nvPicPr>
          <p:cNvPr id="10" name="Image 3" descr="preencoded.png"/>
          <p:cNvPicPr>
            <a:picLocks noChangeAspect="1"/>
          </p:cNvPicPr>
          <p:nvPr/>
        </p:nvPicPr>
        <p:blipFill>
          <a:blip r:embed="rId6"/>
          <a:stretch>
            <a:fillRect/>
          </a:stretch>
        </p:blipFill>
        <p:spPr>
          <a:xfrm>
            <a:off x="8452604" y="3565088"/>
            <a:ext cx="339328" cy="424220"/>
          </a:xfrm>
          <a:prstGeom prst="rect">
            <a:avLst/>
          </a:prstGeom>
        </p:spPr>
      </p:pic>
      <p:sp>
        <p:nvSpPr>
          <p:cNvPr id="11" name="Text 5"/>
          <p:cNvSpPr/>
          <p:nvPr/>
        </p:nvSpPr>
        <p:spPr>
          <a:xfrm>
            <a:off x="9937790" y="4741545"/>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384653"/>
                </a:solidFill>
                <a:latin typeface="PMingLiU" panose="02020500000000000000" pitchFamily="18" charset="-120"/>
                <a:ea typeface="PMingLiU" panose="02020500000000000000" pitchFamily="18" charset="-120"/>
                <a:cs typeface="Host Grotesk Medium" pitchFamily="34" charset="-120"/>
              </a:rPr>
              <a:t>現代思想</a:t>
            </a:r>
            <a:endParaRPr lang="en-US" sz="2200" b="1" dirty="0">
              <a:latin typeface="PMingLiU" panose="02020500000000000000" pitchFamily="18" charset="-120"/>
              <a:ea typeface="PMingLiU" panose="02020500000000000000" pitchFamily="18" charset="-120"/>
            </a:endParaRPr>
          </a:p>
        </p:txBody>
      </p:sp>
      <p:sp>
        <p:nvSpPr>
          <p:cNvPr id="12" name="Text 6"/>
          <p:cNvSpPr/>
          <p:nvPr/>
        </p:nvSpPr>
        <p:spPr>
          <a:xfrm>
            <a:off x="9937790" y="5231963"/>
            <a:ext cx="3898821" cy="1700808"/>
          </a:xfrm>
          <a:prstGeom prst="rect">
            <a:avLst/>
          </a:prstGeom>
          <a:noFill/>
          <a:ln/>
        </p:spPr>
        <p:txBody>
          <a:bodyPr wrap="square" lIns="0" tIns="0" rIns="0" bIns="0" rtlCol="0" anchor="t"/>
          <a:lstStyle/>
          <a:p>
            <a:pPr marL="0" indent="0" algn="l">
              <a:lnSpc>
                <a:spcPts val="2650"/>
              </a:lnSpc>
              <a:buNone/>
            </a:pPr>
            <a:r>
              <a:rPr lang="en-US" sz="1750" dirty="0" err="1">
                <a:solidFill>
                  <a:srgbClr val="384653"/>
                </a:solidFill>
                <a:latin typeface="PMingLiU" panose="02020500000000000000" pitchFamily="18" charset="-120"/>
                <a:ea typeface="PMingLiU" panose="02020500000000000000" pitchFamily="18" charset="-120"/>
                <a:cs typeface="Roboto" pitchFamily="34" charset="-120"/>
              </a:rPr>
              <a:t>在現代基督教思想中，特別是在學術圈中，越來越多人認可與神爭論的觀念。舊約學者布魯格曼</a:t>
            </a:r>
            <a:r>
              <a:rPr lang="en-US" sz="1750" dirty="0">
                <a:solidFill>
                  <a:srgbClr val="384653"/>
                </a:solidFill>
                <a:latin typeface="PMingLiU" panose="02020500000000000000" pitchFamily="18" charset="-120"/>
                <a:ea typeface="PMingLiU" panose="02020500000000000000" pitchFamily="18" charset="-120"/>
                <a:cs typeface="Roboto" pitchFamily="34" charset="-120"/>
              </a:rPr>
              <a:t>（ Walter </a:t>
            </a:r>
            <a:r>
              <a:rPr lang="en-US" sz="1750" dirty="0" err="1">
                <a:solidFill>
                  <a:srgbClr val="384653"/>
                </a:solidFill>
                <a:latin typeface="PMingLiU" panose="02020500000000000000" pitchFamily="18" charset="-120"/>
                <a:ea typeface="PMingLiU" panose="02020500000000000000" pitchFamily="18" charset="-120"/>
                <a:cs typeface="Roboto" pitchFamily="34" charset="-120"/>
              </a:rPr>
              <a:t>Brueggemann）認為，哀歌、抗議和誠實的掙扎是詩篇和先知文學的關鍵部分</a:t>
            </a:r>
            <a:r>
              <a:rPr lang="en-US" sz="1750" dirty="0">
                <a:solidFill>
                  <a:srgbClr val="384653"/>
                </a:solidFill>
                <a:latin typeface="PMingLiU" panose="02020500000000000000" pitchFamily="18" charset="-120"/>
                <a:ea typeface="PMingLiU" panose="02020500000000000000" pitchFamily="18" charset="-120"/>
                <a:cs typeface="Roboto" pitchFamily="34" charset="-120"/>
              </a:rPr>
              <a:t>。</a:t>
            </a:r>
            <a:endParaRPr lang="en-US" sz="1750" dirty="0">
              <a:latin typeface="PMingLiU" panose="02020500000000000000" pitchFamily="18" charset="-120"/>
              <a:ea typeface="PMingLiU" panose="02020500000000000000" pitchFamily="18" charset="-120"/>
            </a:endParaRPr>
          </a:p>
        </p:txBody>
      </p:sp>
      <p:pic>
        <p:nvPicPr>
          <p:cNvPr id="13" name="Image 4" descr="preencoded.png"/>
          <p:cNvPicPr>
            <a:picLocks noChangeAspect="1"/>
          </p:cNvPicPr>
          <p:nvPr/>
        </p:nvPicPr>
        <p:blipFill>
          <a:blip r:embed="rId7"/>
          <a:stretch>
            <a:fillRect/>
          </a:stretch>
        </p:blipFill>
        <p:spPr>
          <a:xfrm>
            <a:off x="5032653" y="2413516"/>
            <a:ext cx="4564975" cy="4564975"/>
          </a:xfrm>
          <a:prstGeom prst="rect">
            <a:avLst/>
          </a:prstGeom>
        </p:spPr>
      </p:pic>
      <p:pic>
        <p:nvPicPr>
          <p:cNvPr id="14" name="Image 5" descr="preencoded.png"/>
          <p:cNvPicPr>
            <a:picLocks noChangeAspect="1"/>
          </p:cNvPicPr>
          <p:nvPr/>
        </p:nvPicPr>
        <p:blipFill>
          <a:blip r:embed="rId8"/>
          <a:stretch>
            <a:fillRect/>
          </a:stretch>
        </p:blipFill>
        <p:spPr>
          <a:xfrm>
            <a:off x="8064103" y="5790962"/>
            <a:ext cx="339328" cy="424220"/>
          </a:xfrm>
          <a:prstGeom prst="rect">
            <a:avLst/>
          </a:prstGeom>
        </p:spPr>
      </p:pic>
      <p:sp>
        <p:nvSpPr>
          <p:cNvPr id="15" name="Text 7"/>
          <p:cNvSpPr/>
          <p:nvPr/>
        </p:nvSpPr>
        <p:spPr>
          <a:xfrm>
            <a:off x="1857256" y="4911685"/>
            <a:ext cx="2835235" cy="354330"/>
          </a:xfrm>
          <a:prstGeom prst="rect">
            <a:avLst/>
          </a:prstGeom>
          <a:noFill/>
          <a:ln/>
        </p:spPr>
        <p:txBody>
          <a:bodyPr wrap="none" lIns="0" tIns="0" rIns="0" bIns="0" rtlCol="0" anchor="t"/>
          <a:lstStyle/>
          <a:p>
            <a:pPr marL="0" indent="0" algn="r">
              <a:lnSpc>
                <a:spcPts val="2750"/>
              </a:lnSpc>
              <a:buNone/>
            </a:pPr>
            <a:r>
              <a:rPr lang="en-US" sz="2200" b="1" dirty="0">
                <a:solidFill>
                  <a:srgbClr val="384653"/>
                </a:solidFill>
                <a:latin typeface="PMingLiU" panose="02020500000000000000" pitchFamily="18" charset="-120"/>
                <a:ea typeface="PMingLiU" panose="02020500000000000000" pitchFamily="18" charset="-120"/>
                <a:cs typeface="Host Grotesk Medium" pitchFamily="34" charset="-120"/>
              </a:rPr>
              <a:t>耶穌的榜樣</a:t>
            </a:r>
            <a:endParaRPr lang="en-US" sz="2200" b="1" dirty="0">
              <a:latin typeface="PMingLiU" panose="02020500000000000000" pitchFamily="18" charset="-120"/>
              <a:ea typeface="PMingLiU" panose="02020500000000000000" pitchFamily="18" charset="-120"/>
            </a:endParaRPr>
          </a:p>
        </p:txBody>
      </p:sp>
      <p:sp>
        <p:nvSpPr>
          <p:cNvPr id="16" name="Text 8"/>
          <p:cNvSpPr/>
          <p:nvPr/>
        </p:nvSpPr>
        <p:spPr>
          <a:xfrm>
            <a:off x="793790" y="5402104"/>
            <a:ext cx="3898702" cy="1360646"/>
          </a:xfrm>
          <a:prstGeom prst="rect">
            <a:avLst/>
          </a:prstGeom>
          <a:noFill/>
          <a:ln/>
        </p:spPr>
        <p:txBody>
          <a:bodyPr wrap="square" lIns="0" tIns="0" rIns="0" bIns="0" rtlCol="0" anchor="t"/>
          <a:lstStyle/>
          <a:p>
            <a:pPr marL="0" indent="0" algn="r">
              <a:lnSpc>
                <a:spcPts val="2650"/>
              </a:lnSpc>
              <a:buNone/>
            </a:pPr>
            <a:r>
              <a:rPr lang="en-US" sz="1750" dirty="0">
                <a:solidFill>
                  <a:srgbClr val="384653"/>
                </a:solidFill>
                <a:latin typeface="PMingLiU" panose="02020500000000000000" pitchFamily="18" charset="-120"/>
                <a:ea typeface="PMingLiU" panose="02020500000000000000" pitchFamily="18" charset="-120"/>
                <a:cs typeface="Roboto" pitchFamily="34" charset="-120"/>
              </a:rPr>
              <a:t>甚至耶穌在十字架上也呼喊：「我的神，我的神，為什麼離棄我？」——直接引用詩篇22篇，這本身就是向神的抱怨。</a:t>
            </a:r>
            <a:endParaRPr lang="en-US" sz="1750" dirty="0">
              <a:latin typeface="PMingLiU" panose="02020500000000000000" pitchFamily="18" charset="-120"/>
              <a:ea typeface="PMingLiU" panose="02020500000000000000" pitchFamily="18" charset="-120"/>
            </a:endParaRPr>
          </a:p>
        </p:txBody>
      </p:sp>
      <p:pic>
        <p:nvPicPr>
          <p:cNvPr id="17" name="Image 6" descr="preencoded.png"/>
          <p:cNvPicPr>
            <a:picLocks noChangeAspect="1"/>
          </p:cNvPicPr>
          <p:nvPr/>
        </p:nvPicPr>
        <p:blipFill>
          <a:blip r:embed="rId9"/>
          <a:stretch>
            <a:fillRect/>
          </a:stretch>
        </p:blipFill>
        <p:spPr>
          <a:xfrm>
            <a:off x="5032653" y="2413516"/>
            <a:ext cx="4564975" cy="4564975"/>
          </a:xfrm>
          <a:prstGeom prst="rect">
            <a:avLst/>
          </a:prstGeom>
        </p:spPr>
      </p:pic>
      <p:pic>
        <p:nvPicPr>
          <p:cNvPr id="18" name="Image 7" descr="preencoded.png"/>
          <p:cNvPicPr>
            <a:picLocks noChangeAspect="1"/>
          </p:cNvPicPr>
          <p:nvPr/>
        </p:nvPicPr>
        <p:blipFill>
          <a:blip r:embed="rId10"/>
          <a:stretch>
            <a:fillRect/>
          </a:stretch>
        </p:blipFill>
        <p:spPr>
          <a:xfrm>
            <a:off x="5838230" y="5402461"/>
            <a:ext cx="339328" cy="42422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B726418-4641-F2D5-EA45-A401DBA856B4}"/>
              </a:ext>
            </a:extLst>
          </p:cNvPr>
          <p:cNvSpPr txBox="1"/>
          <p:nvPr/>
        </p:nvSpPr>
        <p:spPr>
          <a:xfrm>
            <a:off x="530108" y="2406638"/>
            <a:ext cx="8332839" cy="4893647"/>
          </a:xfrm>
          <a:prstGeom prst="rect">
            <a:avLst/>
          </a:prstGeom>
          <a:noFill/>
        </p:spPr>
        <p:txBody>
          <a:bodyPr wrap="square">
            <a:spAutoFit/>
          </a:bodyPr>
          <a:lstStyle/>
          <a:p>
            <a:pPr marL="285750" marR="0" indent="-285750">
              <a:buFont typeface="Arial" panose="020B0604020202020204" pitchFamily="34" charset="0"/>
              <a:buChar char="•"/>
            </a:pPr>
            <a:r>
              <a:rPr lang="en-US" sz="2400" b="1" dirty="0" err="1">
                <a:effectLst/>
                <a:latin typeface="MS Mincho" panose="02020609040205080304" pitchFamily="49" charset="-128"/>
                <a:ea typeface="Times New Roman" panose="02020603050405020304" pitchFamily="18" charset="0"/>
                <a:cs typeface="MS Mincho" panose="02020609040205080304" pitchFamily="49" charset="-128"/>
              </a:rPr>
              <a:t>詩篇中的哀歌</a:t>
            </a:r>
            <a:r>
              <a:rPr lang="en-US" sz="2400" dirty="0" err="1">
                <a:effectLst/>
                <a:latin typeface="MS Mincho" panose="02020609040205080304" pitchFamily="49" charset="-128"/>
                <a:ea typeface="Times New Roman" panose="02020603050405020304" pitchFamily="18" charset="0"/>
                <a:cs typeface="MS Mincho" panose="02020609040205080304" pitchFamily="49" charset="-128"/>
              </a:rPr>
              <a:t>：布魯格曼詩篇分為定位詩篇（表達滿足和秩序的時刻</a:t>
            </a:r>
            <a:r>
              <a:rPr lang="en-US" sz="2400" dirty="0">
                <a:effectLst/>
                <a:latin typeface="MS Mincho" panose="02020609040205080304" pitchFamily="49" charset="-128"/>
                <a:ea typeface="Times New Roman" panose="02020603050405020304" pitchFamily="18" charset="0"/>
                <a:cs typeface="MS Mincho" panose="02020609040205080304" pitchFamily="49" charset="-128"/>
              </a:rPr>
              <a:t>）、</a:t>
            </a:r>
            <a:r>
              <a:rPr lang="en-US" sz="2400" dirty="0" err="1">
                <a:effectLst/>
                <a:latin typeface="MS Mincho" panose="02020609040205080304" pitchFamily="49" charset="-128"/>
                <a:ea typeface="Times New Roman" panose="02020603050405020304" pitchFamily="18" charset="0"/>
                <a:cs typeface="MS Mincho" panose="02020609040205080304" pitchFamily="49" charset="-128"/>
              </a:rPr>
              <a:t>迷失詩篇（表達麻煩、痛苦和被遺棄感的時刻</a:t>
            </a:r>
            <a:r>
              <a:rPr lang="en-US" sz="2400" dirty="0">
                <a:effectLst/>
                <a:latin typeface="Times New Roman" panose="02020603050405020304" pitchFamily="18" charset="0"/>
                <a:ea typeface="Times New Roman" panose="02020603050405020304" pitchFamily="18" charset="0"/>
              </a:rPr>
              <a:t> - </a:t>
            </a:r>
            <a:r>
              <a:rPr lang="en-US" sz="2400" dirty="0" err="1">
                <a:effectLst/>
                <a:latin typeface="MS Mincho" panose="02020609040205080304" pitchFamily="49" charset="-128"/>
                <a:ea typeface="Times New Roman" panose="02020603050405020304" pitchFamily="18" charset="0"/>
                <a:cs typeface="MS Mincho" panose="02020609040205080304" pitchFamily="49" charset="-128"/>
              </a:rPr>
              <a:t>其中哀歌和抗議占主導地位）和新定位詩篇（表達迷失一段時間後的新喜悅和感激之情</a:t>
            </a:r>
            <a:r>
              <a:rPr lang="en-US" sz="2400" dirty="0">
                <a:effectLst/>
                <a:latin typeface="MS Mincho" panose="02020609040205080304" pitchFamily="49" charset="-128"/>
                <a:ea typeface="Times New Roman" panose="02020603050405020304" pitchFamily="18" charset="0"/>
                <a:cs typeface="MS Mincho" panose="02020609040205080304" pitchFamily="49" charset="-128"/>
              </a:rPr>
              <a:t>）。</a:t>
            </a:r>
            <a:r>
              <a:rPr lang="en-US" sz="2400" dirty="0" err="1">
                <a:effectLst/>
                <a:latin typeface="MS Mincho" panose="02020609040205080304" pitchFamily="49" charset="-128"/>
                <a:ea typeface="Times New Roman" panose="02020603050405020304" pitchFamily="18" charset="0"/>
                <a:cs typeface="MS Mincho" panose="02020609040205080304" pitchFamily="49" charset="-128"/>
              </a:rPr>
              <a:t>迷失詩篇表達抱怨，甚至對上帝的指責，這對於健康的信仰至關重要</a:t>
            </a:r>
            <a:r>
              <a:rPr lang="en-US" sz="2400" dirty="0">
                <a:effectLst/>
                <a:latin typeface="MS Mincho" panose="02020609040205080304" pitchFamily="49" charset="-128"/>
                <a:ea typeface="Times New Roman" panose="02020603050405020304" pitchFamily="18" charset="0"/>
                <a:cs typeface="MS Mincho" panose="02020609040205080304" pitchFamily="49" charset="-128"/>
              </a:rPr>
              <a:t>。</a:t>
            </a:r>
            <a:endParaRPr lang="en-US" sz="2400" dirty="0">
              <a:effectLst/>
              <a:latin typeface="Times New Roman" panose="02020603050405020304" pitchFamily="18" charset="0"/>
              <a:ea typeface="Times New Roman" panose="02020603050405020304" pitchFamily="18" charset="0"/>
            </a:endParaRPr>
          </a:p>
          <a:p>
            <a:pPr marL="285750" marR="0" indent="-285750">
              <a:buFont typeface="Arial" panose="020B0604020202020204" pitchFamily="34" charset="0"/>
              <a:buChar char="•"/>
            </a:pPr>
            <a:r>
              <a:rPr lang="en-US" sz="2400" b="1" dirty="0">
                <a:effectLst/>
                <a:latin typeface="MS Mincho" panose="02020609040205080304" pitchFamily="49" charset="-128"/>
                <a:ea typeface="Times New Roman" panose="02020603050405020304" pitchFamily="18" charset="0"/>
                <a:cs typeface="MS Mincho" panose="02020609040205080304" pitchFamily="49" charset="-128"/>
              </a:rPr>
              <a:t>先知文學中的抗議</a:t>
            </a:r>
            <a:r>
              <a:rPr lang="en-US" sz="2400" dirty="0">
                <a:effectLst/>
                <a:latin typeface="MS Mincho" panose="02020609040205080304" pitchFamily="49" charset="-128"/>
                <a:ea typeface="Times New Roman" panose="02020603050405020304" pitchFamily="18" charset="0"/>
                <a:cs typeface="MS Mincho" panose="02020609040205080304" pitchFamily="49" charset="-128"/>
              </a:rPr>
              <a:t>：布魯格曼在《預言的想像》和其他著作中探討了聖經先知如何持續抗議。他們批評現有的權力結構、社會不公義以及以色列未能遵守與上帝的契約。這種忠誠涉及鬥爭和抗議。</a:t>
            </a:r>
            <a:endParaRPr lang="en-US" sz="2400" dirty="0">
              <a:effectLst/>
              <a:latin typeface="Times New Roman" panose="02020603050405020304" pitchFamily="18" charset="0"/>
              <a:ea typeface="Times New Roman" panose="02020603050405020304" pitchFamily="18" charset="0"/>
            </a:endParaRPr>
          </a:p>
          <a:p>
            <a:pPr marL="285750" marR="0" indent="-285750">
              <a:buFont typeface="Arial" panose="020B0604020202020204" pitchFamily="34" charset="0"/>
              <a:buChar char="•"/>
            </a:pPr>
            <a:r>
              <a:rPr lang="en-US" sz="2400" b="1" dirty="0">
                <a:effectLst/>
                <a:latin typeface="MS Mincho" panose="02020609040205080304" pitchFamily="49" charset="-128"/>
                <a:ea typeface="Times New Roman" panose="02020603050405020304" pitchFamily="18" charset="0"/>
                <a:cs typeface="MS Mincho" panose="02020609040205080304" pitchFamily="49" charset="-128"/>
              </a:rPr>
              <a:t>誠實的奮鬥</a:t>
            </a:r>
            <a:r>
              <a:rPr lang="en-US" sz="2400" dirty="0">
                <a:effectLst/>
                <a:latin typeface="MS Mincho" panose="02020609040205080304" pitchFamily="49" charset="-128"/>
                <a:ea typeface="Times New Roman" panose="02020603050405020304" pitchFamily="18" charset="0"/>
                <a:cs typeface="MS Mincho" panose="02020609040205080304" pitchFamily="49" charset="-128"/>
              </a:rPr>
              <a:t>：布魯格曼都強調了在上帝面前誠實</a:t>
            </a:r>
            <a:r>
              <a:rPr lang="en-US" sz="2400" dirty="0">
                <a:effectLst/>
                <a:latin typeface="Yu Gothic" panose="020B0400000000000000" pitchFamily="34" charset="-128"/>
                <a:ea typeface="Times New Roman" panose="02020603050405020304" pitchFamily="18" charset="0"/>
                <a:cs typeface="Yu Gothic" panose="020B0400000000000000" pitchFamily="34" charset="-128"/>
              </a:rPr>
              <a:t>說話</a:t>
            </a:r>
            <a:r>
              <a:rPr lang="en-US" sz="2400" dirty="0">
                <a:effectLst/>
                <a:latin typeface="MS Mincho" panose="02020609040205080304" pitchFamily="49" charset="-128"/>
                <a:ea typeface="Times New Roman" panose="02020603050405020304" pitchFamily="18" charset="0"/>
                <a:cs typeface="MS Mincho" panose="02020609040205080304" pitchFamily="49" charset="-128"/>
              </a:rPr>
              <a:t>的重要性。這包括表達懷疑、憤怒、困惑和深深的不公正感。聖經的見證，特別是詩篇和先知書，塑造了一種與上帝的關係，這種關係足</a:t>
            </a:r>
            <a:r>
              <a:rPr lang="en-US" sz="2400" dirty="0">
                <a:effectLst/>
                <a:latin typeface="PingFang TC" panose="020B0400000000000000" pitchFamily="34" charset="-120"/>
                <a:ea typeface="Times New Roman" panose="02020603050405020304" pitchFamily="18" charset="0"/>
                <a:cs typeface="PingFang TC" panose="020B0400000000000000" pitchFamily="34" charset="-120"/>
              </a:rPr>
              <a:t>夠</a:t>
            </a:r>
            <a:r>
              <a:rPr lang="en-US" sz="2400" dirty="0">
                <a:effectLst/>
                <a:latin typeface="MS Mincho" panose="02020609040205080304" pitchFamily="49" charset="-128"/>
                <a:ea typeface="Times New Roman" panose="02020603050405020304" pitchFamily="18" charset="0"/>
                <a:cs typeface="MS Mincho" panose="02020609040205080304" pitchFamily="49" charset="-128"/>
              </a:rPr>
              <a:t>強大，可以處理人類的痛苦。</a:t>
            </a:r>
            <a:endParaRPr lang="en-US" sz="2400" dirty="0">
              <a:effectLst/>
              <a:latin typeface="Times New Roman" panose="02020603050405020304" pitchFamily="18" charset="0"/>
              <a:ea typeface="Times New Roman" panose="02020603050405020304" pitchFamily="18" charset="0"/>
            </a:endParaRPr>
          </a:p>
        </p:txBody>
      </p:sp>
      <p:sp>
        <p:nvSpPr>
          <p:cNvPr id="4" name="Rectangle 3">
            <a:extLst>
              <a:ext uri="{FF2B5EF4-FFF2-40B4-BE49-F238E27FC236}">
                <a16:creationId xmlns:a16="http://schemas.microsoft.com/office/drawing/2014/main" id="{14FE0907-208D-2869-6B17-F52A5DCC3BCC}"/>
              </a:ext>
            </a:extLst>
          </p:cNvPr>
          <p:cNvSpPr/>
          <p:nvPr/>
        </p:nvSpPr>
        <p:spPr>
          <a:xfrm>
            <a:off x="0" y="593989"/>
            <a:ext cx="14630400" cy="1441288"/>
          </a:xfrm>
          <a:prstGeom prst="rect">
            <a:avLst/>
          </a:prstGeom>
          <a:solidFill>
            <a:schemeClr val="accent1">
              <a:alpha val="63094"/>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0">
            <a:extLst>
              <a:ext uri="{FF2B5EF4-FFF2-40B4-BE49-F238E27FC236}">
                <a16:creationId xmlns:a16="http://schemas.microsoft.com/office/drawing/2014/main" id="{A9431A49-1010-45C5-1D9F-34D8B792F282}"/>
              </a:ext>
            </a:extLst>
          </p:cNvPr>
          <p:cNvSpPr/>
          <p:nvPr/>
        </p:nvSpPr>
        <p:spPr>
          <a:xfrm>
            <a:off x="793790" y="958646"/>
            <a:ext cx="6236732" cy="708779"/>
          </a:xfrm>
          <a:prstGeom prst="rect">
            <a:avLst/>
          </a:prstGeom>
          <a:noFill/>
          <a:ln/>
        </p:spPr>
        <p:txBody>
          <a:bodyPr wrap="none" lIns="0" tIns="0" rIns="0" bIns="0" rtlCol="0" anchor="t"/>
          <a:lstStyle/>
          <a:p>
            <a:pPr marL="0" indent="0" algn="l">
              <a:lnSpc>
                <a:spcPts val="5550"/>
              </a:lnSpc>
              <a:buNone/>
            </a:pPr>
            <a:r>
              <a:rPr lang="en-US" sz="4450" b="1" dirty="0" err="1">
                <a:solidFill>
                  <a:schemeClr val="bg1"/>
                </a:solidFill>
                <a:latin typeface="PMingLiU" panose="02020500000000000000" pitchFamily="18" charset="-120"/>
                <a:ea typeface="PMingLiU" panose="02020500000000000000" pitchFamily="18" charset="-120"/>
                <a:cs typeface="Host Grotesk Medium" pitchFamily="34" charset="-120"/>
              </a:rPr>
              <a:t>布魯格曼的神學</a:t>
            </a:r>
            <a:endParaRPr lang="en-US" sz="4450" b="1" dirty="0">
              <a:solidFill>
                <a:schemeClr val="bg1"/>
              </a:solidFill>
              <a:latin typeface="PMingLiU" panose="02020500000000000000" pitchFamily="18" charset="-120"/>
              <a:ea typeface="PMingLiU" panose="02020500000000000000" pitchFamily="18" charset="-120"/>
            </a:endParaRPr>
          </a:p>
        </p:txBody>
      </p:sp>
      <p:pic>
        <p:nvPicPr>
          <p:cNvPr id="11266" name="Picture 2" descr="Walter Brueggemann: Jesus Acted Out the Alternative to Empire | Sojourners">
            <a:extLst>
              <a:ext uri="{FF2B5EF4-FFF2-40B4-BE49-F238E27FC236}">
                <a16:creationId xmlns:a16="http://schemas.microsoft.com/office/drawing/2014/main" id="{27ED7F63-3219-D6ED-8909-A39008932A35}"/>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9075087" y="2406638"/>
            <a:ext cx="5025205" cy="4093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24786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D0A4589-9AE5-B915-9DA5-9E8D09DF7A5E}"/>
              </a:ext>
            </a:extLst>
          </p:cNvPr>
          <p:cNvSpPr/>
          <p:nvPr/>
        </p:nvSpPr>
        <p:spPr>
          <a:xfrm>
            <a:off x="0" y="593989"/>
            <a:ext cx="14630400" cy="1441288"/>
          </a:xfrm>
          <a:prstGeom prst="rect">
            <a:avLst/>
          </a:prstGeom>
          <a:solidFill>
            <a:schemeClr val="accent1">
              <a:alpha val="63094"/>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0"/>
          <p:cNvSpPr/>
          <p:nvPr/>
        </p:nvSpPr>
        <p:spPr>
          <a:xfrm>
            <a:off x="793790" y="958646"/>
            <a:ext cx="6236732" cy="708779"/>
          </a:xfrm>
          <a:prstGeom prst="rect">
            <a:avLst/>
          </a:prstGeom>
          <a:noFill/>
          <a:ln/>
        </p:spPr>
        <p:txBody>
          <a:bodyPr wrap="none" lIns="0" tIns="0" rIns="0" bIns="0" rtlCol="0" anchor="t"/>
          <a:lstStyle/>
          <a:p>
            <a:pPr marL="0" indent="0" algn="l">
              <a:lnSpc>
                <a:spcPts val="5550"/>
              </a:lnSpc>
              <a:buNone/>
            </a:pPr>
            <a:r>
              <a:rPr lang="en-US" sz="4450" b="1" dirty="0" err="1">
                <a:solidFill>
                  <a:schemeClr val="bg1"/>
                </a:solidFill>
                <a:latin typeface="PMingLiU" panose="02020500000000000000" pitchFamily="18" charset="-120"/>
                <a:ea typeface="PMingLiU" panose="02020500000000000000" pitchFamily="18" charset="-120"/>
                <a:cs typeface="Host Grotesk Medium" pitchFamily="34" charset="-120"/>
              </a:rPr>
              <a:t>基督教信仰的獨特性</a:t>
            </a:r>
            <a:endParaRPr lang="en-US" sz="4450" b="1" dirty="0">
              <a:solidFill>
                <a:schemeClr val="bg1"/>
              </a:solidFill>
              <a:latin typeface="PMingLiU" panose="02020500000000000000" pitchFamily="18" charset="-120"/>
              <a:ea typeface="PMingLiU" panose="02020500000000000000" pitchFamily="18" charset="-120"/>
            </a:endParaRPr>
          </a:p>
        </p:txBody>
      </p:sp>
      <p:sp>
        <p:nvSpPr>
          <p:cNvPr id="13" name="Text 7"/>
          <p:cNvSpPr/>
          <p:nvPr/>
        </p:nvSpPr>
        <p:spPr>
          <a:xfrm>
            <a:off x="926525" y="3046605"/>
            <a:ext cx="7317823" cy="3779923"/>
          </a:xfrm>
          <a:prstGeom prst="rect">
            <a:avLst/>
          </a:prstGeom>
          <a:noFill/>
          <a:ln/>
        </p:spPr>
        <p:txBody>
          <a:bodyPr wrap="square" lIns="0" tIns="0" rIns="0" bIns="0" rtlCol="0" anchor="t"/>
          <a:lstStyle/>
          <a:p>
            <a:pPr marL="0" indent="0" algn="l">
              <a:lnSpc>
                <a:spcPts val="2650"/>
              </a:lnSpc>
              <a:buNone/>
            </a:pPr>
            <a:r>
              <a:rPr lang="en-US" sz="2400" dirty="0">
                <a:solidFill>
                  <a:srgbClr val="384653"/>
                </a:solidFill>
                <a:latin typeface="PMingLiU" panose="02020500000000000000" pitchFamily="18" charset="-120"/>
                <a:ea typeface="PMingLiU" panose="02020500000000000000" pitchFamily="18" charset="-120"/>
                <a:cs typeface="Roboto" pitchFamily="34" charset="-120"/>
              </a:rPr>
              <a:t>這種信仰模式將聖經信仰與某些要求無條件順服的宗教傳統區分開來。例如，在伊斯蘭教中，「</a:t>
            </a:r>
            <a:r>
              <a:rPr lang="en-US" sz="2400" dirty="0" err="1">
                <a:solidFill>
                  <a:srgbClr val="384653"/>
                </a:solidFill>
                <a:latin typeface="PMingLiU" panose="02020500000000000000" pitchFamily="18" charset="-120"/>
                <a:ea typeface="PMingLiU" panose="02020500000000000000" pitchFamily="18" charset="-120"/>
                <a:cs typeface="Roboto" pitchFamily="34" charset="-120"/>
              </a:rPr>
              <a:t>伊斯蘭」本身意味著「順服」於神（安拉）的旨意，任何叛逆、批評、侮辱的做法都會受到嚴厲對待，包括恐怖主義襲擊</a:t>
            </a:r>
            <a:r>
              <a:rPr lang="en-US" sz="2400" dirty="0">
                <a:solidFill>
                  <a:srgbClr val="384653"/>
                </a:solidFill>
                <a:latin typeface="PMingLiU" panose="02020500000000000000" pitchFamily="18" charset="-120"/>
                <a:ea typeface="PMingLiU" panose="02020500000000000000" pitchFamily="18" charset="-120"/>
                <a:cs typeface="Roboto" pitchFamily="34" charset="-120"/>
              </a:rPr>
              <a:t>。</a:t>
            </a:r>
          </a:p>
          <a:p>
            <a:pPr marL="0" indent="0" algn="l">
              <a:lnSpc>
                <a:spcPts val="2650"/>
              </a:lnSpc>
              <a:buNone/>
            </a:pPr>
            <a:endParaRPr lang="en-US" sz="2400" dirty="0">
              <a:solidFill>
                <a:srgbClr val="384653"/>
              </a:solidFill>
              <a:latin typeface="PMingLiU" panose="02020500000000000000" pitchFamily="18" charset="-120"/>
              <a:ea typeface="PMingLiU" panose="02020500000000000000" pitchFamily="18" charset="-120"/>
              <a:cs typeface="Roboto" pitchFamily="34" charset="-120"/>
            </a:endParaRPr>
          </a:p>
          <a:p>
            <a:pPr marL="0" indent="0" algn="l">
              <a:lnSpc>
                <a:spcPts val="2650"/>
              </a:lnSpc>
              <a:buNone/>
            </a:pPr>
            <a:r>
              <a:rPr lang="ja-JP" altLang="en-US" sz="2400">
                <a:latin typeface="PMingLiU" panose="02020500000000000000" pitchFamily="18" charset="-120"/>
                <a:ea typeface="PMingLiU" panose="02020500000000000000" pitchFamily="18" charset="-120"/>
              </a:rPr>
              <a:t>薩爾曼</a:t>
            </a:r>
            <a:r>
              <a:rPr lang="en-US" altLang="ja-JP" sz="2400" dirty="0">
                <a:latin typeface="PMingLiU" panose="02020500000000000000" pitchFamily="18" charset="-120"/>
                <a:ea typeface="PMingLiU" panose="02020500000000000000" pitchFamily="18" charset="-120"/>
              </a:rPr>
              <a:t>·</a:t>
            </a:r>
            <a:r>
              <a:rPr lang="ja-JP" altLang="en-US" sz="2400">
                <a:latin typeface="PMingLiU" panose="02020500000000000000" pitchFamily="18" charset="-120"/>
                <a:ea typeface="PMingLiU" panose="02020500000000000000" pitchFamily="18" charset="-120"/>
              </a:rPr>
              <a:t>魯西迪（英國／印度）</a:t>
            </a:r>
            <a:r>
              <a:rPr lang="en-US" altLang="ja-JP" sz="2400" dirty="0">
                <a:latin typeface="PMingLiU" panose="02020500000000000000" pitchFamily="18" charset="-120"/>
                <a:ea typeface="PMingLiU" panose="02020500000000000000" pitchFamily="18" charset="-120"/>
              </a:rPr>
              <a:t>——《</a:t>
            </a:r>
            <a:r>
              <a:rPr lang="ja-JP" altLang="en-US" sz="2400">
                <a:latin typeface="PMingLiU" panose="02020500000000000000" pitchFamily="18" charset="-120"/>
                <a:ea typeface="PMingLiU" panose="02020500000000000000" pitchFamily="18" charset="-120"/>
              </a:rPr>
              <a:t>撒旦詩篇</a:t>
            </a:r>
            <a:r>
              <a:rPr lang="en-US" altLang="ja-JP" sz="2400" dirty="0">
                <a:latin typeface="PMingLiU" panose="02020500000000000000" pitchFamily="18" charset="-120"/>
                <a:ea typeface="PMingLiU" panose="02020500000000000000" pitchFamily="18" charset="-120"/>
              </a:rPr>
              <a:t>》</a:t>
            </a:r>
            <a:r>
              <a:rPr lang="ja-JP" altLang="en-US" sz="2400">
                <a:latin typeface="PMingLiU" panose="02020500000000000000" pitchFamily="18" charset="-120"/>
                <a:ea typeface="PMingLiU" panose="02020500000000000000" pitchFamily="18" charset="-120"/>
              </a:rPr>
              <a:t>（</a:t>
            </a:r>
            <a:r>
              <a:rPr lang="en-US" altLang="ja-JP" sz="2400" dirty="0">
                <a:latin typeface="PMingLiU" panose="02020500000000000000" pitchFamily="18" charset="-120"/>
                <a:ea typeface="PMingLiU" panose="02020500000000000000" pitchFamily="18" charset="-120"/>
              </a:rPr>
              <a:t>1988</a:t>
            </a:r>
            <a:r>
              <a:rPr lang="ja-JP" altLang="en-US" sz="2400">
                <a:latin typeface="PMingLiU" panose="02020500000000000000" pitchFamily="18" charset="-120"/>
                <a:ea typeface="PMingLiU" panose="02020500000000000000" pitchFamily="18" charset="-120"/>
              </a:rPr>
              <a:t>）：因小說中對伊斯蘭教題材的描寫被指褻瀆宗教。伊朗最高領袖何梅尼對他下達追殺令（教法裁決）。</a:t>
            </a:r>
          </a:p>
          <a:p>
            <a:pPr marL="0" indent="0" algn="l">
              <a:lnSpc>
                <a:spcPts val="2650"/>
              </a:lnSpc>
              <a:buNone/>
            </a:pPr>
            <a:r>
              <a:rPr lang="ja-JP" altLang="en-US" sz="2400">
                <a:latin typeface="PMingLiU" panose="02020500000000000000" pitchFamily="18" charset="-120"/>
                <a:ea typeface="PMingLiU" panose="02020500000000000000" pitchFamily="18" charset="-120"/>
              </a:rPr>
              <a:t>魯西迪多年隱姓埋名；</a:t>
            </a:r>
            <a:r>
              <a:rPr lang="en-US" altLang="ja-JP" sz="2400" dirty="0">
                <a:latin typeface="PMingLiU" panose="02020500000000000000" pitchFamily="18" charset="-120"/>
                <a:ea typeface="PMingLiU" panose="02020500000000000000" pitchFamily="18" charset="-120"/>
              </a:rPr>
              <a:t>2022</a:t>
            </a:r>
            <a:r>
              <a:rPr lang="ja-JP" altLang="en-US" sz="2400">
                <a:latin typeface="PMingLiU" panose="02020500000000000000" pitchFamily="18" charset="-120"/>
                <a:ea typeface="PMingLiU" panose="02020500000000000000" pitchFamily="18" charset="-120"/>
              </a:rPr>
              <a:t>年在紐約演講時遭刺殺，他保住性命，但一隻眼睛因受攻擊而失明。</a:t>
            </a:r>
            <a:endParaRPr lang="en-US" sz="2400" dirty="0">
              <a:latin typeface="PMingLiU" panose="02020500000000000000" pitchFamily="18" charset="-120"/>
              <a:ea typeface="PMingLiU" panose="02020500000000000000" pitchFamily="18" charset="-120"/>
            </a:endParaRPr>
          </a:p>
        </p:txBody>
      </p:sp>
      <p:pic>
        <p:nvPicPr>
          <p:cNvPr id="7170" name="Picture 2" descr="Rushdie in 2024">
            <a:extLst>
              <a:ext uri="{FF2B5EF4-FFF2-40B4-BE49-F238E27FC236}">
                <a16:creationId xmlns:a16="http://schemas.microsoft.com/office/drawing/2014/main" id="{6348F296-A948-D8AF-B465-E644C6BBFE10}"/>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591778" y="2758516"/>
            <a:ext cx="3175000" cy="43561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935640-CA6B-548E-AFC6-255E9C6F0B4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A7C89A7-64D6-8A4E-F649-0F01CE976331}"/>
              </a:ext>
            </a:extLst>
          </p:cNvPr>
          <p:cNvSpPr/>
          <p:nvPr/>
        </p:nvSpPr>
        <p:spPr>
          <a:xfrm>
            <a:off x="0" y="593989"/>
            <a:ext cx="14630400" cy="1441288"/>
          </a:xfrm>
          <a:prstGeom prst="rect">
            <a:avLst/>
          </a:prstGeom>
          <a:solidFill>
            <a:schemeClr val="accent1">
              <a:alpha val="63094"/>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0">
            <a:extLst>
              <a:ext uri="{FF2B5EF4-FFF2-40B4-BE49-F238E27FC236}">
                <a16:creationId xmlns:a16="http://schemas.microsoft.com/office/drawing/2014/main" id="{39EF67CF-510F-CF2A-5779-1202A65F9B66}"/>
              </a:ext>
            </a:extLst>
          </p:cNvPr>
          <p:cNvSpPr/>
          <p:nvPr/>
        </p:nvSpPr>
        <p:spPr>
          <a:xfrm>
            <a:off x="793790" y="960243"/>
            <a:ext cx="6236732" cy="708779"/>
          </a:xfrm>
          <a:prstGeom prst="rect">
            <a:avLst/>
          </a:prstGeom>
          <a:noFill/>
          <a:ln/>
        </p:spPr>
        <p:txBody>
          <a:bodyPr wrap="none" lIns="0" tIns="0" rIns="0" bIns="0" rtlCol="0" anchor="t"/>
          <a:lstStyle/>
          <a:p>
            <a:pPr marL="0" indent="0" algn="l">
              <a:lnSpc>
                <a:spcPts val="5550"/>
              </a:lnSpc>
              <a:buNone/>
            </a:pPr>
            <a:r>
              <a:rPr lang="en-US" sz="4450" b="1" dirty="0" err="1">
                <a:solidFill>
                  <a:schemeClr val="bg1"/>
                </a:solidFill>
                <a:latin typeface="PMingLiU" panose="02020500000000000000" pitchFamily="18" charset="-120"/>
                <a:ea typeface="PMingLiU" panose="02020500000000000000" pitchFamily="18" charset="-120"/>
                <a:cs typeface="Host Grotesk Medium" pitchFamily="34" charset="-120"/>
              </a:rPr>
              <a:t>不能批評、不能抗辯</a:t>
            </a:r>
            <a:endParaRPr lang="en-US" sz="4450" b="1" dirty="0">
              <a:solidFill>
                <a:schemeClr val="bg1"/>
              </a:solidFill>
              <a:latin typeface="PMingLiU" panose="02020500000000000000" pitchFamily="18" charset="-120"/>
              <a:ea typeface="PMingLiU" panose="02020500000000000000" pitchFamily="18" charset="-120"/>
            </a:endParaRPr>
          </a:p>
        </p:txBody>
      </p:sp>
      <p:sp>
        <p:nvSpPr>
          <p:cNvPr id="13" name="Text 7">
            <a:extLst>
              <a:ext uri="{FF2B5EF4-FFF2-40B4-BE49-F238E27FC236}">
                <a16:creationId xmlns:a16="http://schemas.microsoft.com/office/drawing/2014/main" id="{80512E21-70E8-7C1F-DE2C-AB7278DB0F81}"/>
              </a:ext>
            </a:extLst>
          </p:cNvPr>
          <p:cNvSpPr/>
          <p:nvPr/>
        </p:nvSpPr>
        <p:spPr>
          <a:xfrm>
            <a:off x="793790" y="2444180"/>
            <a:ext cx="7981500" cy="5191431"/>
          </a:xfrm>
          <a:prstGeom prst="rect">
            <a:avLst/>
          </a:prstGeom>
          <a:noFill/>
          <a:ln/>
        </p:spPr>
        <p:txBody>
          <a:bodyPr wrap="square" lIns="0" tIns="0" rIns="0" bIns="0" rtlCol="0" anchor="t"/>
          <a:lstStyle/>
          <a:p>
            <a:pPr marL="285750" indent="-285750" algn="l">
              <a:buFont typeface="Arial" panose="020B0604020202020204" pitchFamily="34" charset="0"/>
              <a:buChar char="•"/>
            </a:pPr>
            <a:r>
              <a:rPr lang="en-US" altLang="ja-JP" sz="2000" b="1" i="0" u="none" strike="noStrike" dirty="0">
                <a:solidFill>
                  <a:srgbClr val="000000"/>
                </a:solidFill>
                <a:effectLst/>
                <a:latin typeface="PMingLiU" panose="02020500000000000000" pitchFamily="18" charset="-120"/>
                <a:ea typeface="PMingLiU" panose="02020500000000000000" pitchFamily="18" charset="-120"/>
              </a:rPr>
              <a:t>《</a:t>
            </a:r>
            <a:r>
              <a:rPr lang="ja-JP" altLang="en-US" sz="2000" b="1" i="0" u="none" strike="noStrike">
                <a:solidFill>
                  <a:srgbClr val="000000"/>
                </a:solidFill>
                <a:effectLst/>
                <a:latin typeface="PMingLiU" panose="02020500000000000000" pitchFamily="18" charset="-120"/>
                <a:ea typeface="PMingLiU" panose="02020500000000000000" pitchFamily="18" charset="-120"/>
              </a:rPr>
              <a:t>查理週刊</a:t>
            </a:r>
            <a:r>
              <a:rPr lang="en-US" altLang="ja-JP" sz="2000" b="1" i="0" u="none" strike="noStrike" dirty="0">
                <a:solidFill>
                  <a:srgbClr val="000000"/>
                </a:solidFill>
                <a:effectLst/>
                <a:latin typeface="PMingLiU" panose="02020500000000000000" pitchFamily="18" charset="-120"/>
                <a:ea typeface="PMingLiU" panose="02020500000000000000" pitchFamily="18" charset="-120"/>
              </a:rPr>
              <a:t>》</a:t>
            </a:r>
            <a:r>
              <a:rPr lang="ja-JP" altLang="en-US" sz="2000" b="1" i="0" u="none" strike="noStrike">
                <a:solidFill>
                  <a:srgbClr val="000000"/>
                </a:solidFill>
                <a:effectLst/>
                <a:latin typeface="PMingLiU" panose="02020500000000000000" pitchFamily="18" charset="-120"/>
                <a:ea typeface="PMingLiU" panose="02020500000000000000" pitchFamily="18" charset="-120"/>
              </a:rPr>
              <a:t>（法國，</a:t>
            </a:r>
            <a:r>
              <a:rPr lang="en-US" altLang="ja-JP" sz="2000" b="1" i="0" u="none" strike="noStrike" dirty="0">
                <a:solidFill>
                  <a:srgbClr val="000000"/>
                </a:solidFill>
                <a:effectLst/>
                <a:latin typeface="PMingLiU" panose="02020500000000000000" pitchFamily="18" charset="-120"/>
                <a:ea typeface="PMingLiU" panose="02020500000000000000" pitchFamily="18" charset="-120"/>
              </a:rPr>
              <a:t>2015</a:t>
            </a:r>
            <a:r>
              <a:rPr lang="ja-JP" altLang="en-US" sz="2000" b="1" i="0" u="none" strike="noStrike">
                <a:solidFill>
                  <a:srgbClr val="000000"/>
                </a:solidFill>
                <a:effectLst/>
                <a:latin typeface="PMingLiU" panose="02020500000000000000" pitchFamily="18" charset="-120"/>
                <a:ea typeface="PMingLiU" panose="02020500000000000000" pitchFamily="18" charset="-120"/>
              </a:rPr>
              <a:t>）</a:t>
            </a:r>
            <a:endParaRPr lang="ja-JP" altLang="en-US" sz="2000" b="0" i="0" u="none" strike="noStrike">
              <a:solidFill>
                <a:srgbClr val="000000"/>
              </a:solidFill>
              <a:effectLst/>
              <a:latin typeface="PMingLiU" panose="02020500000000000000" pitchFamily="18" charset="-120"/>
              <a:ea typeface="PMingLiU" panose="02020500000000000000" pitchFamily="18" charset="-120"/>
            </a:endParaRPr>
          </a:p>
          <a:p>
            <a:pPr marL="742950" lvl="1" indent="-285750" algn="l">
              <a:buFont typeface="Arial" panose="020B0604020202020204" pitchFamily="34" charset="0"/>
              <a:buChar char="•"/>
            </a:pPr>
            <a:r>
              <a:rPr lang="ja-JP" altLang="en-US" sz="2000" b="0" i="0" u="none" strike="noStrike">
                <a:solidFill>
                  <a:srgbClr val="000000"/>
                </a:solidFill>
                <a:effectLst/>
                <a:latin typeface="PMingLiU" panose="02020500000000000000" pitchFamily="18" charset="-120"/>
                <a:ea typeface="PMingLiU" panose="02020500000000000000" pitchFamily="18" charset="-120"/>
              </a:rPr>
              <a:t>法國諷刺雜誌曾刊登穆罕默德的漫畫。</a:t>
            </a:r>
          </a:p>
          <a:p>
            <a:pPr marL="742950" lvl="1" indent="-285750" algn="l">
              <a:buFont typeface="Arial" panose="020B0604020202020204" pitchFamily="34" charset="0"/>
              <a:buChar char="•"/>
            </a:pPr>
            <a:r>
              <a:rPr lang="ja-JP" altLang="en-US" sz="2000" b="0" i="0" u="none" strike="noStrike">
                <a:solidFill>
                  <a:srgbClr val="000000"/>
                </a:solidFill>
                <a:effectLst/>
                <a:latin typeface="PMingLiU" panose="02020500000000000000" pitchFamily="18" charset="-120"/>
                <a:ea typeface="PMingLiU" panose="02020500000000000000" pitchFamily="18" charset="-120"/>
              </a:rPr>
              <a:t>武裝分子闖入辦公室，殺害包括漫畫家與主編在內的</a:t>
            </a:r>
            <a:r>
              <a:rPr lang="en-US" altLang="ja-JP" sz="2000" b="0" i="0" u="none" strike="noStrike" dirty="0">
                <a:solidFill>
                  <a:srgbClr val="000000"/>
                </a:solidFill>
                <a:effectLst/>
                <a:latin typeface="PMingLiU" panose="02020500000000000000" pitchFamily="18" charset="-120"/>
                <a:ea typeface="PMingLiU" panose="02020500000000000000" pitchFamily="18" charset="-120"/>
              </a:rPr>
              <a:t>12</a:t>
            </a:r>
            <a:r>
              <a:rPr lang="ja-JP" altLang="en-US" sz="2000" b="0" i="0" u="none" strike="noStrike">
                <a:solidFill>
                  <a:srgbClr val="000000"/>
                </a:solidFill>
                <a:effectLst/>
                <a:latin typeface="PMingLiU" panose="02020500000000000000" pitchFamily="18" charset="-120"/>
                <a:ea typeface="PMingLiU" panose="02020500000000000000" pitchFamily="18" charset="-120"/>
              </a:rPr>
              <a:t>人。</a:t>
            </a:r>
          </a:p>
          <a:p>
            <a:pPr marL="285750" indent="-285750" algn="l">
              <a:buFont typeface="Arial" panose="020B0604020202020204" pitchFamily="34" charset="0"/>
              <a:buChar char="•"/>
            </a:pPr>
            <a:r>
              <a:rPr lang="ja-JP" altLang="en-US" sz="2000" b="1" i="0" u="none" strike="noStrike">
                <a:solidFill>
                  <a:srgbClr val="000000"/>
                </a:solidFill>
                <a:effectLst/>
                <a:latin typeface="PMingLiU" panose="02020500000000000000" pitchFamily="18" charset="-120"/>
                <a:ea typeface="PMingLiU" panose="02020500000000000000" pitchFamily="18" charset="-120"/>
              </a:rPr>
              <a:t>西奧</a:t>
            </a:r>
            <a:r>
              <a:rPr lang="en-US" altLang="ja-JP" sz="2000" b="1" i="0" u="none" strike="noStrike" dirty="0">
                <a:solidFill>
                  <a:srgbClr val="000000"/>
                </a:solidFill>
                <a:effectLst/>
                <a:latin typeface="PMingLiU" panose="02020500000000000000" pitchFamily="18" charset="-120"/>
                <a:ea typeface="PMingLiU" panose="02020500000000000000" pitchFamily="18" charset="-120"/>
              </a:rPr>
              <a:t>·</a:t>
            </a:r>
            <a:r>
              <a:rPr lang="ja-JP" altLang="en-US" sz="2000" b="1" i="0" u="none" strike="noStrike">
                <a:solidFill>
                  <a:srgbClr val="000000"/>
                </a:solidFill>
                <a:effectLst/>
                <a:latin typeface="PMingLiU" panose="02020500000000000000" pitchFamily="18" charset="-120"/>
                <a:ea typeface="PMingLiU" panose="02020500000000000000" pitchFamily="18" charset="-120"/>
              </a:rPr>
              <a:t>范</a:t>
            </a:r>
            <a:r>
              <a:rPr lang="en-US" altLang="ja-JP" sz="2000" b="1" i="0" u="none" strike="noStrike" dirty="0">
                <a:solidFill>
                  <a:srgbClr val="000000"/>
                </a:solidFill>
                <a:effectLst/>
                <a:latin typeface="PMingLiU" panose="02020500000000000000" pitchFamily="18" charset="-120"/>
                <a:ea typeface="PMingLiU" panose="02020500000000000000" pitchFamily="18" charset="-120"/>
              </a:rPr>
              <a:t>·</a:t>
            </a:r>
            <a:r>
              <a:rPr lang="ja-JP" altLang="en-US" sz="2000" b="1" i="0" u="none" strike="noStrike">
                <a:solidFill>
                  <a:srgbClr val="000000"/>
                </a:solidFill>
                <a:effectLst/>
                <a:latin typeface="PMingLiU" panose="02020500000000000000" pitchFamily="18" charset="-120"/>
                <a:ea typeface="PMingLiU" panose="02020500000000000000" pitchFamily="18" charset="-120"/>
              </a:rPr>
              <a:t>高（荷蘭，</a:t>
            </a:r>
            <a:r>
              <a:rPr lang="en-US" altLang="ja-JP" sz="2000" b="1" i="0" u="none" strike="noStrike" dirty="0">
                <a:solidFill>
                  <a:srgbClr val="000000"/>
                </a:solidFill>
                <a:effectLst/>
                <a:latin typeface="PMingLiU" panose="02020500000000000000" pitchFamily="18" charset="-120"/>
                <a:ea typeface="PMingLiU" panose="02020500000000000000" pitchFamily="18" charset="-120"/>
              </a:rPr>
              <a:t>2004</a:t>
            </a:r>
            <a:r>
              <a:rPr lang="ja-JP" altLang="en-US" sz="2000" b="1" i="0" u="none" strike="noStrike">
                <a:solidFill>
                  <a:srgbClr val="000000"/>
                </a:solidFill>
                <a:effectLst/>
                <a:latin typeface="PMingLiU" panose="02020500000000000000" pitchFamily="18" charset="-120"/>
                <a:ea typeface="PMingLiU" panose="02020500000000000000" pitchFamily="18" charset="-120"/>
              </a:rPr>
              <a:t>）</a:t>
            </a:r>
            <a:endParaRPr lang="ja-JP" altLang="en-US" sz="2000" b="0" i="0" u="none" strike="noStrike">
              <a:solidFill>
                <a:srgbClr val="000000"/>
              </a:solidFill>
              <a:effectLst/>
              <a:latin typeface="PMingLiU" panose="02020500000000000000" pitchFamily="18" charset="-120"/>
              <a:ea typeface="PMingLiU" panose="02020500000000000000" pitchFamily="18" charset="-120"/>
            </a:endParaRPr>
          </a:p>
          <a:p>
            <a:pPr marL="742950" lvl="1" indent="-285750" algn="l">
              <a:buFont typeface="Arial" panose="020B0604020202020204" pitchFamily="34" charset="0"/>
              <a:buChar char="•"/>
            </a:pPr>
            <a:r>
              <a:rPr lang="ja-JP" altLang="en-US" sz="2000" b="0" i="0" u="none" strike="noStrike">
                <a:solidFill>
                  <a:srgbClr val="000000"/>
                </a:solidFill>
                <a:effectLst/>
                <a:latin typeface="PMingLiU" panose="02020500000000000000" pitchFamily="18" charset="-120"/>
                <a:ea typeface="PMingLiU" panose="02020500000000000000" pitchFamily="18" charset="-120"/>
              </a:rPr>
              <a:t>荷蘭導演，曾拍攝批判伊斯蘭對女性待遇的短片</a:t>
            </a:r>
            <a:r>
              <a:rPr lang="en-US" altLang="ja-JP" sz="2000" b="0" i="0" u="none" strike="noStrike" dirty="0">
                <a:solidFill>
                  <a:srgbClr val="000000"/>
                </a:solidFill>
                <a:effectLst/>
                <a:latin typeface="PMingLiU" panose="02020500000000000000" pitchFamily="18" charset="-120"/>
                <a:ea typeface="PMingLiU" panose="02020500000000000000" pitchFamily="18" charset="-120"/>
              </a:rPr>
              <a:t>《</a:t>
            </a:r>
            <a:r>
              <a:rPr lang="ja-JP" altLang="en-US" sz="2000" b="0" i="0" u="none" strike="noStrike">
                <a:solidFill>
                  <a:srgbClr val="000000"/>
                </a:solidFill>
                <a:effectLst/>
                <a:latin typeface="PMingLiU" panose="02020500000000000000" pitchFamily="18" charset="-120"/>
                <a:ea typeface="PMingLiU" panose="02020500000000000000" pitchFamily="18" charset="-120"/>
              </a:rPr>
              <a:t>臣服</a:t>
            </a:r>
            <a:r>
              <a:rPr lang="en-US" altLang="ja-JP" sz="2000" b="0" i="0" u="none" strike="noStrike" dirty="0">
                <a:solidFill>
                  <a:srgbClr val="000000"/>
                </a:solidFill>
                <a:effectLst/>
                <a:latin typeface="PMingLiU" panose="02020500000000000000" pitchFamily="18" charset="-120"/>
                <a:ea typeface="PMingLiU" panose="02020500000000000000" pitchFamily="18" charset="-120"/>
              </a:rPr>
              <a:t>》</a:t>
            </a:r>
            <a:r>
              <a:rPr lang="ja-JP" altLang="en-US" sz="2000" b="0" i="0" u="none" strike="noStrike">
                <a:solidFill>
                  <a:srgbClr val="000000"/>
                </a:solidFill>
                <a:effectLst/>
                <a:latin typeface="PMingLiU" panose="02020500000000000000" pitchFamily="18" charset="-120"/>
                <a:ea typeface="PMingLiU" panose="02020500000000000000" pitchFamily="18" charset="-120"/>
              </a:rPr>
              <a:t>。</a:t>
            </a:r>
          </a:p>
          <a:p>
            <a:pPr marL="742950" lvl="1" indent="-285750" algn="l">
              <a:buFont typeface="Arial" panose="020B0604020202020204" pitchFamily="34" charset="0"/>
              <a:buChar char="•"/>
            </a:pPr>
            <a:r>
              <a:rPr lang="ja-JP" altLang="en-US" sz="2000" b="0" i="0" u="none" strike="noStrike">
                <a:solidFill>
                  <a:srgbClr val="000000"/>
                </a:solidFill>
                <a:effectLst/>
                <a:latin typeface="PMingLiU" panose="02020500000000000000" pitchFamily="18" charset="-120"/>
                <a:ea typeface="PMingLiU" panose="02020500000000000000" pitchFamily="18" charset="-120"/>
              </a:rPr>
              <a:t>在街頭被激進伊斯蘭分子謀殺。</a:t>
            </a:r>
          </a:p>
          <a:p>
            <a:pPr marL="285750" indent="-285750" algn="l">
              <a:buFont typeface="Arial" panose="020B0604020202020204" pitchFamily="34" charset="0"/>
              <a:buChar char="•"/>
            </a:pPr>
            <a:r>
              <a:rPr lang="ja-JP" altLang="en-US" sz="2000" b="1" i="0" u="none" strike="noStrike">
                <a:solidFill>
                  <a:srgbClr val="000000"/>
                </a:solidFill>
                <a:effectLst/>
                <a:latin typeface="PMingLiU" panose="02020500000000000000" pitchFamily="18" charset="-120"/>
                <a:ea typeface="PMingLiU" panose="02020500000000000000" pitchFamily="18" charset="-120"/>
              </a:rPr>
              <a:t>薩繆爾</a:t>
            </a:r>
            <a:r>
              <a:rPr lang="en-US" altLang="ja-JP" sz="2000" b="1" i="0" u="none" strike="noStrike" dirty="0">
                <a:solidFill>
                  <a:srgbClr val="000000"/>
                </a:solidFill>
                <a:effectLst/>
                <a:latin typeface="PMingLiU" panose="02020500000000000000" pitchFamily="18" charset="-120"/>
                <a:ea typeface="PMingLiU" panose="02020500000000000000" pitchFamily="18" charset="-120"/>
              </a:rPr>
              <a:t>·</a:t>
            </a:r>
            <a:r>
              <a:rPr lang="ja-JP" altLang="en-US" sz="2000" b="1" i="0" u="none" strike="noStrike">
                <a:solidFill>
                  <a:srgbClr val="000000"/>
                </a:solidFill>
                <a:effectLst/>
                <a:latin typeface="PMingLiU" panose="02020500000000000000" pitchFamily="18" charset="-120"/>
                <a:ea typeface="PMingLiU" panose="02020500000000000000" pitchFamily="18" charset="-120"/>
              </a:rPr>
              <a:t>帕提（法國，</a:t>
            </a:r>
            <a:r>
              <a:rPr lang="en-US" altLang="ja-JP" sz="2000" b="1" i="0" u="none" strike="noStrike" dirty="0">
                <a:solidFill>
                  <a:srgbClr val="000000"/>
                </a:solidFill>
                <a:effectLst/>
                <a:latin typeface="PMingLiU" panose="02020500000000000000" pitchFamily="18" charset="-120"/>
                <a:ea typeface="PMingLiU" panose="02020500000000000000" pitchFamily="18" charset="-120"/>
              </a:rPr>
              <a:t>2020</a:t>
            </a:r>
            <a:r>
              <a:rPr lang="ja-JP" altLang="en-US" sz="2000" b="1" i="0" u="none" strike="noStrike">
                <a:solidFill>
                  <a:srgbClr val="000000"/>
                </a:solidFill>
                <a:effectLst/>
                <a:latin typeface="PMingLiU" panose="02020500000000000000" pitchFamily="18" charset="-120"/>
                <a:ea typeface="PMingLiU" panose="02020500000000000000" pitchFamily="18" charset="-120"/>
              </a:rPr>
              <a:t>）</a:t>
            </a:r>
            <a:endParaRPr lang="ja-JP" altLang="en-US" sz="2000" b="0" i="0" u="none" strike="noStrike">
              <a:solidFill>
                <a:srgbClr val="000000"/>
              </a:solidFill>
              <a:effectLst/>
              <a:latin typeface="PMingLiU" panose="02020500000000000000" pitchFamily="18" charset="-120"/>
              <a:ea typeface="PMingLiU" panose="02020500000000000000" pitchFamily="18" charset="-120"/>
            </a:endParaRPr>
          </a:p>
          <a:p>
            <a:pPr marL="742950" lvl="1" indent="-285750" algn="l">
              <a:buFont typeface="Arial" panose="020B0604020202020204" pitchFamily="34" charset="0"/>
              <a:buChar char="•"/>
            </a:pPr>
            <a:r>
              <a:rPr lang="ja-JP" altLang="en-US" sz="2000" b="0" i="0" u="none" strike="noStrike">
                <a:solidFill>
                  <a:srgbClr val="000000"/>
                </a:solidFill>
                <a:effectLst/>
                <a:latin typeface="PMingLiU" panose="02020500000000000000" pitchFamily="18" charset="-120"/>
                <a:ea typeface="PMingLiU" panose="02020500000000000000" pitchFamily="18" charset="-120"/>
              </a:rPr>
              <a:t>法國教師，在言論自由課程中展示穆罕默德漫畫。</a:t>
            </a:r>
          </a:p>
          <a:p>
            <a:pPr marL="742950" lvl="1" indent="-285750" algn="l">
              <a:buFont typeface="Arial" panose="020B0604020202020204" pitchFamily="34" charset="0"/>
              <a:buChar char="•"/>
            </a:pPr>
            <a:r>
              <a:rPr lang="ja-JP" altLang="en-US" sz="2000" b="0" i="0" u="none" strike="noStrike">
                <a:solidFill>
                  <a:srgbClr val="000000"/>
                </a:solidFill>
                <a:effectLst/>
                <a:latin typeface="PMingLiU" panose="02020500000000000000" pitchFamily="18" charset="-120"/>
                <a:ea typeface="PMingLiU" panose="02020500000000000000" pitchFamily="18" charset="-120"/>
              </a:rPr>
              <a:t>被一名少年斬首，該少年聲稱要為先知報仇。</a:t>
            </a:r>
          </a:p>
          <a:p>
            <a:pPr marL="285750" indent="-285750" algn="l">
              <a:buFont typeface="Arial" panose="020B0604020202020204" pitchFamily="34" charset="0"/>
              <a:buChar char="•"/>
            </a:pPr>
            <a:r>
              <a:rPr lang="ja-JP" altLang="en-US" sz="2000" b="1" i="0" u="none" strike="noStrike">
                <a:solidFill>
                  <a:srgbClr val="000000"/>
                </a:solidFill>
                <a:effectLst/>
                <a:latin typeface="PMingLiU" panose="02020500000000000000" pitchFamily="18" charset="-120"/>
                <a:ea typeface="PMingLiU" panose="02020500000000000000" pitchFamily="18" charset="-120"/>
              </a:rPr>
              <a:t>亞西婭</a:t>
            </a:r>
            <a:r>
              <a:rPr lang="en-US" altLang="ja-JP" sz="2000" b="1" i="0" u="none" strike="noStrike" dirty="0">
                <a:solidFill>
                  <a:srgbClr val="000000"/>
                </a:solidFill>
                <a:effectLst/>
                <a:latin typeface="PMingLiU" panose="02020500000000000000" pitchFamily="18" charset="-120"/>
                <a:ea typeface="PMingLiU" panose="02020500000000000000" pitchFamily="18" charset="-120"/>
              </a:rPr>
              <a:t>·</a:t>
            </a:r>
            <a:r>
              <a:rPr lang="ja-JP" altLang="en-US" sz="2000" b="1" i="0" u="none" strike="noStrike">
                <a:solidFill>
                  <a:srgbClr val="000000"/>
                </a:solidFill>
                <a:effectLst/>
                <a:latin typeface="PMingLiU" panose="02020500000000000000" pitchFamily="18" charset="-120"/>
                <a:ea typeface="PMingLiU" panose="02020500000000000000" pitchFamily="18" charset="-120"/>
              </a:rPr>
              <a:t>比比（巴基斯坦）</a:t>
            </a:r>
            <a:endParaRPr lang="ja-JP" altLang="en-US" sz="2000" b="0" i="0" u="none" strike="noStrike">
              <a:solidFill>
                <a:srgbClr val="000000"/>
              </a:solidFill>
              <a:effectLst/>
              <a:latin typeface="PMingLiU" panose="02020500000000000000" pitchFamily="18" charset="-120"/>
              <a:ea typeface="PMingLiU" panose="02020500000000000000" pitchFamily="18" charset="-120"/>
            </a:endParaRPr>
          </a:p>
          <a:p>
            <a:pPr marL="742950" lvl="1" indent="-285750" algn="l">
              <a:buFont typeface="Arial" panose="020B0604020202020204" pitchFamily="34" charset="0"/>
              <a:buChar char="•"/>
            </a:pPr>
            <a:r>
              <a:rPr lang="ja-JP" altLang="en-US" sz="2000" b="0" i="0" u="none" strike="noStrike">
                <a:solidFill>
                  <a:srgbClr val="000000"/>
                </a:solidFill>
                <a:effectLst/>
                <a:latin typeface="PMingLiU" panose="02020500000000000000" pitchFamily="18" charset="-120"/>
                <a:ea typeface="PMingLiU" panose="02020500000000000000" pitchFamily="18" charset="-120"/>
              </a:rPr>
              <a:t>基督徒女子，因與穆斯林同事爭執被控褻瀆伊斯蘭。</a:t>
            </a:r>
          </a:p>
          <a:p>
            <a:pPr marL="742950" lvl="1" indent="-285750" algn="l">
              <a:buFont typeface="Arial" panose="020B0604020202020204" pitchFamily="34" charset="0"/>
              <a:buChar char="•"/>
            </a:pPr>
            <a:r>
              <a:rPr lang="en-US" altLang="ja-JP" sz="2000" b="0" i="0" u="none" strike="noStrike" dirty="0">
                <a:solidFill>
                  <a:srgbClr val="000000"/>
                </a:solidFill>
                <a:effectLst/>
                <a:latin typeface="PMingLiU" panose="02020500000000000000" pitchFamily="18" charset="-120"/>
                <a:ea typeface="PMingLiU" panose="02020500000000000000" pitchFamily="18" charset="-120"/>
              </a:rPr>
              <a:t>2010</a:t>
            </a:r>
            <a:r>
              <a:rPr lang="ja-JP" altLang="en-US" sz="2000" b="0" i="0" u="none" strike="noStrike">
                <a:solidFill>
                  <a:srgbClr val="000000"/>
                </a:solidFill>
                <a:effectLst/>
                <a:latin typeface="PMingLiU" panose="02020500000000000000" pitchFamily="18" charset="-120"/>
                <a:ea typeface="PMingLiU" panose="02020500000000000000" pitchFamily="18" charset="-120"/>
              </a:rPr>
              <a:t>年被判死刑，</a:t>
            </a:r>
            <a:r>
              <a:rPr lang="en-US" altLang="ja-JP" sz="2000" b="0" i="0" u="none" strike="noStrike" dirty="0">
                <a:solidFill>
                  <a:srgbClr val="000000"/>
                </a:solidFill>
                <a:effectLst/>
                <a:latin typeface="PMingLiU" panose="02020500000000000000" pitchFamily="18" charset="-120"/>
                <a:ea typeface="PMingLiU" panose="02020500000000000000" pitchFamily="18" charset="-120"/>
              </a:rPr>
              <a:t>2018</a:t>
            </a:r>
            <a:r>
              <a:rPr lang="ja-JP" altLang="en-US" sz="2000" b="0" i="0" u="none" strike="noStrike">
                <a:solidFill>
                  <a:srgbClr val="000000"/>
                </a:solidFill>
                <a:effectLst/>
                <a:latin typeface="PMingLiU" panose="02020500000000000000" pitchFamily="18" charset="-120"/>
                <a:ea typeface="PMingLiU" panose="02020500000000000000" pitchFamily="18" charset="-120"/>
              </a:rPr>
              <a:t>年獲釋，引發激烈抗議，後移居加拿大。</a:t>
            </a:r>
          </a:p>
          <a:p>
            <a:pPr marL="285750" indent="-285750" algn="l">
              <a:buFont typeface="Arial" panose="020B0604020202020204" pitchFamily="34" charset="0"/>
              <a:buChar char="•"/>
            </a:pPr>
            <a:r>
              <a:rPr lang="ja-JP" altLang="en-US" sz="2000" b="1" i="0" u="none" strike="noStrike">
                <a:solidFill>
                  <a:srgbClr val="000000"/>
                </a:solidFill>
                <a:effectLst/>
                <a:latin typeface="PMingLiU" panose="02020500000000000000" pitchFamily="18" charset="-120"/>
                <a:ea typeface="PMingLiU" panose="02020500000000000000" pitchFamily="18" charset="-120"/>
              </a:rPr>
              <a:t>阿維吉特</a:t>
            </a:r>
            <a:r>
              <a:rPr lang="en-US" altLang="ja-JP" sz="2000" b="1" i="0" u="none" strike="noStrike" dirty="0">
                <a:solidFill>
                  <a:srgbClr val="000000"/>
                </a:solidFill>
                <a:effectLst/>
                <a:latin typeface="PMingLiU" panose="02020500000000000000" pitchFamily="18" charset="-120"/>
                <a:ea typeface="PMingLiU" panose="02020500000000000000" pitchFamily="18" charset="-120"/>
              </a:rPr>
              <a:t>·</a:t>
            </a:r>
            <a:r>
              <a:rPr lang="ja-JP" altLang="en-US" sz="2000" b="1" i="0" u="none" strike="noStrike">
                <a:solidFill>
                  <a:srgbClr val="000000"/>
                </a:solidFill>
                <a:effectLst/>
                <a:latin typeface="PMingLiU" panose="02020500000000000000" pitchFamily="18" charset="-120"/>
                <a:ea typeface="PMingLiU" panose="02020500000000000000" pitchFamily="18" charset="-120"/>
              </a:rPr>
              <a:t>羅伊（孟加拉，</a:t>
            </a:r>
            <a:r>
              <a:rPr lang="en-US" altLang="ja-JP" sz="2000" b="1" i="0" u="none" strike="noStrike" dirty="0">
                <a:solidFill>
                  <a:srgbClr val="000000"/>
                </a:solidFill>
                <a:effectLst/>
                <a:latin typeface="PMingLiU" panose="02020500000000000000" pitchFamily="18" charset="-120"/>
                <a:ea typeface="PMingLiU" panose="02020500000000000000" pitchFamily="18" charset="-120"/>
              </a:rPr>
              <a:t>2015</a:t>
            </a:r>
            <a:r>
              <a:rPr lang="ja-JP" altLang="en-US" sz="2000" b="1" i="0" u="none" strike="noStrike">
                <a:solidFill>
                  <a:srgbClr val="000000"/>
                </a:solidFill>
                <a:effectLst/>
                <a:latin typeface="PMingLiU" panose="02020500000000000000" pitchFamily="18" charset="-120"/>
                <a:ea typeface="PMingLiU" panose="02020500000000000000" pitchFamily="18" charset="-120"/>
              </a:rPr>
              <a:t>）</a:t>
            </a:r>
            <a:endParaRPr lang="ja-JP" altLang="en-US" sz="2000" b="0" i="0" u="none" strike="noStrike">
              <a:solidFill>
                <a:srgbClr val="000000"/>
              </a:solidFill>
              <a:effectLst/>
              <a:latin typeface="PMingLiU" panose="02020500000000000000" pitchFamily="18" charset="-120"/>
              <a:ea typeface="PMingLiU" panose="02020500000000000000" pitchFamily="18" charset="-120"/>
            </a:endParaRPr>
          </a:p>
          <a:p>
            <a:pPr marL="742950" lvl="1" indent="-285750" algn="l">
              <a:buFont typeface="Arial" panose="020B0604020202020204" pitchFamily="34" charset="0"/>
              <a:buChar char="•"/>
            </a:pPr>
            <a:r>
              <a:rPr lang="ja-JP" altLang="en-US" sz="2000" b="0" i="0" u="none" strike="noStrike">
                <a:solidFill>
                  <a:srgbClr val="000000"/>
                </a:solidFill>
                <a:effectLst/>
                <a:latin typeface="PMingLiU" panose="02020500000000000000" pitchFamily="18" charset="-120"/>
                <a:ea typeface="PMingLiU" panose="02020500000000000000" pitchFamily="18" charset="-120"/>
              </a:rPr>
              <a:t>無神論部落客與作家，批評宗教極端主義。</a:t>
            </a:r>
          </a:p>
          <a:p>
            <a:pPr marL="742950" lvl="1" indent="-285750" algn="l">
              <a:buFont typeface="Arial" panose="020B0604020202020204" pitchFamily="34" charset="0"/>
              <a:buChar char="•"/>
            </a:pPr>
            <a:r>
              <a:rPr lang="ja-JP" altLang="en-US" sz="2000" b="0" i="0" u="none" strike="noStrike">
                <a:solidFill>
                  <a:srgbClr val="000000"/>
                </a:solidFill>
                <a:effectLst/>
                <a:latin typeface="PMingLiU" panose="02020500000000000000" pitchFamily="18" charset="-120"/>
                <a:ea typeface="PMingLiU" panose="02020500000000000000" pitchFamily="18" charset="-120"/>
              </a:rPr>
              <a:t>在達卡街頭被伊斯蘭激進分子以刀斧殺害。</a:t>
            </a:r>
          </a:p>
        </p:txBody>
      </p:sp>
      <p:pic>
        <p:nvPicPr>
          <p:cNvPr id="8194" name="Picture 2" descr="Killer of Dutch filmmaker gets life in prison">
            <a:extLst>
              <a:ext uri="{FF2B5EF4-FFF2-40B4-BE49-F238E27FC236}">
                <a16:creationId xmlns:a16="http://schemas.microsoft.com/office/drawing/2014/main" id="{AC98CB81-485A-A9EE-58AE-0CF39C6260EB}"/>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061825" y="1314632"/>
            <a:ext cx="4565685" cy="61943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26130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93790" y="891659"/>
            <a:ext cx="5670590" cy="708779"/>
          </a:xfrm>
          <a:prstGeom prst="rect">
            <a:avLst/>
          </a:prstGeom>
          <a:noFill/>
          <a:ln/>
        </p:spPr>
        <p:txBody>
          <a:bodyPr wrap="none" lIns="0" tIns="0" rIns="0" bIns="0" rtlCol="0" anchor="t"/>
          <a:lstStyle/>
          <a:p>
            <a:pPr marL="0" indent="0" algn="l">
              <a:lnSpc>
                <a:spcPts val="5550"/>
              </a:lnSpc>
              <a:buNone/>
            </a:pPr>
            <a:r>
              <a:rPr lang="en-US" sz="4450" b="1" dirty="0">
                <a:solidFill>
                  <a:srgbClr val="2E3C4E"/>
                </a:solidFill>
                <a:latin typeface="PMingLiU" panose="02020500000000000000" pitchFamily="18" charset="-120"/>
                <a:ea typeface="PMingLiU" panose="02020500000000000000" pitchFamily="18" charset="-120"/>
                <a:cs typeface="Host Grotesk Medium" pitchFamily="34" charset="-120"/>
              </a:rPr>
              <a:t>現代啟示：活潑的信仰</a:t>
            </a:r>
            <a:endParaRPr lang="en-US" sz="4450" b="1" dirty="0">
              <a:latin typeface="PMingLiU" panose="02020500000000000000" pitchFamily="18" charset="-120"/>
              <a:ea typeface="PMingLiU" panose="02020500000000000000" pitchFamily="18" charset="-120"/>
            </a:endParaRPr>
          </a:p>
        </p:txBody>
      </p:sp>
      <p:pic>
        <p:nvPicPr>
          <p:cNvPr id="3" name="Image 0" descr="preencoded.png"/>
          <p:cNvPicPr>
            <a:picLocks noChangeAspect="1"/>
          </p:cNvPicPr>
          <p:nvPr/>
        </p:nvPicPr>
        <p:blipFill>
          <a:blip r:embed="rId3"/>
          <a:stretch>
            <a:fillRect/>
          </a:stretch>
        </p:blipFill>
        <p:spPr>
          <a:xfrm>
            <a:off x="801410" y="2200037"/>
            <a:ext cx="3120747" cy="3120747"/>
          </a:xfrm>
          <a:prstGeom prst="rect">
            <a:avLst/>
          </a:prstGeom>
        </p:spPr>
      </p:pic>
      <p:pic>
        <p:nvPicPr>
          <p:cNvPr id="4" name="Image 1" descr="preencoded.png"/>
          <p:cNvPicPr>
            <a:picLocks noChangeAspect="1"/>
          </p:cNvPicPr>
          <p:nvPr/>
        </p:nvPicPr>
        <p:blipFill>
          <a:blip r:embed="rId4"/>
          <a:stretch>
            <a:fillRect/>
          </a:stretch>
        </p:blipFill>
        <p:spPr>
          <a:xfrm>
            <a:off x="4103608" y="2200037"/>
            <a:ext cx="3120866" cy="3120866"/>
          </a:xfrm>
          <a:prstGeom prst="rect">
            <a:avLst/>
          </a:prstGeom>
        </p:spPr>
      </p:pic>
      <p:pic>
        <p:nvPicPr>
          <p:cNvPr id="5" name="Image 2" descr="preencoded.png"/>
          <p:cNvPicPr>
            <a:picLocks noChangeAspect="1"/>
          </p:cNvPicPr>
          <p:nvPr/>
        </p:nvPicPr>
        <p:blipFill>
          <a:blip r:embed="rId5"/>
          <a:stretch>
            <a:fillRect/>
          </a:stretch>
        </p:blipFill>
        <p:spPr>
          <a:xfrm>
            <a:off x="7405926" y="2200037"/>
            <a:ext cx="3120747" cy="3120747"/>
          </a:xfrm>
          <a:prstGeom prst="rect">
            <a:avLst/>
          </a:prstGeom>
        </p:spPr>
      </p:pic>
      <p:pic>
        <p:nvPicPr>
          <p:cNvPr id="6" name="Image 3" descr="preencoded.png"/>
          <p:cNvPicPr>
            <a:picLocks noChangeAspect="1"/>
          </p:cNvPicPr>
          <p:nvPr/>
        </p:nvPicPr>
        <p:blipFill>
          <a:blip r:embed="rId6"/>
          <a:stretch>
            <a:fillRect/>
          </a:stretch>
        </p:blipFill>
        <p:spPr>
          <a:xfrm>
            <a:off x="10708124" y="2200037"/>
            <a:ext cx="3120866" cy="3120866"/>
          </a:xfrm>
          <a:prstGeom prst="rect">
            <a:avLst/>
          </a:prstGeom>
        </p:spPr>
      </p:pic>
      <p:sp>
        <p:nvSpPr>
          <p:cNvPr id="7" name="Text 1"/>
          <p:cNvSpPr/>
          <p:nvPr/>
        </p:nvSpPr>
        <p:spPr>
          <a:xfrm>
            <a:off x="793790" y="5722025"/>
            <a:ext cx="13042821" cy="680323"/>
          </a:xfrm>
          <a:prstGeom prst="rect">
            <a:avLst/>
          </a:prstGeom>
          <a:noFill/>
          <a:ln/>
        </p:spPr>
        <p:txBody>
          <a:bodyPr wrap="square" lIns="0" tIns="0" rIns="0" bIns="0" rtlCol="0" anchor="t"/>
          <a:lstStyle/>
          <a:p>
            <a:pPr marL="0" indent="0" algn="l">
              <a:lnSpc>
                <a:spcPts val="2650"/>
              </a:lnSpc>
              <a:buNone/>
            </a:pPr>
            <a:r>
              <a:rPr lang="en-US" sz="2000" dirty="0">
                <a:solidFill>
                  <a:srgbClr val="384653"/>
                </a:solidFill>
                <a:latin typeface="PMingLiU" panose="02020500000000000000" pitchFamily="18" charset="-120"/>
                <a:ea typeface="PMingLiU" panose="02020500000000000000" pitchFamily="18" charset="-120"/>
                <a:cs typeface="Roboto" pitchFamily="34" charset="-120"/>
              </a:rPr>
              <a:t>現代信仰生活中，我們可以從這些聖經故事中汲取重要啟示。真實的信仰包含誠實的質疑、掙扎和對話。這種模式給予我們在信仰旅程中面對疑惑、痛苦和不確定性的勇氣。</a:t>
            </a:r>
            <a:endParaRPr lang="en-US" sz="2000" dirty="0">
              <a:latin typeface="PMingLiU" panose="02020500000000000000" pitchFamily="18" charset="-120"/>
              <a:ea typeface="PMingLiU" panose="02020500000000000000" pitchFamily="18" charset="-120"/>
            </a:endParaRPr>
          </a:p>
        </p:txBody>
      </p:sp>
      <p:sp>
        <p:nvSpPr>
          <p:cNvPr id="8" name="Text 2"/>
          <p:cNvSpPr/>
          <p:nvPr/>
        </p:nvSpPr>
        <p:spPr>
          <a:xfrm>
            <a:off x="793790" y="6657499"/>
            <a:ext cx="13042821" cy="680323"/>
          </a:xfrm>
          <a:prstGeom prst="rect">
            <a:avLst/>
          </a:prstGeom>
          <a:noFill/>
          <a:ln/>
        </p:spPr>
        <p:txBody>
          <a:bodyPr wrap="square" lIns="0" tIns="0" rIns="0" bIns="0" rtlCol="0" anchor="t"/>
          <a:lstStyle/>
          <a:p>
            <a:pPr marL="0" indent="0" algn="l">
              <a:lnSpc>
                <a:spcPts val="2650"/>
              </a:lnSpc>
              <a:buNone/>
            </a:pPr>
            <a:r>
              <a:rPr lang="en-US" sz="2000" dirty="0" err="1">
                <a:solidFill>
                  <a:srgbClr val="384653"/>
                </a:solidFill>
                <a:latin typeface="PMingLiU" panose="02020500000000000000" pitchFamily="18" charset="-120"/>
                <a:ea typeface="PMingLiU" panose="02020500000000000000" pitchFamily="18" charset="-120"/>
                <a:cs typeface="Roboto" pitchFamily="34" charset="-120"/>
              </a:rPr>
              <a:t>絕對順服權威，並不是所謂基督徒美德，無論是政治上還是宗教上的絕對忠誠要求，其實是違背了基督教精神</a:t>
            </a:r>
            <a:r>
              <a:rPr lang="en-US" sz="2000" dirty="0">
                <a:solidFill>
                  <a:srgbClr val="384653"/>
                </a:solidFill>
                <a:latin typeface="PMingLiU" panose="02020500000000000000" pitchFamily="18" charset="-120"/>
                <a:ea typeface="PMingLiU" panose="02020500000000000000" pitchFamily="18" charset="-120"/>
                <a:cs typeface="Roboto" pitchFamily="34" charset="-120"/>
              </a:rPr>
              <a:t>。</a:t>
            </a:r>
            <a:endParaRPr lang="en-US" sz="2000" dirty="0">
              <a:latin typeface="PMingLiU" panose="02020500000000000000" pitchFamily="18" charset="-120"/>
              <a:ea typeface="PMingLiU" panose="02020500000000000000" pitchFamily="18" charset="-12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166</TotalTime>
  <Words>1272</Words>
  <Application>Microsoft Macintosh PowerPoint</Application>
  <PresentationFormat>Custom</PresentationFormat>
  <Paragraphs>117</Paragraphs>
  <Slides>17</Slides>
  <Notes>13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17</vt:i4>
      </vt:variant>
    </vt:vector>
  </HeadingPairs>
  <TitlesOfParts>
    <vt:vector size="27" baseType="lpstr">
      <vt:lpstr>Roboto</vt:lpstr>
      <vt:lpstr>Arial</vt:lpstr>
      <vt:lpstr>PingFang TC</vt:lpstr>
      <vt:lpstr>Times New Roman</vt:lpstr>
      <vt:lpstr>Host Grotesk Medium</vt:lpstr>
      <vt:lpstr>PMingLiU</vt:lpstr>
      <vt:lpstr>Roboto Bold</vt:lpstr>
      <vt:lpstr>MS Mincho</vt:lpstr>
      <vt:lpstr>Yu Gothic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Chong Ho Yu</cp:lastModifiedBy>
  <cp:revision>26</cp:revision>
  <dcterms:created xsi:type="dcterms:W3CDTF">2025-05-07T19:28:27Z</dcterms:created>
  <dcterms:modified xsi:type="dcterms:W3CDTF">2025-05-09T06:45:47Z</dcterms:modified>
</cp:coreProperties>
</file>