
<file path=[Content_Types].xml><?xml version="1.0" encoding="utf-8"?>
<Types xmlns="http://schemas.openxmlformats.org/package/2006/content-types">
  <Default Extension="xml" ContentType="application/xml"/>
  <Default Extension="jpeg" ContentType="image/jpeg"/>
  <Default Extension="png" ContentType="image/png"/>
  <Default Extension="gif" ContentType="image/gif"/>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9"/>
  </p:notesMasterIdLst>
  <p:sldIdLst>
    <p:sldId id="256" r:id="rId2"/>
    <p:sldId id="258" r:id="rId3"/>
    <p:sldId id="358" r:id="rId4"/>
    <p:sldId id="361" r:id="rId5"/>
    <p:sldId id="362" r:id="rId6"/>
    <p:sldId id="357" r:id="rId7"/>
    <p:sldId id="259" r:id="rId8"/>
    <p:sldId id="260" r:id="rId9"/>
    <p:sldId id="261" r:id="rId10"/>
    <p:sldId id="262" r:id="rId11"/>
    <p:sldId id="359" r:id="rId12"/>
    <p:sldId id="360" r:id="rId13"/>
    <p:sldId id="308" r:id="rId14"/>
    <p:sldId id="309" r:id="rId15"/>
    <p:sldId id="263" r:id="rId16"/>
    <p:sldId id="363" r:id="rId17"/>
    <p:sldId id="364" r:id="rId18"/>
    <p:sldId id="365" r:id="rId19"/>
    <p:sldId id="366" r:id="rId20"/>
    <p:sldId id="367" r:id="rId21"/>
    <p:sldId id="348" r:id="rId22"/>
    <p:sldId id="349" r:id="rId23"/>
    <p:sldId id="350" r:id="rId24"/>
    <p:sldId id="351" r:id="rId25"/>
    <p:sldId id="352" r:id="rId26"/>
    <p:sldId id="270" r:id="rId27"/>
    <p:sldId id="311" r:id="rId28"/>
    <p:sldId id="312" r:id="rId29"/>
    <p:sldId id="271" r:id="rId30"/>
    <p:sldId id="332" r:id="rId31"/>
    <p:sldId id="331" r:id="rId32"/>
    <p:sldId id="272" r:id="rId33"/>
    <p:sldId id="330" r:id="rId34"/>
    <p:sldId id="273" r:id="rId35"/>
    <p:sldId id="317" r:id="rId36"/>
    <p:sldId id="316" r:id="rId37"/>
    <p:sldId id="274" r:id="rId38"/>
    <p:sldId id="314" r:id="rId39"/>
    <p:sldId id="315" r:id="rId40"/>
    <p:sldId id="275" r:id="rId41"/>
    <p:sldId id="323" r:id="rId42"/>
    <p:sldId id="339" r:id="rId43"/>
    <p:sldId id="344" r:id="rId44"/>
    <p:sldId id="345" r:id="rId45"/>
    <p:sldId id="346" r:id="rId46"/>
    <p:sldId id="340" r:id="rId47"/>
    <p:sldId id="341" r:id="rId48"/>
    <p:sldId id="342" r:id="rId49"/>
    <p:sldId id="343" r:id="rId50"/>
    <p:sldId id="347" r:id="rId51"/>
    <p:sldId id="368" r:id="rId52"/>
    <p:sldId id="369" r:id="rId53"/>
    <p:sldId id="370" r:id="rId54"/>
    <p:sldId id="371" r:id="rId55"/>
    <p:sldId id="279" r:id="rId56"/>
    <p:sldId id="326" r:id="rId57"/>
    <p:sldId id="280" r:id="rId58"/>
    <p:sldId id="372" r:id="rId59"/>
    <p:sldId id="281" r:id="rId60"/>
    <p:sldId id="282" r:id="rId61"/>
    <p:sldId id="283" r:id="rId62"/>
    <p:sldId id="284" r:id="rId63"/>
    <p:sldId id="328" r:id="rId64"/>
    <p:sldId id="329" r:id="rId65"/>
    <p:sldId id="285" r:id="rId66"/>
    <p:sldId id="334" r:id="rId67"/>
    <p:sldId id="333" r:id="rId68"/>
    <p:sldId id="286" r:id="rId69"/>
    <p:sldId id="335" r:id="rId70"/>
    <p:sldId id="287" r:id="rId71"/>
    <p:sldId id="288" r:id="rId72"/>
    <p:sldId id="289" r:id="rId73"/>
    <p:sldId id="336" r:id="rId74"/>
    <p:sldId id="290" r:id="rId75"/>
    <p:sldId id="291" r:id="rId76"/>
    <p:sldId id="373" r:id="rId77"/>
    <p:sldId id="292" r:id="rId78"/>
    <p:sldId id="293" r:id="rId79"/>
    <p:sldId id="337" r:id="rId80"/>
    <p:sldId id="294" r:id="rId81"/>
    <p:sldId id="338" r:id="rId82"/>
    <p:sldId id="295" r:id="rId83"/>
    <p:sldId id="297" r:id="rId84"/>
    <p:sldId id="300" r:id="rId85"/>
    <p:sldId id="301" r:id="rId86"/>
    <p:sldId id="302" r:id="rId87"/>
    <p:sldId id="303" r:id="rId8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23" autoAdjust="0"/>
    <p:restoredTop sz="94660"/>
  </p:normalViewPr>
  <p:slideViewPr>
    <p:cSldViewPr snapToGrid="0">
      <p:cViewPr varScale="1">
        <p:scale>
          <a:sx n="116" d="100"/>
          <a:sy n="116" d="100"/>
        </p:scale>
        <p:origin x="26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presProps" Target="presProps.xml"/><Relationship Id="rId91" Type="http://schemas.openxmlformats.org/officeDocument/2006/relationships/viewProps" Target="viewProps.xml"/><Relationship Id="rId92" Type="http://schemas.openxmlformats.org/officeDocument/2006/relationships/theme" Target="theme/theme1.xml"/><Relationship Id="rId93"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A156E5-824C-4029-AB50-EEF119E3E833}" type="datetimeFigureOut">
              <a:rPr lang="en-US" smtClean="0"/>
              <a:t>4/2/18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A2E134-12D3-4AB5-86C1-919AB66C3071}" type="slidenum">
              <a:rPr lang="en-US" smtClean="0"/>
              <a:t>‹#›</a:t>
            </a:fld>
            <a:endParaRPr lang="en-US"/>
          </a:p>
        </p:txBody>
      </p:sp>
    </p:spTree>
    <p:extLst>
      <p:ext uri="{BB962C8B-B14F-4D97-AF65-F5344CB8AC3E}">
        <p14:creationId xmlns:p14="http://schemas.microsoft.com/office/powerpoint/2010/main" val="4102138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8D61AFC4-35CF-460C-A48A-AC721EC9836B}" type="slidenum">
              <a:rPr lang="en-US" altLang="en-US" sz="1400">
                <a:solidFill>
                  <a:srgbClr val="000000"/>
                </a:solidFill>
                <a:latin typeface="Times New Roman" panose="02020603050405020304" pitchFamily="18" charset="0"/>
              </a:rPr>
              <a:pPr eaLnBrk="1"/>
              <a:t>2</a:t>
            </a:fld>
            <a:endParaRPr lang="en-US" altLang="en-US" sz="1400">
              <a:solidFill>
                <a:srgbClr val="000000"/>
              </a:solidFill>
              <a:latin typeface="Times New Roman" panose="02020603050405020304" pitchFamily="18" charset="0"/>
            </a:endParaRPr>
          </a:p>
        </p:txBody>
      </p:sp>
      <p:sp>
        <p:nvSpPr>
          <p:cNvPr id="46081"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46082"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072512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E4F01FBE-6998-4CFF-B01B-C751C7696553}" type="slidenum">
              <a:rPr lang="en-US" altLang="en-US" sz="1400">
                <a:solidFill>
                  <a:srgbClr val="000000"/>
                </a:solidFill>
                <a:latin typeface="Times New Roman" panose="02020603050405020304" pitchFamily="18" charset="0"/>
              </a:rPr>
              <a:pPr eaLnBrk="1"/>
              <a:t>4</a:t>
            </a:fld>
            <a:endParaRPr lang="en-US" altLang="en-US" sz="1400">
              <a:solidFill>
                <a:srgbClr val="000000"/>
              </a:solidFill>
              <a:latin typeface="Times New Roman" panose="02020603050405020304" pitchFamily="18" charset="0"/>
            </a:endParaRPr>
          </a:p>
        </p:txBody>
      </p:sp>
      <p:sp>
        <p:nvSpPr>
          <p:cNvPr id="49153"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49154"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333813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A7A725FD-7612-42DC-8DAF-D643F7971D96}" type="slidenum">
              <a:rPr lang="en-US" altLang="en-US" sz="1400">
                <a:solidFill>
                  <a:srgbClr val="000000"/>
                </a:solidFill>
                <a:latin typeface="Times New Roman" panose="02020603050405020304" pitchFamily="18" charset="0"/>
              </a:rPr>
              <a:pPr eaLnBrk="1"/>
              <a:t>5</a:t>
            </a:fld>
            <a:endParaRPr lang="en-US" altLang="en-US" sz="1400">
              <a:solidFill>
                <a:srgbClr val="000000"/>
              </a:solidFill>
              <a:latin typeface="Times New Roman" panose="02020603050405020304" pitchFamily="18" charset="0"/>
            </a:endParaRPr>
          </a:p>
        </p:txBody>
      </p:sp>
      <p:sp>
        <p:nvSpPr>
          <p:cNvPr id="50177"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0178"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881317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42FD1776-CDE1-42DB-8DCE-420860D37673}" type="slidenum">
              <a:rPr lang="en-US" altLang="en-US" sz="1400">
                <a:solidFill>
                  <a:srgbClr val="000000"/>
                </a:solidFill>
                <a:latin typeface="Times New Roman" panose="02020603050405020304" pitchFamily="18" charset="0"/>
              </a:rPr>
              <a:pPr eaLnBrk="1"/>
              <a:t>7</a:t>
            </a:fld>
            <a:endParaRPr lang="en-US" altLang="en-US" sz="1400">
              <a:solidFill>
                <a:srgbClr val="000000"/>
              </a:solidFill>
              <a:latin typeface="Times New Roman" panose="02020603050405020304" pitchFamily="18" charset="0"/>
            </a:endParaRPr>
          </a:p>
        </p:txBody>
      </p:sp>
      <p:sp>
        <p:nvSpPr>
          <p:cNvPr id="47105"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4710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1589788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42FD1776-CDE1-42DB-8DCE-420860D37673}" type="slidenum">
              <a:rPr lang="en-US" altLang="en-US" sz="1400">
                <a:solidFill>
                  <a:srgbClr val="000000"/>
                </a:solidFill>
                <a:latin typeface="Times New Roman" panose="02020603050405020304" pitchFamily="18" charset="0"/>
              </a:rPr>
              <a:pPr eaLnBrk="1"/>
              <a:t>8</a:t>
            </a:fld>
            <a:endParaRPr lang="en-US" altLang="en-US" sz="1400">
              <a:solidFill>
                <a:srgbClr val="000000"/>
              </a:solidFill>
              <a:latin typeface="Times New Roman" panose="02020603050405020304" pitchFamily="18" charset="0"/>
            </a:endParaRPr>
          </a:p>
        </p:txBody>
      </p:sp>
      <p:sp>
        <p:nvSpPr>
          <p:cNvPr id="47105"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4710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119506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907F42A8-B3A5-4F95-8F82-89EFEC04A5A9}" type="slidenum">
              <a:rPr lang="en-US" altLang="en-US" sz="1400">
                <a:solidFill>
                  <a:srgbClr val="000000"/>
                </a:solidFill>
                <a:latin typeface="Times New Roman" panose="02020603050405020304" pitchFamily="18" charset="0"/>
              </a:rPr>
              <a:pPr eaLnBrk="1"/>
              <a:t>11</a:t>
            </a:fld>
            <a:endParaRPr lang="en-US" altLang="en-US" sz="1400">
              <a:solidFill>
                <a:srgbClr val="000000"/>
              </a:solidFill>
              <a:latin typeface="Times New Roman" panose="02020603050405020304" pitchFamily="18" charset="0"/>
            </a:endParaRPr>
          </a:p>
        </p:txBody>
      </p:sp>
      <p:sp>
        <p:nvSpPr>
          <p:cNvPr id="53249"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3250"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7301752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907F42A8-B3A5-4F95-8F82-89EFEC04A5A9}" type="slidenum">
              <a:rPr lang="en-US" altLang="en-US" sz="1400">
                <a:solidFill>
                  <a:srgbClr val="000000"/>
                </a:solidFill>
                <a:latin typeface="Times New Roman" panose="02020603050405020304" pitchFamily="18" charset="0"/>
              </a:rPr>
              <a:pPr eaLnBrk="1"/>
              <a:t>12</a:t>
            </a:fld>
            <a:endParaRPr lang="en-US" altLang="en-US" sz="1400">
              <a:solidFill>
                <a:srgbClr val="000000"/>
              </a:solidFill>
              <a:latin typeface="Times New Roman" panose="02020603050405020304" pitchFamily="18" charset="0"/>
            </a:endParaRPr>
          </a:p>
        </p:txBody>
      </p:sp>
      <p:sp>
        <p:nvSpPr>
          <p:cNvPr id="53249"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3250"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1947277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9A748FC6-C470-4289-A6D0-7B3858AF5802}" type="slidenum">
              <a:rPr lang="en-US" altLang="en-US" sz="1400">
                <a:solidFill>
                  <a:srgbClr val="000000"/>
                </a:solidFill>
                <a:latin typeface="Times New Roman" panose="02020603050405020304" pitchFamily="18" charset="0"/>
              </a:rPr>
              <a:pPr eaLnBrk="1"/>
              <a:t>15</a:t>
            </a:fld>
            <a:endParaRPr lang="en-US" altLang="en-US" sz="1400">
              <a:solidFill>
                <a:srgbClr val="000000"/>
              </a:solidFill>
              <a:latin typeface="Times New Roman" panose="02020603050405020304" pitchFamily="18" charset="0"/>
            </a:endParaRPr>
          </a:p>
        </p:txBody>
      </p:sp>
      <p:sp>
        <p:nvSpPr>
          <p:cNvPr id="48129"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48130" name="Text Box 2"/>
          <p:cNvSpPr txBox="1">
            <a:spLocks noGrp="1" noChangeArrowheads="1"/>
          </p:cNvSpPr>
          <p:nvPr>
            <p:ph type="body" idx="1"/>
          </p:nvPr>
        </p:nvSpPr>
        <p:spPr>
          <a:xfrm>
            <a:off x="777875" y="4776788"/>
            <a:ext cx="6218238" cy="4435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003826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D98C424D-AD3E-4F62-940B-81DFB386D9A0}" type="slidenum">
              <a:rPr lang="en-US" altLang="en-US" sz="1400">
                <a:solidFill>
                  <a:srgbClr val="000000"/>
                </a:solidFill>
                <a:latin typeface="Times New Roman" panose="02020603050405020304" pitchFamily="18" charset="0"/>
              </a:rPr>
              <a:pPr eaLnBrk="1"/>
              <a:t>16</a:t>
            </a:fld>
            <a:endParaRPr lang="en-US" altLang="en-US" sz="1400">
              <a:solidFill>
                <a:srgbClr val="000000"/>
              </a:solidFill>
              <a:latin typeface="Times New Roman" panose="02020603050405020304" pitchFamily="18" charset="0"/>
            </a:endParaRPr>
          </a:p>
        </p:txBody>
      </p:sp>
      <p:sp>
        <p:nvSpPr>
          <p:cNvPr id="56321"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6322"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971163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F57B5DF1-C0FE-4137-BCDF-4F81465FA362}" type="slidenum">
              <a:rPr lang="en-US" altLang="en-US" sz="1400">
                <a:solidFill>
                  <a:srgbClr val="000000"/>
                </a:solidFill>
                <a:latin typeface="Times New Roman" panose="02020603050405020304" pitchFamily="18" charset="0"/>
              </a:rPr>
              <a:pPr eaLnBrk="1"/>
              <a:t>17</a:t>
            </a:fld>
            <a:endParaRPr lang="en-US" altLang="en-US" sz="1400">
              <a:solidFill>
                <a:srgbClr val="000000"/>
              </a:solidFill>
              <a:latin typeface="Times New Roman" panose="02020603050405020304" pitchFamily="18" charset="0"/>
            </a:endParaRPr>
          </a:p>
        </p:txBody>
      </p:sp>
      <p:sp>
        <p:nvSpPr>
          <p:cNvPr id="57345"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734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17565682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D90876EE-FD84-4D5B-B3C0-5E955EA5545D}" type="slidenum">
              <a:rPr lang="en-US" altLang="en-US" sz="1400">
                <a:solidFill>
                  <a:srgbClr val="000000"/>
                </a:solidFill>
                <a:latin typeface="Times New Roman" panose="02020603050405020304" pitchFamily="18" charset="0"/>
              </a:rPr>
              <a:pPr eaLnBrk="1"/>
              <a:t>18</a:t>
            </a:fld>
            <a:endParaRPr lang="en-US" altLang="en-US" sz="1400">
              <a:solidFill>
                <a:srgbClr val="000000"/>
              </a:solidFill>
              <a:latin typeface="Times New Roman" panose="02020603050405020304" pitchFamily="18" charset="0"/>
            </a:endParaRPr>
          </a:p>
        </p:txBody>
      </p:sp>
      <p:sp>
        <p:nvSpPr>
          <p:cNvPr id="58369"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8370"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7022237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D90876EE-FD84-4D5B-B3C0-5E955EA5545D}" type="slidenum">
              <a:rPr lang="en-US" altLang="en-US" sz="1400">
                <a:solidFill>
                  <a:srgbClr val="000000"/>
                </a:solidFill>
                <a:latin typeface="Times New Roman" panose="02020603050405020304" pitchFamily="18" charset="0"/>
              </a:rPr>
              <a:pPr eaLnBrk="1"/>
              <a:t>19</a:t>
            </a:fld>
            <a:endParaRPr lang="en-US" altLang="en-US" sz="1400">
              <a:solidFill>
                <a:srgbClr val="000000"/>
              </a:solidFill>
              <a:latin typeface="Times New Roman" panose="02020603050405020304" pitchFamily="18" charset="0"/>
            </a:endParaRPr>
          </a:p>
        </p:txBody>
      </p:sp>
      <p:sp>
        <p:nvSpPr>
          <p:cNvPr id="58369"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8370"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7328647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D90876EE-FD84-4D5B-B3C0-5E955EA5545D}" type="slidenum">
              <a:rPr lang="en-US" altLang="en-US" sz="1400">
                <a:solidFill>
                  <a:srgbClr val="000000"/>
                </a:solidFill>
                <a:latin typeface="Times New Roman" panose="02020603050405020304" pitchFamily="18" charset="0"/>
              </a:rPr>
              <a:pPr eaLnBrk="1"/>
              <a:t>20</a:t>
            </a:fld>
            <a:endParaRPr lang="en-US" altLang="en-US" sz="1400">
              <a:solidFill>
                <a:srgbClr val="000000"/>
              </a:solidFill>
              <a:latin typeface="Times New Roman" panose="02020603050405020304" pitchFamily="18" charset="0"/>
            </a:endParaRPr>
          </a:p>
        </p:txBody>
      </p:sp>
      <p:sp>
        <p:nvSpPr>
          <p:cNvPr id="58369"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8370"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748940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B7B5D420-A836-47C6-824D-56F22847B687}" type="slidenum">
              <a:rPr lang="en-US" altLang="en-US" sz="1400">
                <a:solidFill>
                  <a:srgbClr val="000000"/>
                </a:solidFill>
                <a:latin typeface="Times New Roman" panose="02020603050405020304" pitchFamily="18" charset="0"/>
              </a:rPr>
              <a:pPr eaLnBrk="1"/>
              <a:t>32</a:t>
            </a:fld>
            <a:endParaRPr lang="en-US" altLang="en-US" sz="1400">
              <a:solidFill>
                <a:srgbClr val="000000"/>
              </a:solidFill>
              <a:latin typeface="Times New Roman" panose="02020603050405020304" pitchFamily="18" charset="0"/>
            </a:endParaRPr>
          </a:p>
        </p:txBody>
      </p:sp>
      <p:sp>
        <p:nvSpPr>
          <p:cNvPr id="54273"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4274"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42722216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DB76F612-AFB5-49E1-98A5-A0199B780EC3}" type="slidenum">
              <a:rPr lang="en-US" altLang="en-US" sz="1400">
                <a:solidFill>
                  <a:srgbClr val="000000"/>
                </a:solidFill>
                <a:latin typeface="Times New Roman" panose="02020603050405020304" pitchFamily="18" charset="0"/>
              </a:rPr>
              <a:pPr eaLnBrk="1"/>
              <a:t>33</a:t>
            </a:fld>
            <a:endParaRPr lang="en-US" altLang="en-US" sz="1400">
              <a:solidFill>
                <a:srgbClr val="000000"/>
              </a:solidFill>
              <a:latin typeface="Times New Roman" panose="02020603050405020304" pitchFamily="18" charset="0"/>
            </a:endParaRPr>
          </a:p>
        </p:txBody>
      </p:sp>
      <p:sp>
        <p:nvSpPr>
          <p:cNvPr id="79873"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9874"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17489887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AD2106E0-B20D-4803-BBCB-BD6F8D3CBF1B}" type="slidenum">
              <a:rPr lang="en-US" altLang="en-US" sz="1400">
                <a:solidFill>
                  <a:srgbClr val="000000"/>
                </a:solidFill>
                <a:latin typeface="Times New Roman" panose="02020603050405020304" pitchFamily="18" charset="0"/>
              </a:rPr>
              <a:pPr eaLnBrk="1"/>
              <a:t>40</a:t>
            </a:fld>
            <a:endParaRPr lang="en-US" altLang="en-US" sz="1400">
              <a:solidFill>
                <a:srgbClr val="000000"/>
              </a:solidFill>
              <a:latin typeface="Times New Roman" panose="02020603050405020304" pitchFamily="18" charset="0"/>
            </a:endParaRPr>
          </a:p>
        </p:txBody>
      </p:sp>
      <p:sp>
        <p:nvSpPr>
          <p:cNvPr id="55297"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5298"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0483585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AD2106E0-B20D-4803-BBCB-BD6F8D3CBF1B}" type="slidenum">
              <a:rPr lang="en-US" altLang="en-US" sz="1400">
                <a:solidFill>
                  <a:srgbClr val="000000"/>
                </a:solidFill>
                <a:latin typeface="Times New Roman" panose="02020603050405020304" pitchFamily="18" charset="0"/>
              </a:rPr>
              <a:pPr eaLnBrk="1"/>
              <a:t>41</a:t>
            </a:fld>
            <a:endParaRPr lang="en-US" altLang="en-US" sz="1400">
              <a:solidFill>
                <a:srgbClr val="000000"/>
              </a:solidFill>
              <a:latin typeface="Times New Roman" panose="02020603050405020304" pitchFamily="18" charset="0"/>
            </a:endParaRPr>
          </a:p>
        </p:txBody>
      </p:sp>
      <p:sp>
        <p:nvSpPr>
          <p:cNvPr id="55297"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5298"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2697090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A60C3ECE-8C1F-40AF-A456-A2EE2874A682}" type="slidenum">
              <a:rPr lang="en-US" altLang="en-US" sz="1400">
                <a:solidFill>
                  <a:srgbClr val="000000"/>
                </a:solidFill>
                <a:latin typeface="Times New Roman" panose="02020603050405020304" pitchFamily="18" charset="0"/>
              </a:rPr>
              <a:pPr eaLnBrk="1"/>
              <a:t>55</a:t>
            </a:fld>
            <a:endParaRPr lang="en-US" altLang="en-US" sz="1400">
              <a:solidFill>
                <a:srgbClr val="000000"/>
              </a:solidFill>
              <a:latin typeface="Times New Roman" panose="02020603050405020304" pitchFamily="18" charset="0"/>
            </a:endParaRPr>
          </a:p>
        </p:txBody>
      </p:sp>
      <p:sp>
        <p:nvSpPr>
          <p:cNvPr id="59393"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9394"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18238055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A60C3ECE-8C1F-40AF-A456-A2EE2874A682}" type="slidenum">
              <a:rPr lang="en-US" altLang="en-US" sz="1400">
                <a:solidFill>
                  <a:srgbClr val="000000"/>
                </a:solidFill>
                <a:latin typeface="Times New Roman" panose="02020603050405020304" pitchFamily="18" charset="0"/>
              </a:rPr>
              <a:pPr eaLnBrk="1"/>
              <a:t>56</a:t>
            </a:fld>
            <a:endParaRPr lang="en-US" altLang="en-US" sz="1400">
              <a:solidFill>
                <a:srgbClr val="000000"/>
              </a:solidFill>
              <a:latin typeface="Times New Roman" panose="02020603050405020304" pitchFamily="18" charset="0"/>
            </a:endParaRPr>
          </a:p>
        </p:txBody>
      </p:sp>
      <p:sp>
        <p:nvSpPr>
          <p:cNvPr id="59393"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9394"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5823286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A60C3ECE-8C1F-40AF-A456-A2EE2874A682}" type="slidenum">
              <a:rPr lang="en-US" altLang="en-US" sz="1400">
                <a:solidFill>
                  <a:srgbClr val="000000"/>
                </a:solidFill>
                <a:latin typeface="Times New Roman" panose="02020603050405020304" pitchFamily="18" charset="0"/>
              </a:rPr>
              <a:pPr eaLnBrk="1"/>
              <a:t>58</a:t>
            </a:fld>
            <a:endParaRPr lang="en-US" altLang="en-US" sz="1400">
              <a:solidFill>
                <a:srgbClr val="000000"/>
              </a:solidFill>
              <a:latin typeface="Times New Roman" panose="02020603050405020304" pitchFamily="18" charset="0"/>
            </a:endParaRPr>
          </a:p>
        </p:txBody>
      </p:sp>
      <p:sp>
        <p:nvSpPr>
          <p:cNvPr id="59393"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9394"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606127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AA2C0CAF-D46A-4758-ACC7-F1BA8948B635}" type="slidenum">
              <a:rPr lang="en-US" altLang="en-US" sz="1400">
                <a:solidFill>
                  <a:srgbClr val="000000"/>
                </a:solidFill>
                <a:latin typeface="Times New Roman" panose="02020603050405020304" pitchFamily="18" charset="0"/>
              </a:rPr>
              <a:pPr eaLnBrk="1"/>
              <a:t>59</a:t>
            </a:fld>
            <a:endParaRPr lang="en-US" altLang="en-US" sz="1400">
              <a:solidFill>
                <a:srgbClr val="000000"/>
              </a:solidFill>
              <a:latin typeface="Times New Roman" panose="02020603050405020304" pitchFamily="18" charset="0"/>
            </a:endParaRPr>
          </a:p>
        </p:txBody>
      </p:sp>
      <p:sp>
        <p:nvSpPr>
          <p:cNvPr id="60417"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0418"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4415214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AFDAE342-426F-4A06-945D-07A01BB64A82}" type="slidenum">
              <a:rPr lang="en-US" altLang="en-US" sz="1400">
                <a:solidFill>
                  <a:srgbClr val="000000"/>
                </a:solidFill>
                <a:latin typeface="Times New Roman" panose="02020603050405020304" pitchFamily="18" charset="0"/>
              </a:rPr>
              <a:pPr eaLnBrk="1"/>
              <a:t>60</a:t>
            </a:fld>
            <a:endParaRPr lang="en-US" altLang="en-US" sz="1400">
              <a:solidFill>
                <a:srgbClr val="000000"/>
              </a:solidFill>
              <a:latin typeface="Times New Roman" panose="02020603050405020304" pitchFamily="18" charset="0"/>
            </a:endParaRPr>
          </a:p>
        </p:txBody>
      </p:sp>
      <p:sp>
        <p:nvSpPr>
          <p:cNvPr id="61441"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1442"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7195517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80D2FB67-9BF1-43B0-88BF-020A3B482757}" type="slidenum">
              <a:rPr lang="en-US" altLang="en-US" sz="1400">
                <a:solidFill>
                  <a:srgbClr val="000000"/>
                </a:solidFill>
                <a:latin typeface="Times New Roman" panose="02020603050405020304" pitchFamily="18" charset="0"/>
              </a:rPr>
              <a:pPr eaLnBrk="1"/>
              <a:t>61</a:t>
            </a:fld>
            <a:endParaRPr lang="en-US" altLang="en-US" sz="1400">
              <a:solidFill>
                <a:srgbClr val="000000"/>
              </a:solidFill>
              <a:latin typeface="Times New Roman" panose="02020603050405020304" pitchFamily="18" charset="0"/>
            </a:endParaRPr>
          </a:p>
        </p:txBody>
      </p:sp>
      <p:sp>
        <p:nvSpPr>
          <p:cNvPr id="62465"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246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135689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8FA971CE-3604-48EC-B03A-73C1E8048D56}" type="slidenum">
              <a:rPr lang="en-US" altLang="en-US" sz="1400">
                <a:solidFill>
                  <a:srgbClr val="000000"/>
                </a:solidFill>
                <a:latin typeface="Times New Roman" panose="02020603050405020304" pitchFamily="18" charset="0"/>
              </a:rPr>
              <a:pPr eaLnBrk="1"/>
              <a:t>65</a:t>
            </a:fld>
            <a:endParaRPr lang="en-US" altLang="en-US" sz="1400">
              <a:solidFill>
                <a:srgbClr val="000000"/>
              </a:solidFill>
              <a:latin typeface="Times New Roman" panose="02020603050405020304" pitchFamily="18" charset="0"/>
            </a:endParaRPr>
          </a:p>
        </p:txBody>
      </p:sp>
      <p:sp>
        <p:nvSpPr>
          <p:cNvPr id="63489"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3490"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1105530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8FA971CE-3604-48EC-B03A-73C1E8048D56}" type="slidenum">
              <a:rPr lang="en-US" altLang="en-US" sz="1400">
                <a:solidFill>
                  <a:srgbClr val="000000"/>
                </a:solidFill>
                <a:latin typeface="Times New Roman" panose="02020603050405020304" pitchFamily="18" charset="0"/>
              </a:rPr>
              <a:pPr eaLnBrk="1"/>
              <a:t>66</a:t>
            </a:fld>
            <a:endParaRPr lang="en-US" altLang="en-US" sz="1400">
              <a:solidFill>
                <a:srgbClr val="000000"/>
              </a:solidFill>
              <a:latin typeface="Times New Roman" panose="02020603050405020304" pitchFamily="18" charset="0"/>
            </a:endParaRPr>
          </a:p>
        </p:txBody>
      </p:sp>
      <p:sp>
        <p:nvSpPr>
          <p:cNvPr id="63489"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3490"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2949282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954D808A-18E5-45A5-859A-3E880264AB88}" type="slidenum">
              <a:rPr lang="en-US" altLang="en-US" sz="1400">
                <a:solidFill>
                  <a:srgbClr val="000000"/>
                </a:solidFill>
                <a:latin typeface="Times New Roman" panose="02020603050405020304" pitchFamily="18" charset="0"/>
              </a:rPr>
              <a:pPr eaLnBrk="1"/>
              <a:t>68</a:t>
            </a:fld>
            <a:endParaRPr lang="en-US" altLang="en-US" sz="1400">
              <a:solidFill>
                <a:srgbClr val="000000"/>
              </a:solidFill>
              <a:latin typeface="Times New Roman" panose="02020603050405020304" pitchFamily="18" charset="0"/>
            </a:endParaRPr>
          </a:p>
        </p:txBody>
      </p:sp>
      <p:sp>
        <p:nvSpPr>
          <p:cNvPr id="64513"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4514"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7191715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954D808A-18E5-45A5-859A-3E880264AB88}" type="slidenum">
              <a:rPr lang="en-US" altLang="en-US" sz="1400">
                <a:solidFill>
                  <a:srgbClr val="000000"/>
                </a:solidFill>
                <a:latin typeface="Times New Roman" panose="02020603050405020304" pitchFamily="18" charset="0"/>
              </a:rPr>
              <a:pPr eaLnBrk="1"/>
              <a:t>69</a:t>
            </a:fld>
            <a:endParaRPr lang="en-US" altLang="en-US" sz="1400">
              <a:solidFill>
                <a:srgbClr val="000000"/>
              </a:solidFill>
              <a:latin typeface="Times New Roman" panose="02020603050405020304" pitchFamily="18" charset="0"/>
            </a:endParaRPr>
          </a:p>
        </p:txBody>
      </p:sp>
      <p:sp>
        <p:nvSpPr>
          <p:cNvPr id="64513"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4514"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862928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AB5A4130-220C-4681-8D7F-CD0B9C63E128}" type="slidenum">
              <a:rPr lang="en-US" altLang="en-US" sz="1400">
                <a:solidFill>
                  <a:srgbClr val="000000"/>
                </a:solidFill>
                <a:latin typeface="Times New Roman" panose="02020603050405020304" pitchFamily="18" charset="0"/>
              </a:rPr>
              <a:pPr eaLnBrk="1"/>
              <a:t>70</a:t>
            </a:fld>
            <a:endParaRPr lang="en-US" altLang="en-US" sz="1400">
              <a:solidFill>
                <a:srgbClr val="000000"/>
              </a:solidFill>
              <a:latin typeface="Times New Roman" panose="02020603050405020304" pitchFamily="18" charset="0"/>
            </a:endParaRPr>
          </a:p>
        </p:txBody>
      </p:sp>
      <p:sp>
        <p:nvSpPr>
          <p:cNvPr id="65537"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5538"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10461331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8F2C3130-C2DA-4D0A-B811-A2299CB89FF6}" type="slidenum">
              <a:rPr lang="en-US" altLang="en-US" sz="1400">
                <a:solidFill>
                  <a:srgbClr val="000000"/>
                </a:solidFill>
                <a:latin typeface="Times New Roman" panose="02020603050405020304" pitchFamily="18" charset="0"/>
              </a:rPr>
              <a:pPr eaLnBrk="1"/>
              <a:t>71</a:t>
            </a:fld>
            <a:endParaRPr lang="en-US" altLang="en-US" sz="1400">
              <a:solidFill>
                <a:srgbClr val="000000"/>
              </a:solidFill>
              <a:latin typeface="Times New Roman" panose="02020603050405020304" pitchFamily="18" charset="0"/>
            </a:endParaRPr>
          </a:p>
        </p:txBody>
      </p:sp>
      <p:sp>
        <p:nvSpPr>
          <p:cNvPr id="66561"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6562"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753233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1531AE0D-E4C1-437A-A0EC-363EEE328386}" type="slidenum">
              <a:rPr lang="en-US" altLang="en-US" sz="1400">
                <a:solidFill>
                  <a:srgbClr val="000000"/>
                </a:solidFill>
                <a:latin typeface="Times New Roman" panose="02020603050405020304" pitchFamily="18" charset="0"/>
              </a:rPr>
              <a:pPr eaLnBrk="1"/>
              <a:t>72</a:t>
            </a:fld>
            <a:endParaRPr lang="en-US" altLang="en-US" sz="1400">
              <a:solidFill>
                <a:srgbClr val="000000"/>
              </a:solidFill>
              <a:latin typeface="Times New Roman" panose="02020603050405020304" pitchFamily="18" charset="0"/>
            </a:endParaRPr>
          </a:p>
        </p:txBody>
      </p:sp>
      <p:sp>
        <p:nvSpPr>
          <p:cNvPr id="67585"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758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18250052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96039DF8-9631-4F5E-AC13-6436BFDEB5C9}" type="slidenum">
              <a:rPr lang="en-US" altLang="en-US" sz="1400">
                <a:solidFill>
                  <a:srgbClr val="000000"/>
                </a:solidFill>
                <a:latin typeface="Times New Roman" panose="02020603050405020304" pitchFamily="18" charset="0"/>
              </a:rPr>
              <a:pPr eaLnBrk="1"/>
              <a:t>74</a:t>
            </a:fld>
            <a:endParaRPr lang="en-US" altLang="en-US" sz="1400">
              <a:solidFill>
                <a:srgbClr val="000000"/>
              </a:solidFill>
              <a:latin typeface="Times New Roman" panose="02020603050405020304" pitchFamily="18" charset="0"/>
            </a:endParaRPr>
          </a:p>
        </p:txBody>
      </p:sp>
      <p:sp>
        <p:nvSpPr>
          <p:cNvPr id="68609"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8610"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8971618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65F82B70-7C84-40C4-A17D-F12820597C50}" type="slidenum">
              <a:rPr lang="en-US" altLang="en-US" sz="1400">
                <a:solidFill>
                  <a:srgbClr val="000000"/>
                </a:solidFill>
                <a:latin typeface="Times New Roman" panose="02020603050405020304" pitchFamily="18" charset="0"/>
              </a:rPr>
              <a:pPr eaLnBrk="1"/>
              <a:t>75</a:t>
            </a:fld>
            <a:endParaRPr lang="en-US" altLang="en-US" sz="1400">
              <a:solidFill>
                <a:srgbClr val="000000"/>
              </a:solidFill>
              <a:latin typeface="Times New Roman" panose="02020603050405020304" pitchFamily="18" charset="0"/>
            </a:endParaRPr>
          </a:p>
        </p:txBody>
      </p:sp>
      <p:sp>
        <p:nvSpPr>
          <p:cNvPr id="69633"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9634"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0898087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65F82B70-7C84-40C4-A17D-F12820597C50}" type="slidenum">
              <a:rPr lang="en-US" altLang="en-US" sz="1400">
                <a:solidFill>
                  <a:srgbClr val="000000"/>
                </a:solidFill>
                <a:latin typeface="Times New Roman" panose="02020603050405020304" pitchFamily="18" charset="0"/>
              </a:rPr>
              <a:pPr eaLnBrk="1"/>
              <a:t>76</a:t>
            </a:fld>
            <a:endParaRPr lang="en-US" altLang="en-US" sz="1400">
              <a:solidFill>
                <a:srgbClr val="000000"/>
              </a:solidFill>
              <a:latin typeface="Times New Roman" panose="02020603050405020304" pitchFamily="18" charset="0"/>
            </a:endParaRPr>
          </a:p>
        </p:txBody>
      </p:sp>
      <p:sp>
        <p:nvSpPr>
          <p:cNvPr id="69633"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9634"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18959571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1D846AD5-7A5E-4B55-B842-7BE978EC7BDF}" type="slidenum">
              <a:rPr lang="en-US" altLang="en-US" sz="1400">
                <a:solidFill>
                  <a:srgbClr val="000000"/>
                </a:solidFill>
                <a:latin typeface="Times New Roman" panose="02020603050405020304" pitchFamily="18" charset="0"/>
              </a:rPr>
              <a:pPr eaLnBrk="1"/>
              <a:t>77</a:t>
            </a:fld>
            <a:endParaRPr lang="en-US" altLang="en-US" sz="1400">
              <a:solidFill>
                <a:srgbClr val="000000"/>
              </a:solidFill>
              <a:latin typeface="Times New Roman" panose="02020603050405020304" pitchFamily="18" charset="0"/>
            </a:endParaRPr>
          </a:p>
        </p:txBody>
      </p:sp>
      <p:sp>
        <p:nvSpPr>
          <p:cNvPr id="70657"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0658"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15483930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45AE7268-F1D1-4CE2-81AF-9C9F160BA9B5}" type="slidenum">
              <a:rPr lang="en-US" altLang="en-US" sz="1400">
                <a:solidFill>
                  <a:srgbClr val="000000"/>
                </a:solidFill>
                <a:latin typeface="Times New Roman" panose="02020603050405020304" pitchFamily="18" charset="0"/>
              </a:rPr>
              <a:pPr eaLnBrk="1"/>
              <a:t>78</a:t>
            </a:fld>
            <a:endParaRPr lang="en-US" altLang="en-US" sz="1400">
              <a:solidFill>
                <a:srgbClr val="000000"/>
              </a:solidFill>
              <a:latin typeface="Times New Roman" panose="02020603050405020304" pitchFamily="18" charset="0"/>
            </a:endParaRPr>
          </a:p>
        </p:txBody>
      </p:sp>
      <p:sp>
        <p:nvSpPr>
          <p:cNvPr id="71681"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1682"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7533992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F8E0FA46-9C39-435A-BFA1-754B827B918D}" type="slidenum">
              <a:rPr lang="en-US" altLang="en-US" sz="1400">
                <a:solidFill>
                  <a:srgbClr val="000000"/>
                </a:solidFill>
                <a:latin typeface="Times New Roman" panose="02020603050405020304" pitchFamily="18" charset="0"/>
              </a:rPr>
              <a:pPr eaLnBrk="1"/>
              <a:t>79</a:t>
            </a:fld>
            <a:endParaRPr lang="en-US" altLang="en-US" sz="1400">
              <a:solidFill>
                <a:srgbClr val="000000"/>
              </a:solidFill>
              <a:latin typeface="Times New Roman" panose="02020603050405020304" pitchFamily="18" charset="0"/>
            </a:endParaRPr>
          </a:p>
        </p:txBody>
      </p:sp>
      <p:sp>
        <p:nvSpPr>
          <p:cNvPr id="72705"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270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885974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F8E0FA46-9C39-435A-BFA1-754B827B918D}" type="slidenum">
              <a:rPr lang="en-US" altLang="en-US" sz="1400">
                <a:solidFill>
                  <a:srgbClr val="000000"/>
                </a:solidFill>
                <a:latin typeface="Times New Roman" panose="02020603050405020304" pitchFamily="18" charset="0"/>
              </a:rPr>
              <a:pPr eaLnBrk="1"/>
              <a:t>80</a:t>
            </a:fld>
            <a:endParaRPr lang="en-US" altLang="en-US" sz="1400">
              <a:solidFill>
                <a:srgbClr val="000000"/>
              </a:solidFill>
              <a:latin typeface="Times New Roman" panose="02020603050405020304" pitchFamily="18" charset="0"/>
            </a:endParaRPr>
          </a:p>
        </p:txBody>
      </p:sp>
      <p:sp>
        <p:nvSpPr>
          <p:cNvPr id="72705"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270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0372038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F8E0FA46-9C39-435A-BFA1-754B827B918D}" type="slidenum">
              <a:rPr lang="en-US" altLang="en-US" sz="1400">
                <a:solidFill>
                  <a:srgbClr val="000000"/>
                </a:solidFill>
                <a:latin typeface="Times New Roman" panose="02020603050405020304" pitchFamily="18" charset="0"/>
              </a:rPr>
              <a:pPr eaLnBrk="1"/>
              <a:t>81</a:t>
            </a:fld>
            <a:endParaRPr lang="en-US" altLang="en-US" sz="1400">
              <a:solidFill>
                <a:srgbClr val="000000"/>
              </a:solidFill>
              <a:latin typeface="Times New Roman" panose="02020603050405020304" pitchFamily="18" charset="0"/>
            </a:endParaRPr>
          </a:p>
        </p:txBody>
      </p:sp>
      <p:sp>
        <p:nvSpPr>
          <p:cNvPr id="72705"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270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5038265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F8E0FA46-9C39-435A-BFA1-754B827B918D}" type="slidenum">
              <a:rPr lang="en-US" altLang="en-US" sz="1400">
                <a:solidFill>
                  <a:srgbClr val="000000"/>
                </a:solidFill>
                <a:latin typeface="Times New Roman" panose="02020603050405020304" pitchFamily="18" charset="0"/>
              </a:rPr>
              <a:pPr eaLnBrk="1"/>
              <a:t>82</a:t>
            </a:fld>
            <a:endParaRPr lang="en-US" altLang="en-US" sz="1400">
              <a:solidFill>
                <a:srgbClr val="000000"/>
              </a:solidFill>
              <a:latin typeface="Times New Roman" panose="02020603050405020304" pitchFamily="18" charset="0"/>
            </a:endParaRPr>
          </a:p>
        </p:txBody>
      </p:sp>
      <p:sp>
        <p:nvSpPr>
          <p:cNvPr id="72705"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270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42001812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E5512FEC-A29C-4C0E-A4FC-F686A83D5F1E}" type="slidenum">
              <a:rPr lang="en-US" altLang="en-US" sz="1400">
                <a:solidFill>
                  <a:srgbClr val="000000"/>
                </a:solidFill>
                <a:latin typeface="Times New Roman" panose="02020603050405020304" pitchFamily="18" charset="0"/>
              </a:rPr>
              <a:pPr eaLnBrk="1"/>
              <a:t>83</a:t>
            </a:fld>
            <a:endParaRPr lang="en-US" altLang="en-US" sz="1400">
              <a:solidFill>
                <a:srgbClr val="000000"/>
              </a:solidFill>
              <a:latin typeface="Times New Roman" panose="02020603050405020304" pitchFamily="18" charset="0"/>
            </a:endParaRPr>
          </a:p>
        </p:txBody>
      </p:sp>
      <p:sp>
        <p:nvSpPr>
          <p:cNvPr id="73729"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3730"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4293265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89734641-5065-41EB-901C-70113E8B45BD}" type="slidenum">
              <a:rPr lang="en-US" altLang="en-US" sz="1400">
                <a:solidFill>
                  <a:srgbClr val="000000"/>
                </a:solidFill>
                <a:latin typeface="Times New Roman" panose="02020603050405020304" pitchFamily="18" charset="0"/>
              </a:rPr>
              <a:pPr eaLnBrk="1"/>
              <a:t>86</a:t>
            </a:fld>
            <a:endParaRPr lang="en-US" altLang="en-US" sz="1400">
              <a:solidFill>
                <a:srgbClr val="000000"/>
              </a:solidFill>
              <a:latin typeface="Times New Roman" panose="02020603050405020304" pitchFamily="18" charset="0"/>
            </a:endParaRPr>
          </a:p>
        </p:txBody>
      </p:sp>
      <p:sp>
        <p:nvSpPr>
          <p:cNvPr id="76801"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6802"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3014861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26DB493B-A79E-4940-944E-09D53EB1974A}" type="slidenum">
              <a:rPr lang="en-US" altLang="en-US" sz="1400">
                <a:solidFill>
                  <a:srgbClr val="000000"/>
                </a:solidFill>
                <a:latin typeface="Times New Roman" panose="02020603050405020304" pitchFamily="18" charset="0"/>
              </a:rPr>
              <a:pPr eaLnBrk="1"/>
              <a:t>87</a:t>
            </a:fld>
            <a:endParaRPr lang="en-US" altLang="en-US" sz="1400">
              <a:solidFill>
                <a:srgbClr val="000000"/>
              </a:solidFill>
              <a:latin typeface="Times New Roman" panose="02020603050405020304" pitchFamily="18" charset="0"/>
            </a:endParaRPr>
          </a:p>
        </p:txBody>
      </p:sp>
      <p:sp>
        <p:nvSpPr>
          <p:cNvPr id="77825"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782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518186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4/2/18</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4/2/18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4/2/18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4/2/18</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pareonline.net/getvn.asp?v=8&amp;n=17"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reative-wisdom.com/teaching/WBI/galton.htm" TargetMode="Externa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hyperlink" Target="http://www.creative-wisdom.com/computer/sas/jmp_heatmap.pdf" TargetMode="Externa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gif"/><Relationship Id="rId3" Type="http://schemas.openxmlformats.org/officeDocument/2006/relationships/image" Target="../media/image2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 Id="rId3" Type="http://schemas.openxmlformats.org/officeDocument/2006/relationships/image" Target="../media/image31.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hyperlink" Target="https://wiki.harvard.edu/confluence/display/hsphpophealth/Visualizing+obesity+module"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community.jmp.com/t5/JMP-Sample-Data/US-ZIP-Code-Maps/ta-p/22545"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7.png"/></Relationships>
</file>

<file path=ppt/slides/_rels/slide42.xml.rels><?xml version="1.0" encoding="UTF-8" standalone="yes"?>
<Relationships xmlns="http://schemas.openxmlformats.org/package/2006/relationships"><Relationship Id="rId3" Type="http://schemas.openxmlformats.org/officeDocument/2006/relationships/hyperlink" Target="https://www.tableau.com/products/desktop/download" TargetMode="External"/><Relationship Id="rId4" Type="http://schemas.openxmlformats.org/officeDocument/2006/relationships/image" Target="../media/image48.png"/><Relationship Id="rId1" Type="http://schemas.openxmlformats.org/officeDocument/2006/relationships/slideLayout" Target="../slideLayouts/slideLayout2.xml"/><Relationship Id="rId2" Type="http://schemas.openxmlformats.org/officeDocument/2006/relationships/hyperlink" Target="https://www.tableau.com/academic/students"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 Id="rId3" Type="http://schemas.openxmlformats.org/officeDocument/2006/relationships/image" Target="../media/image5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 Id="rId3" Type="http://schemas.openxmlformats.org/officeDocument/2006/relationships/image" Target="../media/image57.png"/></Relationships>
</file>

<file path=ppt/slides/_rels/slide53.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png"/><Relationship Id="rId1" Type="http://schemas.openxmlformats.org/officeDocument/2006/relationships/slideLayout" Target="../slideLayouts/slideLayout2.xml"/><Relationship Id="rId2" Type="http://schemas.openxmlformats.org/officeDocument/2006/relationships/image" Target="../media/image5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1.png"/><Relationship Id="rId4" Type="http://schemas.openxmlformats.org/officeDocument/2006/relationships/image" Target="../media/image62.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6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png"/><Relationship Id="rId3" Type="http://schemas.openxmlformats.org/officeDocument/2006/relationships/image" Target="../media/image65.png"/></Relationships>
</file>

<file path=ppt/slides/_rels/slide58.xml.rels><?xml version="1.0" encoding="UTF-8" standalone="yes"?>
<Relationships xmlns="http://schemas.openxmlformats.org/package/2006/relationships"><Relationship Id="rId3" Type="http://schemas.openxmlformats.org/officeDocument/2006/relationships/image" Target="../media/image61.png"/><Relationship Id="rId4" Type="http://schemas.openxmlformats.org/officeDocument/2006/relationships/image" Target="../media/image62.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60.xml.rels><?xml version="1.0" encoding="UTF-8" standalone="yes"?>
<Relationships xmlns="http://schemas.openxmlformats.org/package/2006/relationships"><Relationship Id="rId3" Type="http://schemas.openxmlformats.org/officeDocument/2006/relationships/image" Target="../media/image66.png"/><Relationship Id="rId4" Type="http://schemas.openxmlformats.org/officeDocument/2006/relationships/image" Target="../media/image67.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61.xml.rels><?xml version="1.0" encoding="UTF-8" standalone="yes"?>
<Relationships xmlns="http://schemas.openxmlformats.org/package/2006/relationships"><Relationship Id="rId3" Type="http://schemas.openxmlformats.org/officeDocument/2006/relationships/image" Target="../media/image68.png"/><Relationship Id="rId4" Type="http://schemas.openxmlformats.org/officeDocument/2006/relationships/image" Target="../media/image69.pn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0.png"/><Relationship Id="rId3" Type="http://schemas.openxmlformats.org/officeDocument/2006/relationships/image" Target="../media/image7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7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75.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6.png"/><Relationship Id="rId4" Type="http://schemas.openxmlformats.org/officeDocument/2006/relationships/image" Target="../media/image77.pn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69.xml.rels><?xml version="1.0" encoding="UTF-8" standalone="yes"?>
<Relationships xmlns="http://schemas.openxmlformats.org/package/2006/relationships"><Relationship Id="rId3" Type="http://schemas.openxmlformats.org/officeDocument/2006/relationships/image" Target="../media/image76.png"/><Relationship Id="rId4" Type="http://schemas.openxmlformats.org/officeDocument/2006/relationships/image" Target="../media/image77.png"/><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7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hyperlink" Target="http://www.creative-wisdom.com/multimedia/regression.html"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79.png"/><Relationship Id="rId4" Type="http://schemas.openxmlformats.org/officeDocument/2006/relationships/image" Target="../media/image80.pn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wolfram.com/mathematica/trial/" TargetMode="External"/></Relationships>
</file>

<file path=ppt/slides/_rels/slide74.xml.rels><?xml version="1.0" encoding="UTF-8" standalone="yes"?>
<Relationships xmlns="http://schemas.openxmlformats.org/package/2006/relationships"><Relationship Id="rId3" Type="http://schemas.openxmlformats.org/officeDocument/2006/relationships/hyperlink" Target="https://www.wolframalpha.com/" TargetMode="External"/><Relationship Id="rId4" Type="http://schemas.openxmlformats.org/officeDocument/2006/relationships/image" Target="../media/image81.pn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8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83.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84.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http://hdr.undp.org/en/data-explorer"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85.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86.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7.tiff"/></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8.tiff"/></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89.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9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9630" y="375911"/>
            <a:ext cx="5904383" cy="2421464"/>
          </a:xfrm>
        </p:spPr>
        <p:txBody>
          <a:bodyPr>
            <a:normAutofit/>
          </a:bodyPr>
          <a:lstStyle/>
          <a:p>
            <a:r>
              <a:rPr lang="en-US" sz="3600" dirty="0" smtClean="0"/>
              <a:t>Data visualization: Dancing with the data</a:t>
            </a:r>
            <a:endParaRPr lang="en-US" sz="3600" dirty="0"/>
          </a:p>
        </p:txBody>
      </p:sp>
      <p:sp>
        <p:nvSpPr>
          <p:cNvPr id="3" name="Subtitle 2"/>
          <p:cNvSpPr>
            <a:spLocks noGrp="1"/>
          </p:cNvSpPr>
          <p:nvPr>
            <p:ph type="subTitle" idx="1"/>
          </p:nvPr>
        </p:nvSpPr>
        <p:spPr>
          <a:xfrm>
            <a:off x="938195" y="4599089"/>
            <a:ext cx="3541208" cy="1405467"/>
          </a:xfrm>
        </p:spPr>
        <p:txBody>
          <a:bodyPr>
            <a:normAutofit/>
          </a:bodyPr>
          <a:lstStyle/>
          <a:p>
            <a:r>
              <a:rPr lang="en-US" sz="2800" dirty="0" smtClean="0"/>
              <a:t>Chong Ho (Alex) Yu</a:t>
            </a:r>
            <a:endParaRPr lang="en-US" sz="2800"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705" y="781025"/>
            <a:ext cx="4641234" cy="3091181"/>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822" y="3109715"/>
            <a:ext cx="4189413" cy="3351212"/>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204968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1377377" y="898964"/>
            <a:ext cx="822902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smtClean="0"/>
              <a:t>Agenda</a:t>
            </a:r>
          </a:p>
        </p:txBody>
      </p:sp>
      <p:sp>
        <p:nvSpPr>
          <p:cNvPr id="8194" name="Rectangle 2"/>
          <p:cNvSpPr>
            <a:spLocks noGrp="1" noChangeArrowheads="1"/>
          </p:cNvSpPr>
          <p:nvPr>
            <p:ph type="body" idx="1"/>
          </p:nvPr>
        </p:nvSpPr>
        <p:spPr>
          <a:xfrm>
            <a:off x="1049482" y="1898469"/>
            <a:ext cx="9159591" cy="4232256"/>
          </a:xfrm>
        </p:spPr>
        <p:txBody>
          <a:bodyPr>
            <a:normAutofit/>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What is data visualization?</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Why data visualization? Why not numbers only?</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Brief history of data visualization</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Visualization techniques of GIS and from lower to higher (multiple) dimensions</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Future trend: multi-panel visualization to go beyond 5 dimensions</a:t>
            </a:r>
          </a:p>
        </p:txBody>
      </p:sp>
    </p:spTree>
    <p:extLst>
      <p:ext uri="{BB962C8B-B14F-4D97-AF65-F5344CB8AC3E}">
        <p14:creationId xmlns:p14="http://schemas.microsoft.com/office/powerpoint/2010/main" val="191434774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data visualization?</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The </a:t>
            </a:r>
            <a:r>
              <a:rPr lang="en-US" sz="2800" dirty="0"/>
              <a:t>process of exploring and displaying data in a manner that builds a </a:t>
            </a:r>
            <a:r>
              <a:rPr lang="en-US" sz="2800" dirty="0">
                <a:solidFill>
                  <a:srgbClr val="FFC000"/>
                </a:solidFill>
              </a:rPr>
              <a:t>visual analogy </a:t>
            </a:r>
            <a:r>
              <a:rPr lang="en-US" sz="2800" dirty="0"/>
              <a:t>in the service of researcher </a:t>
            </a:r>
            <a:r>
              <a:rPr lang="en-US" sz="2800" dirty="0">
                <a:solidFill>
                  <a:srgbClr val="FFC000"/>
                </a:solidFill>
              </a:rPr>
              <a:t>insight </a:t>
            </a:r>
            <a:r>
              <a:rPr lang="en-US" sz="2800" dirty="0"/>
              <a:t>and </a:t>
            </a:r>
            <a:r>
              <a:rPr lang="en-US" sz="2800" dirty="0" smtClean="0"/>
              <a:t>learning. </a:t>
            </a:r>
          </a:p>
          <a:p>
            <a:r>
              <a:rPr lang="en-US" sz="2800" dirty="0"/>
              <a:t>A common ground shared by </a:t>
            </a:r>
            <a:r>
              <a:rPr lang="en-US" sz="2800" dirty="0">
                <a:solidFill>
                  <a:srgbClr val="FFC000"/>
                </a:solidFill>
              </a:rPr>
              <a:t>EDA</a:t>
            </a:r>
            <a:r>
              <a:rPr lang="en-US" sz="2800" dirty="0"/>
              <a:t> and </a:t>
            </a:r>
            <a:r>
              <a:rPr lang="en-US" sz="2800" dirty="0">
                <a:solidFill>
                  <a:srgbClr val="FFC000"/>
                </a:solidFill>
              </a:rPr>
              <a:t>data </a:t>
            </a:r>
            <a:r>
              <a:rPr lang="en-US" sz="2800" dirty="0" smtClean="0">
                <a:solidFill>
                  <a:srgbClr val="FFC000"/>
                </a:solidFill>
              </a:rPr>
              <a:t>mining</a:t>
            </a:r>
            <a:r>
              <a:rPr lang="en-US" sz="2800" dirty="0" smtClean="0"/>
              <a:t>: The </a:t>
            </a:r>
            <a:r>
              <a:rPr lang="en-US" sz="2800" dirty="0"/>
              <a:t>data visualizer should explore the data in as many ways as possible until a </a:t>
            </a:r>
            <a:r>
              <a:rPr lang="en-US" sz="2800" dirty="0">
                <a:solidFill>
                  <a:srgbClr val="FFC000"/>
                </a:solidFill>
              </a:rPr>
              <a:t>plausible story </a:t>
            </a:r>
            <a:r>
              <a:rPr lang="en-US" sz="2800" dirty="0"/>
              <a:t>of the data emerges. </a:t>
            </a:r>
            <a:endParaRPr lang="en-US" sz="2800" dirty="0" smtClean="0"/>
          </a:p>
          <a:p>
            <a:r>
              <a:rPr lang="en-US" sz="2800" dirty="0" smtClean="0"/>
              <a:t>For the purpose of exploration the tool should be </a:t>
            </a:r>
            <a:r>
              <a:rPr lang="en-US" sz="2800" dirty="0" smtClean="0">
                <a:solidFill>
                  <a:srgbClr val="FFC000"/>
                </a:solidFill>
              </a:rPr>
              <a:t>interactive</a:t>
            </a:r>
            <a:r>
              <a:rPr lang="en-US" sz="2800" dirty="0" smtClean="0"/>
              <a:t> and </a:t>
            </a:r>
            <a:r>
              <a:rPr lang="en-US" sz="2800" dirty="0" smtClean="0">
                <a:solidFill>
                  <a:srgbClr val="FFC000"/>
                </a:solidFill>
              </a:rPr>
              <a:t>dynamic</a:t>
            </a:r>
            <a:r>
              <a:rPr lang="en-US" sz="2800" dirty="0" smtClean="0"/>
              <a:t>. </a:t>
            </a:r>
          </a:p>
        </p:txBody>
      </p:sp>
    </p:spTree>
    <p:extLst>
      <p:ext uri="{BB962C8B-B14F-4D97-AF65-F5344CB8AC3E}">
        <p14:creationId xmlns:p14="http://schemas.microsoft.com/office/powerpoint/2010/main" val="3940715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xfrm>
            <a:off x="3875809" y="273629"/>
            <a:ext cx="633326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smtClean="0"/>
              <a:t>Static vs. dynamic</a:t>
            </a:r>
          </a:p>
        </p:txBody>
      </p:sp>
      <p:sp>
        <p:nvSpPr>
          <p:cNvPr id="11266" name="Rectangle 2"/>
          <p:cNvSpPr>
            <a:spLocks noGrp="1" noChangeArrowheads="1"/>
          </p:cNvSpPr>
          <p:nvPr>
            <p:ph type="body" idx="1"/>
          </p:nvPr>
        </p:nvSpPr>
        <p:spPr>
          <a:xfrm>
            <a:off x="575035" y="1329179"/>
            <a:ext cx="10407192" cy="5081048"/>
          </a:xfrm>
        </p:spPr>
        <p:txBody>
          <a:bodyPr>
            <a:noAutofit/>
          </a:bodyPr>
          <a:lstStyle/>
          <a:p>
            <a:pPr marL="391729" indent="-293797">
              <a:buClr>
                <a:srgbClr val="800000"/>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solidFill>
                  <a:srgbClr val="FFC000"/>
                </a:solidFill>
              </a:rPr>
              <a:t>Static</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t>What you see is what you get. The graph is frozen.</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t>After the graph is made, you cannot manipulate the graph (changing the background color or the line width is not considered “data manipulation” because it cannot reveal any insight about the data)</a:t>
            </a:r>
          </a:p>
          <a:p>
            <a:pPr marL="391729" indent="-293797">
              <a:buClr>
                <a:srgbClr val="800000"/>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solidFill>
                  <a:srgbClr val="FFC000"/>
                </a:solidFill>
              </a:rPr>
              <a:t>Dynamic</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t>The data table and different graphic panels are linked. Changing one would change all others.</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t>You can manipulate the graph to explore the data through different perspectives.</a:t>
            </a:r>
          </a:p>
        </p:txBody>
      </p:sp>
    </p:spTree>
    <p:extLst>
      <p:ext uri="{BB962C8B-B14F-4D97-AF65-F5344CB8AC3E}">
        <p14:creationId xmlns:p14="http://schemas.microsoft.com/office/powerpoint/2010/main" val="348449183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1980049" y="273629"/>
            <a:ext cx="822902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err="1" smtClean="0"/>
              <a:t>Dyanmic</a:t>
            </a:r>
            <a:r>
              <a:rPr lang="en-US" dirty="0" smtClean="0"/>
              <a:t>: Boxplot of scores by state</a:t>
            </a:r>
          </a:p>
        </p:txBody>
      </p:sp>
      <p:sp>
        <p:nvSpPr>
          <p:cNvPr id="12290" name="Rectangle 2"/>
          <p:cNvSpPr>
            <a:spLocks noGrp="1" noChangeArrowheads="1"/>
          </p:cNvSpPr>
          <p:nvPr>
            <p:ph type="body" idx="1"/>
          </p:nvPr>
        </p:nvSpPr>
        <p:spPr>
          <a:xfrm>
            <a:off x="669723" y="1724581"/>
            <a:ext cx="5212603" cy="4526396"/>
          </a:xfrm>
        </p:spPr>
        <p:txBody>
          <a:bodyPr>
            <a:normAutofit lnSpcReduction="10000"/>
          </a:bodyPr>
          <a:lstStyle/>
          <a:p>
            <a:pPr>
              <a:defRPr/>
            </a:pPr>
            <a:r>
              <a:rPr lang="en-US" sz="2800" dirty="0" smtClean="0"/>
              <a:t>Data set: </a:t>
            </a:r>
            <a:r>
              <a:rPr lang="en-US" sz="2800" dirty="0" err="1" smtClean="0"/>
              <a:t>Visualization_data.jmp</a:t>
            </a:r>
            <a:r>
              <a:rPr lang="en-US" sz="2800" dirty="0" smtClean="0"/>
              <a:t> in Unit 2</a:t>
            </a:r>
          </a:p>
          <a:p>
            <a:pPr>
              <a:defRPr/>
            </a:pPr>
            <a:r>
              <a:rPr lang="en-US" sz="2800" dirty="0" smtClean="0"/>
              <a:t>Drag college test scores into the left y-axis</a:t>
            </a:r>
          </a:p>
          <a:p>
            <a:pPr>
              <a:defRPr/>
            </a:pPr>
            <a:r>
              <a:rPr lang="en-US" sz="2800" dirty="0" smtClean="0"/>
              <a:t>State into axis</a:t>
            </a:r>
          </a:p>
          <a:p>
            <a:pPr>
              <a:defRPr/>
            </a:pPr>
            <a:r>
              <a:rPr lang="en-US" sz="2800" dirty="0" smtClean="0"/>
              <a:t>Use </a:t>
            </a:r>
            <a:r>
              <a:rPr lang="en-US" sz="2800" dirty="0" smtClean="0">
                <a:solidFill>
                  <a:srgbClr val="FFC000"/>
                </a:solidFill>
              </a:rPr>
              <a:t>histogram</a:t>
            </a:r>
            <a:r>
              <a:rPr lang="en-US" sz="2800" dirty="0" smtClean="0"/>
              <a:t> first</a:t>
            </a:r>
          </a:p>
          <a:p>
            <a:pPr>
              <a:defRPr/>
            </a:pPr>
            <a:r>
              <a:rPr lang="en-US" sz="2800" dirty="0" smtClean="0"/>
              <a:t>Change the display to </a:t>
            </a:r>
            <a:r>
              <a:rPr lang="en-US" sz="2800" dirty="0" smtClean="0">
                <a:solidFill>
                  <a:srgbClr val="FFC000"/>
                </a:solidFill>
              </a:rPr>
              <a:t>boxplot</a:t>
            </a:r>
          </a:p>
          <a:p>
            <a:pPr>
              <a:defRPr/>
            </a:pPr>
            <a:r>
              <a:rPr lang="en-US" sz="2800" dirty="0" smtClean="0"/>
              <a:t>Outliers are exposed and cannot be excluded right away.</a:t>
            </a:r>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147" y="1418550"/>
            <a:ext cx="5654034" cy="5138459"/>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61268395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data visualization?</a:t>
            </a:r>
            <a:endParaRPr lang="en-US" dirty="0"/>
          </a:p>
        </p:txBody>
      </p:sp>
      <p:sp>
        <p:nvSpPr>
          <p:cNvPr id="3" name="Content Placeholder 2"/>
          <p:cNvSpPr>
            <a:spLocks noGrp="1"/>
          </p:cNvSpPr>
          <p:nvPr>
            <p:ph idx="1"/>
          </p:nvPr>
        </p:nvSpPr>
        <p:spPr>
          <a:xfrm>
            <a:off x="685800" y="1946465"/>
            <a:ext cx="10131425" cy="1854926"/>
          </a:xfrm>
        </p:spPr>
        <p:txBody>
          <a:bodyPr>
            <a:normAutofit fontScale="25000" lnSpcReduction="20000"/>
          </a:bodyPr>
          <a:lstStyle/>
          <a:p>
            <a:r>
              <a:rPr lang="en-US" sz="9600" dirty="0" smtClean="0"/>
              <a:t>DV </a:t>
            </a:r>
            <a:r>
              <a:rPr lang="en-US" sz="9600" dirty="0"/>
              <a:t>entails finding a balance between the detail of the raw data and the parsimony of statistical summary (</a:t>
            </a:r>
            <a:r>
              <a:rPr lang="en-US" sz="9600" dirty="0">
                <a:solidFill>
                  <a:srgbClr val="FFC000"/>
                </a:solidFill>
              </a:rPr>
              <a:t>noise vs. smooth</a:t>
            </a:r>
            <a:r>
              <a:rPr lang="en-US" sz="9600" dirty="0" smtClean="0"/>
              <a:t>).</a:t>
            </a:r>
          </a:p>
          <a:p>
            <a:r>
              <a:rPr lang="en-US" sz="9600" dirty="0" smtClean="0"/>
              <a:t>Graphical format, research goal, and data type should be </a:t>
            </a:r>
            <a:r>
              <a:rPr lang="en-US" sz="9600" dirty="0" smtClean="0">
                <a:solidFill>
                  <a:srgbClr val="FFC000"/>
                </a:solidFill>
              </a:rPr>
              <a:t>in alignment</a:t>
            </a:r>
            <a:r>
              <a:rPr lang="en-US" sz="9600" dirty="0" smtClean="0"/>
              <a:t>.</a:t>
            </a:r>
          </a:p>
          <a:p>
            <a:r>
              <a:rPr lang="en-US" sz="9600" dirty="0" smtClean="0"/>
              <a:t>There are numerous combinations.  No cook-book! Experience! Experience! Experience!</a:t>
            </a:r>
          </a:p>
          <a:p>
            <a:pPr marL="0" indent="0">
              <a:buNone/>
            </a:pPr>
            <a:endParaRPr lang="en-US" sz="2800" dirty="0" smtClean="0"/>
          </a:p>
        </p:txBody>
      </p:sp>
      <p:pic>
        <p:nvPicPr>
          <p:cNvPr id="4" name="Picture 3"/>
          <p:cNvPicPr/>
          <p:nvPr/>
        </p:nvPicPr>
        <p:blipFill>
          <a:blip r:embed="rId2"/>
          <a:stretch>
            <a:fillRect/>
          </a:stretch>
        </p:blipFill>
        <p:spPr>
          <a:xfrm>
            <a:off x="685801" y="4096743"/>
            <a:ext cx="10435549" cy="2121672"/>
          </a:xfrm>
          <a:prstGeom prst="rect">
            <a:avLst/>
          </a:prstGeom>
          <a:ln>
            <a:solidFill>
              <a:schemeClr val="tx1"/>
            </a:solidFill>
          </a:ln>
        </p:spPr>
      </p:pic>
    </p:spTree>
    <p:extLst>
      <p:ext uri="{BB962C8B-B14F-4D97-AF65-F5344CB8AC3E}">
        <p14:creationId xmlns:p14="http://schemas.microsoft.com/office/powerpoint/2010/main" val="3779186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1335812" y="346365"/>
            <a:ext cx="822902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smtClean="0"/>
              <a:t>Why not numbers only? Opposition</a:t>
            </a:r>
          </a:p>
        </p:txBody>
      </p:sp>
      <p:sp>
        <p:nvSpPr>
          <p:cNvPr id="9218" name="Rectangle 2"/>
          <p:cNvSpPr>
            <a:spLocks noGrp="1" noChangeArrowheads="1"/>
          </p:cNvSpPr>
          <p:nvPr>
            <p:ph type="body" idx="1"/>
          </p:nvPr>
        </p:nvSpPr>
        <p:spPr>
          <a:xfrm>
            <a:off x="970961" y="1418550"/>
            <a:ext cx="9370087" cy="4784182"/>
          </a:xfrm>
        </p:spPr>
        <p:txBody>
          <a:bodyPr>
            <a:noAutofit/>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Fisher (1932) said:</a:t>
            </a:r>
          </a:p>
          <a:p>
            <a:pPr marL="1566916" lvl="1" indent="-553029">
              <a:buSzPct val="75000"/>
              <a:buFont typeface="Symbol"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solidFill>
                  <a:srgbClr val="FFC000"/>
                </a:solidFill>
              </a:rPr>
              <a:t>Diagrams prove nothing</a:t>
            </a:r>
            <a:r>
              <a:rPr lang="en-US" sz="2800" dirty="0" smtClean="0"/>
              <a:t>, but bring outstanding features readily to the eye; they are therefore no substitute for such critical tests as may be applied to the data.</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Today many researchers insist that reporting the numbers is sufficient.</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How can we spot outliers, check assumptions (e.g. linearity, normality), identify patterns (e.g. clusters), evaluate model adequacy (e.g. residuals) without looking at the data?</a:t>
            </a:r>
          </a:p>
        </p:txBody>
      </p:sp>
    </p:spTree>
    <p:extLst>
      <p:ext uri="{BB962C8B-B14F-4D97-AF65-F5344CB8AC3E}">
        <p14:creationId xmlns:p14="http://schemas.microsoft.com/office/powerpoint/2010/main" val="425674571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896043" y="481447"/>
            <a:ext cx="8271163"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a:t>Why not numbers only? Opposition</a:t>
            </a:r>
            <a:endParaRPr lang="en-US" dirty="0" smtClean="0"/>
          </a:p>
        </p:txBody>
      </p:sp>
      <p:sp>
        <p:nvSpPr>
          <p:cNvPr id="9218" name="Rectangle 2"/>
          <p:cNvSpPr>
            <a:spLocks noGrp="1" noChangeArrowheads="1"/>
          </p:cNvSpPr>
          <p:nvPr>
            <p:ph type="body" idx="1"/>
          </p:nvPr>
        </p:nvSpPr>
        <p:spPr>
          <a:xfrm>
            <a:off x="1007909" y="1626368"/>
            <a:ext cx="9725900" cy="708910"/>
          </a:xfrm>
        </p:spPr>
        <p:txBody>
          <a:bodyPr>
            <a:noAutofit/>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smtClean="0"/>
              <a:t>“Many journal articles do not display graphics.”</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smtClean="0"/>
              <a:t>Because it is expensive! It’ll cost you an arm and a leg!</a:t>
            </a:r>
          </a:p>
        </p:txBody>
      </p:sp>
      <p:pic>
        <p:nvPicPr>
          <p:cNvPr id="2" name="Picture 1"/>
          <p:cNvPicPr>
            <a:picLocks noChangeAspect="1"/>
          </p:cNvPicPr>
          <p:nvPr/>
        </p:nvPicPr>
        <p:blipFill>
          <a:blip r:embed="rId3"/>
          <a:stretch>
            <a:fillRect/>
          </a:stretch>
        </p:blipFill>
        <p:spPr>
          <a:xfrm>
            <a:off x="896043" y="2771289"/>
            <a:ext cx="8553592" cy="3383509"/>
          </a:xfrm>
          <a:prstGeom prst="rect">
            <a:avLst/>
          </a:prstGeom>
        </p:spPr>
      </p:pic>
      <p:pic>
        <p:nvPicPr>
          <p:cNvPr id="7" name="Picture 6"/>
          <p:cNvPicPr>
            <a:picLocks noChangeAspect="1"/>
          </p:cNvPicPr>
          <p:nvPr/>
        </p:nvPicPr>
        <p:blipFill>
          <a:blip r:embed="rId4"/>
          <a:stretch>
            <a:fillRect/>
          </a:stretch>
        </p:blipFill>
        <p:spPr>
          <a:xfrm>
            <a:off x="9751758" y="1626368"/>
            <a:ext cx="1676887" cy="2422169"/>
          </a:xfrm>
          <a:prstGeom prst="rect">
            <a:avLst/>
          </a:prstGeom>
        </p:spPr>
      </p:pic>
    </p:spTree>
    <p:extLst>
      <p:ext uri="{BB962C8B-B14F-4D97-AF65-F5344CB8AC3E}">
        <p14:creationId xmlns:p14="http://schemas.microsoft.com/office/powerpoint/2010/main" val="316609440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data visualization? </a:t>
            </a:r>
            <a:br>
              <a:rPr lang="en-US" dirty="0" smtClean="0"/>
            </a:br>
            <a:r>
              <a:rPr lang="en-US" dirty="0" smtClean="0"/>
              <a:t>See beyond the horizon!</a:t>
            </a:r>
            <a:endParaRPr lang="en-US" dirty="0"/>
          </a:p>
        </p:txBody>
      </p:sp>
      <p:sp>
        <p:nvSpPr>
          <p:cNvPr id="3" name="Content Placeholder 2"/>
          <p:cNvSpPr>
            <a:spLocks noGrp="1"/>
          </p:cNvSpPr>
          <p:nvPr>
            <p:ph idx="1"/>
          </p:nvPr>
        </p:nvSpPr>
        <p:spPr/>
        <p:txBody>
          <a:bodyPr>
            <a:normAutofit/>
          </a:bodyPr>
          <a:lstStyle/>
          <a:p>
            <a:pPr marL="414772" indent="-414772">
              <a:buFont typeface="Arial" panose="020B0604020202020204" pitchFamily="34" charset="0"/>
              <a:buChar char="•"/>
            </a:pPr>
            <a:r>
              <a:rPr lang="en-US" sz="2800" dirty="0" smtClean="0"/>
              <a:t>The trend is </a:t>
            </a:r>
            <a:r>
              <a:rPr lang="en-US" sz="2800" dirty="0" smtClean="0">
                <a:solidFill>
                  <a:srgbClr val="FFC000"/>
                </a:solidFill>
              </a:rPr>
              <a:t>digital and online publishing</a:t>
            </a:r>
            <a:r>
              <a:rPr lang="en-US" sz="2800" dirty="0" smtClean="0"/>
              <a:t>.</a:t>
            </a:r>
          </a:p>
          <a:p>
            <a:pPr marL="414772" indent="-414772">
              <a:buFont typeface="Arial" panose="020B0604020202020204" pitchFamily="34" charset="0"/>
              <a:buChar char="•"/>
            </a:pPr>
            <a:r>
              <a:rPr lang="en-US" sz="2800" dirty="0" smtClean="0"/>
              <a:t>Multimedia and interactive modules cannot be displayed in traditional print journals?</a:t>
            </a:r>
          </a:p>
          <a:p>
            <a:pPr marL="414772" indent="-414772">
              <a:buFont typeface="Arial" panose="020B0604020202020204" pitchFamily="34" charset="0"/>
              <a:buChar char="•"/>
            </a:pPr>
            <a:r>
              <a:rPr lang="en-US" sz="2800" dirty="0" smtClean="0"/>
              <a:t>Yu</a:t>
            </a:r>
            <a:r>
              <a:rPr lang="en-US" sz="2800" dirty="0"/>
              <a:t>, C. H., &amp; </a:t>
            </a:r>
            <a:r>
              <a:rPr lang="en-US" sz="2800" dirty="0" err="1"/>
              <a:t>Stockford</a:t>
            </a:r>
            <a:r>
              <a:rPr lang="en-US" sz="2800" dirty="0"/>
              <a:t>, S. (2003). Evaluating spatial- and temporal-oriented multi-dimensional visualization techniques for research and instruction. </a:t>
            </a:r>
            <a:r>
              <a:rPr lang="en-US" sz="2800" i="1" dirty="0"/>
              <a:t>Practical Assessment, Research &amp; Evaluation, 8(17)</a:t>
            </a:r>
            <a:r>
              <a:rPr lang="en-US" sz="2800" dirty="0"/>
              <a:t>. Retrieved </a:t>
            </a:r>
            <a:r>
              <a:rPr lang="en-US" sz="2800" dirty="0" smtClean="0"/>
              <a:t>from </a:t>
            </a:r>
            <a:r>
              <a:rPr lang="en-US" sz="2800" dirty="0" smtClean="0">
                <a:hlinkClick r:id="rId2"/>
              </a:rPr>
              <a:t>http</a:t>
            </a:r>
            <a:r>
              <a:rPr lang="en-US" sz="2800" dirty="0">
                <a:hlinkClick r:id="rId2"/>
              </a:rPr>
              <a:t>://pareonline.net/getvn.asp?v=8&amp;n=17</a:t>
            </a:r>
            <a:endParaRPr lang="en-US" sz="2800" dirty="0"/>
          </a:p>
        </p:txBody>
      </p:sp>
    </p:spTree>
    <p:extLst>
      <p:ext uri="{BB962C8B-B14F-4D97-AF65-F5344CB8AC3E}">
        <p14:creationId xmlns:p14="http://schemas.microsoft.com/office/powerpoint/2010/main" val="25067175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data visualization? </a:t>
            </a:r>
            <a:br>
              <a:rPr lang="en-US" dirty="0"/>
            </a:br>
            <a:r>
              <a:rPr lang="en-US" dirty="0"/>
              <a:t>See beyond the horizon!</a:t>
            </a:r>
          </a:p>
        </p:txBody>
      </p:sp>
      <p:sp>
        <p:nvSpPr>
          <p:cNvPr id="3" name="Content Placeholder 2"/>
          <p:cNvSpPr>
            <a:spLocks noGrp="1"/>
          </p:cNvSpPr>
          <p:nvPr>
            <p:ph idx="1"/>
          </p:nvPr>
        </p:nvSpPr>
        <p:spPr>
          <a:xfrm>
            <a:off x="685801" y="2325640"/>
            <a:ext cx="6374875" cy="4372640"/>
          </a:xfrm>
        </p:spPr>
        <p:txBody>
          <a:bodyPr>
            <a:normAutofit fontScale="92500" lnSpcReduction="20000"/>
          </a:bodyPr>
          <a:lstStyle/>
          <a:p>
            <a:r>
              <a:rPr lang="en-US" sz="2800" dirty="0" smtClean="0"/>
              <a:t>Help </a:t>
            </a:r>
            <a:r>
              <a:rPr lang="en-US" sz="2800" dirty="0" smtClean="0">
                <a:sym typeface="Wingdings" panose="05000000000000000000" pitchFamily="2" charset="2"/>
              </a:rPr>
              <a:t> </a:t>
            </a:r>
            <a:r>
              <a:rPr lang="en-US" sz="2800" dirty="0" smtClean="0"/>
              <a:t>Sample data library  </a:t>
            </a:r>
            <a:r>
              <a:rPr lang="en-US" sz="2800" dirty="0" smtClean="0">
                <a:sym typeface="Wingdings" panose="05000000000000000000" pitchFamily="2" charset="2"/>
              </a:rPr>
              <a:t> </a:t>
            </a:r>
            <a:r>
              <a:rPr lang="en-US" sz="2800" dirty="0" smtClean="0"/>
              <a:t>Galton data: Discover regression to the mean</a:t>
            </a:r>
          </a:p>
          <a:p>
            <a:r>
              <a:rPr lang="en-US" sz="2800" dirty="0" smtClean="0"/>
              <a:t>Fit Y by X</a:t>
            </a:r>
          </a:p>
          <a:p>
            <a:r>
              <a:rPr lang="en-US" sz="2800" dirty="0" smtClean="0"/>
              <a:t>Inversed red triangle </a:t>
            </a:r>
            <a:r>
              <a:rPr lang="en-US" sz="2800" dirty="0" smtClean="0">
                <a:sym typeface="Wingdings" panose="05000000000000000000" pitchFamily="2" charset="2"/>
              </a:rPr>
              <a:t> </a:t>
            </a:r>
            <a:r>
              <a:rPr lang="en-US" sz="2800" dirty="0" smtClean="0">
                <a:solidFill>
                  <a:srgbClr val="FFC000"/>
                </a:solidFill>
                <a:sym typeface="Wingdings" panose="05000000000000000000" pitchFamily="2" charset="2"/>
              </a:rPr>
              <a:t>Histogram borders</a:t>
            </a:r>
            <a:endParaRPr lang="en-US" sz="2800" dirty="0" smtClean="0">
              <a:solidFill>
                <a:srgbClr val="FFC000"/>
              </a:solidFill>
            </a:endParaRPr>
          </a:p>
          <a:p>
            <a:r>
              <a:rPr lang="en-US" sz="2800" dirty="0" smtClean="0"/>
              <a:t>You can output the graph to HTML (Save as) and display the result interactively.</a:t>
            </a:r>
          </a:p>
          <a:p>
            <a:r>
              <a:rPr lang="en-US" sz="2800" dirty="0" smtClean="0"/>
              <a:t>No plug-in for the Web browser</a:t>
            </a:r>
          </a:p>
          <a:p>
            <a:r>
              <a:rPr lang="en-US" sz="2800" dirty="0" smtClean="0"/>
              <a:t>Can you do the following in a hard copy?</a:t>
            </a:r>
          </a:p>
          <a:p>
            <a:r>
              <a:rPr lang="en-US" sz="2800" b="1" dirty="0">
                <a:hlinkClick r:id="rId2"/>
              </a:rPr>
              <a:t>http://www.creative-wisdom.com/teaching/WBI/galton.htm</a:t>
            </a:r>
            <a:endParaRPr lang="en-US" sz="2800" b="1" dirty="0"/>
          </a:p>
          <a:p>
            <a:endParaRPr lang="en-US" dirty="0" smtClean="0"/>
          </a:p>
          <a:p>
            <a:endParaRPr lang="en-US" dirty="0"/>
          </a:p>
        </p:txBody>
      </p:sp>
      <p:pic>
        <p:nvPicPr>
          <p:cNvPr id="5" name="Picture 4"/>
          <p:cNvPicPr>
            <a:picLocks noChangeAspect="1"/>
          </p:cNvPicPr>
          <p:nvPr/>
        </p:nvPicPr>
        <p:blipFill>
          <a:blip r:embed="rId3"/>
          <a:stretch>
            <a:fillRect/>
          </a:stretch>
        </p:blipFill>
        <p:spPr>
          <a:xfrm>
            <a:off x="7302974" y="2232336"/>
            <a:ext cx="4147635" cy="3665807"/>
          </a:xfrm>
          <a:prstGeom prst="rect">
            <a:avLst/>
          </a:prstGeom>
          <a:ln>
            <a:solidFill>
              <a:schemeClr val="tx1"/>
            </a:solidFill>
          </a:ln>
        </p:spPr>
      </p:pic>
    </p:spTree>
    <p:extLst>
      <p:ext uri="{BB962C8B-B14F-4D97-AF65-F5344CB8AC3E}">
        <p14:creationId xmlns:p14="http://schemas.microsoft.com/office/powerpoint/2010/main" val="26693622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1012119" y="273629"/>
            <a:ext cx="9908726" cy="848589"/>
          </a:xfrm>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a:t>Why data visualization? </a:t>
            </a:r>
            <a:r>
              <a:rPr lang="en-US" dirty="0" smtClean="0"/>
              <a:t>See </a:t>
            </a:r>
            <a:r>
              <a:rPr lang="en-US" dirty="0"/>
              <a:t>beyond the horizon!</a:t>
            </a:r>
            <a:endParaRPr lang="en-US" dirty="0" smtClean="0"/>
          </a:p>
        </p:txBody>
      </p:sp>
      <p:sp>
        <p:nvSpPr>
          <p:cNvPr id="15364" name="Rectangle 4"/>
          <p:cNvSpPr>
            <a:spLocks noGrp="1" noChangeArrowheads="1"/>
          </p:cNvSpPr>
          <p:nvPr>
            <p:ph type="body" idx="1"/>
          </p:nvPr>
        </p:nvSpPr>
        <p:spPr>
          <a:xfrm>
            <a:off x="845864" y="4924629"/>
            <a:ext cx="10334754" cy="1247569"/>
          </a:xfrm>
        </p:spPr>
        <p:txBody>
          <a:bodyPr>
            <a:noAutofit/>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smtClean="0"/>
              <a:t>Galton data</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smtClean="0"/>
              <a:t>If using a traditional B &amp; W scatterplot, it is hard to tell the data density, especially big data (</a:t>
            </a:r>
            <a:r>
              <a:rPr lang="en-US" sz="2400" dirty="0" smtClean="0">
                <a:solidFill>
                  <a:srgbClr val="FFC000"/>
                </a:solidFill>
              </a:rPr>
              <a:t>over-plotting</a:t>
            </a:r>
            <a:r>
              <a:rPr lang="en-US" sz="2400" dirty="0" smtClean="0"/>
              <a:t>)</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err="1" smtClean="0">
                <a:solidFill>
                  <a:srgbClr val="FFC000"/>
                </a:solidFill>
              </a:rPr>
              <a:t>Heatmap</a:t>
            </a:r>
            <a:r>
              <a:rPr lang="en-US" sz="2400" dirty="0" smtClean="0"/>
              <a:t> can. Today online journals accept color graphs.</a:t>
            </a:r>
          </a:p>
        </p:txBody>
      </p:sp>
      <p:pic>
        <p:nvPicPr>
          <p:cNvPr id="2" name="Picture 1"/>
          <p:cNvPicPr>
            <a:picLocks noChangeAspect="1"/>
          </p:cNvPicPr>
          <p:nvPr/>
        </p:nvPicPr>
        <p:blipFill>
          <a:blip r:embed="rId3"/>
          <a:stretch>
            <a:fillRect/>
          </a:stretch>
        </p:blipFill>
        <p:spPr>
          <a:xfrm>
            <a:off x="6013241" y="1122218"/>
            <a:ext cx="4559806" cy="3387862"/>
          </a:xfrm>
          <a:prstGeom prst="rect">
            <a:avLst/>
          </a:prstGeom>
        </p:spPr>
      </p:pic>
      <p:pic>
        <p:nvPicPr>
          <p:cNvPr id="3" name="Picture 2"/>
          <p:cNvPicPr>
            <a:picLocks noChangeAspect="1"/>
          </p:cNvPicPr>
          <p:nvPr/>
        </p:nvPicPr>
        <p:blipFill>
          <a:blip r:embed="rId4"/>
          <a:stretch>
            <a:fillRect/>
          </a:stretch>
        </p:blipFill>
        <p:spPr>
          <a:xfrm>
            <a:off x="1105637" y="1122218"/>
            <a:ext cx="4559806" cy="3387862"/>
          </a:xfrm>
          <a:prstGeom prst="rect">
            <a:avLst/>
          </a:prstGeom>
        </p:spPr>
      </p:pic>
    </p:spTree>
    <p:extLst>
      <p:ext uri="{BB962C8B-B14F-4D97-AF65-F5344CB8AC3E}">
        <p14:creationId xmlns:p14="http://schemas.microsoft.com/office/powerpoint/2010/main" val="111004615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1148776" y="223942"/>
            <a:ext cx="9481124" cy="1144921"/>
          </a:xfrm>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a:t>Why data visualization? See beyond the horizon!</a:t>
            </a:r>
            <a:endParaRPr lang="en-US" dirty="0" smtClean="0"/>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2635" y="1368863"/>
            <a:ext cx="4090029" cy="3068963"/>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153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6220" y="1418550"/>
            <a:ext cx="4265728" cy="2488581"/>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15364" name="Rectangle 4"/>
          <p:cNvSpPr>
            <a:spLocks noGrp="1" noChangeArrowheads="1"/>
          </p:cNvSpPr>
          <p:nvPr>
            <p:ph type="body" idx="1"/>
          </p:nvPr>
        </p:nvSpPr>
        <p:spPr>
          <a:xfrm>
            <a:off x="1306080" y="5047011"/>
            <a:ext cx="9323820" cy="1071472"/>
          </a:xfrm>
        </p:spPr>
        <p:txBody>
          <a:bodyPr>
            <a:noAutofit/>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Easier to interpret e.g. logistic regression</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Aged between 45 and 50 → in group 1 and 5</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hlinkClick r:id="rId5"/>
              </a:rPr>
              <a:t>http://</a:t>
            </a:r>
            <a:r>
              <a:rPr lang="en-US" sz="2800" dirty="0" smtClean="0">
                <a:hlinkClick r:id="rId5"/>
              </a:rPr>
              <a:t>www.creative-wisdom.com/computer/sas/jmp_heatmap.pdf</a:t>
            </a:r>
            <a:r>
              <a:rPr lang="en-US" sz="2800" dirty="0" smtClean="0"/>
              <a:t> </a:t>
            </a:r>
          </a:p>
        </p:txBody>
      </p:sp>
    </p:spTree>
    <p:extLst>
      <p:ext uri="{BB962C8B-B14F-4D97-AF65-F5344CB8AC3E}">
        <p14:creationId xmlns:p14="http://schemas.microsoft.com/office/powerpoint/2010/main" val="369174206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data visualization?</a:t>
            </a:r>
            <a:br>
              <a:rPr lang="en-US" dirty="0" smtClean="0"/>
            </a:br>
            <a:r>
              <a:rPr lang="en-US" dirty="0" smtClean="0"/>
              <a:t>Numbers </a:t>
            </a:r>
            <a:r>
              <a:rPr lang="en-US" dirty="0"/>
              <a:t>may fool you!</a:t>
            </a:r>
          </a:p>
        </p:txBody>
      </p:sp>
      <p:sp>
        <p:nvSpPr>
          <p:cNvPr id="3" name="Content Placeholder 2"/>
          <p:cNvSpPr>
            <a:spLocks noGrp="1"/>
          </p:cNvSpPr>
          <p:nvPr>
            <p:ph idx="1"/>
          </p:nvPr>
        </p:nvSpPr>
        <p:spPr>
          <a:xfrm>
            <a:off x="685801" y="2142067"/>
            <a:ext cx="5601877" cy="3649133"/>
          </a:xfrm>
        </p:spPr>
        <p:txBody>
          <a:bodyPr>
            <a:normAutofit/>
          </a:bodyPr>
          <a:lstStyle/>
          <a:p>
            <a:r>
              <a:rPr lang="en-US" sz="2800" dirty="0" smtClean="0"/>
              <a:t>Open </a:t>
            </a:r>
            <a:r>
              <a:rPr lang="en-US" sz="2800" dirty="0" err="1" smtClean="0">
                <a:solidFill>
                  <a:srgbClr val="FFC000"/>
                </a:solidFill>
              </a:rPr>
              <a:t>Anscombe</a:t>
            </a:r>
            <a:r>
              <a:rPr lang="en-US" sz="2800" dirty="0" smtClean="0">
                <a:solidFill>
                  <a:srgbClr val="FFC000"/>
                </a:solidFill>
              </a:rPr>
              <a:t> data (1973) </a:t>
            </a:r>
            <a:r>
              <a:rPr lang="en-US" sz="2800" dirty="0" smtClean="0"/>
              <a:t>from the sample data library</a:t>
            </a:r>
          </a:p>
          <a:p>
            <a:r>
              <a:rPr lang="en-US" sz="2800" dirty="0" smtClean="0"/>
              <a:t>Click on the green arrow of “The Quartet”</a:t>
            </a:r>
          </a:p>
          <a:p>
            <a:r>
              <a:rPr lang="en-US" sz="2800" dirty="0" smtClean="0"/>
              <a:t>What do you see? </a:t>
            </a:r>
            <a:endParaRPr lang="en-US" sz="2800" dirty="0"/>
          </a:p>
          <a:p>
            <a:r>
              <a:rPr lang="en-US" sz="2800" dirty="0" smtClean="0"/>
              <a:t>All of the them have the same result: </a:t>
            </a:r>
            <a:r>
              <a:rPr lang="en-US" sz="2800" i="1" dirty="0" smtClean="0"/>
              <a:t>R</a:t>
            </a:r>
            <a:r>
              <a:rPr lang="en-US" sz="2800" dirty="0" smtClean="0"/>
              <a:t>2 = .666; </a:t>
            </a:r>
            <a:r>
              <a:rPr lang="en-US" sz="2800" i="1" dirty="0" smtClean="0"/>
              <a:t>p</a:t>
            </a:r>
            <a:r>
              <a:rPr lang="en-US" sz="2800" dirty="0" smtClean="0"/>
              <a:t> = .0022</a:t>
            </a:r>
            <a:endParaRPr lang="en-US" sz="2800" dirty="0"/>
          </a:p>
        </p:txBody>
      </p:sp>
      <p:pic>
        <p:nvPicPr>
          <p:cNvPr id="4" name="Picture 3"/>
          <p:cNvPicPr>
            <a:picLocks noChangeAspect="1"/>
          </p:cNvPicPr>
          <p:nvPr/>
        </p:nvPicPr>
        <p:blipFill>
          <a:blip r:embed="rId2"/>
          <a:stretch>
            <a:fillRect/>
          </a:stretch>
        </p:blipFill>
        <p:spPr>
          <a:xfrm>
            <a:off x="6543857" y="2142067"/>
            <a:ext cx="4440926" cy="3649133"/>
          </a:xfrm>
          <a:prstGeom prst="rect">
            <a:avLst/>
          </a:prstGeom>
          <a:ln>
            <a:solidFill>
              <a:schemeClr val="bg1"/>
            </a:solidFill>
          </a:ln>
        </p:spPr>
      </p:pic>
    </p:spTree>
    <p:extLst>
      <p:ext uri="{BB962C8B-B14F-4D97-AF65-F5344CB8AC3E}">
        <p14:creationId xmlns:p14="http://schemas.microsoft.com/office/powerpoint/2010/main" val="3265412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74696" y="3343379"/>
            <a:ext cx="3124954" cy="2237289"/>
          </a:xfrm>
        </p:spPr>
        <p:txBody>
          <a:bodyPr>
            <a:normAutofit/>
          </a:bodyPr>
          <a:lstStyle/>
          <a:p>
            <a:r>
              <a:rPr lang="en-US" sz="2800" dirty="0" smtClean="0"/>
              <a:t>Same numeric results, but all four are different!</a:t>
            </a:r>
            <a:endParaRPr lang="en-US" sz="2800" dirty="0"/>
          </a:p>
        </p:txBody>
      </p:sp>
      <p:pic>
        <p:nvPicPr>
          <p:cNvPr id="6" name="Picture 5"/>
          <p:cNvPicPr>
            <a:picLocks noChangeAspect="1"/>
          </p:cNvPicPr>
          <p:nvPr/>
        </p:nvPicPr>
        <p:blipFill>
          <a:blip r:embed="rId2"/>
          <a:stretch>
            <a:fillRect/>
          </a:stretch>
        </p:blipFill>
        <p:spPr>
          <a:xfrm>
            <a:off x="4592016" y="370782"/>
            <a:ext cx="3677163" cy="2857899"/>
          </a:xfrm>
          <a:prstGeom prst="rect">
            <a:avLst/>
          </a:prstGeom>
        </p:spPr>
      </p:pic>
      <p:pic>
        <p:nvPicPr>
          <p:cNvPr id="7" name="Picture 6"/>
          <p:cNvPicPr>
            <a:picLocks noChangeAspect="1"/>
          </p:cNvPicPr>
          <p:nvPr/>
        </p:nvPicPr>
        <p:blipFill>
          <a:blip r:embed="rId3"/>
          <a:stretch>
            <a:fillRect/>
          </a:stretch>
        </p:blipFill>
        <p:spPr>
          <a:xfrm>
            <a:off x="617962" y="370782"/>
            <a:ext cx="3677163" cy="2857899"/>
          </a:xfrm>
          <a:prstGeom prst="rect">
            <a:avLst/>
          </a:prstGeom>
        </p:spPr>
      </p:pic>
      <p:sp>
        <p:nvSpPr>
          <p:cNvPr id="8" name="Title 7"/>
          <p:cNvSpPr>
            <a:spLocks noGrp="1"/>
          </p:cNvSpPr>
          <p:nvPr>
            <p:ph type="title"/>
          </p:nvPr>
        </p:nvSpPr>
        <p:spPr>
          <a:xfrm>
            <a:off x="8634952" y="1401452"/>
            <a:ext cx="3141481" cy="1456267"/>
          </a:xfrm>
        </p:spPr>
        <p:txBody>
          <a:bodyPr/>
          <a:lstStyle/>
          <a:p>
            <a:r>
              <a:rPr lang="en-US" dirty="0" smtClean="0"/>
              <a:t>Numbers can fool you!</a:t>
            </a:r>
            <a:endParaRPr lang="en-US" dirty="0"/>
          </a:p>
        </p:txBody>
      </p:sp>
      <p:pic>
        <p:nvPicPr>
          <p:cNvPr id="9" name="Picture 8"/>
          <p:cNvPicPr>
            <a:picLocks noChangeAspect="1"/>
          </p:cNvPicPr>
          <p:nvPr/>
        </p:nvPicPr>
        <p:blipFill>
          <a:blip r:embed="rId4"/>
          <a:stretch>
            <a:fillRect/>
          </a:stretch>
        </p:blipFill>
        <p:spPr>
          <a:xfrm>
            <a:off x="617962" y="3467499"/>
            <a:ext cx="3677163" cy="2857899"/>
          </a:xfrm>
          <a:prstGeom prst="rect">
            <a:avLst/>
          </a:prstGeom>
        </p:spPr>
      </p:pic>
      <p:pic>
        <p:nvPicPr>
          <p:cNvPr id="10" name="Picture 9"/>
          <p:cNvPicPr>
            <a:picLocks noChangeAspect="1"/>
          </p:cNvPicPr>
          <p:nvPr/>
        </p:nvPicPr>
        <p:blipFill>
          <a:blip r:embed="rId5"/>
          <a:stretch>
            <a:fillRect/>
          </a:stretch>
        </p:blipFill>
        <p:spPr>
          <a:xfrm>
            <a:off x="4626457" y="3467499"/>
            <a:ext cx="3677163" cy="2857899"/>
          </a:xfrm>
          <a:prstGeom prst="rect">
            <a:avLst/>
          </a:prstGeom>
        </p:spPr>
      </p:pic>
    </p:spTree>
    <p:extLst>
      <p:ext uri="{BB962C8B-B14F-4D97-AF65-F5344CB8AC3E}">
        <p14:creationId xmlns:p14="http://schemas.microsoft.com/office/powerpoint/2010/main" val="1711637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xfrm>
            <a:off x="5587627" y="313954"/>
            <a:ext cx="4621446" cy="1062832"/>
          </a:xfrm>
        </p:spPr>
        <p:txBody>
          <a:bodyPr vert="horz" lIns="91440" tIns="28805" rIns="91440" bIns="45720" rtlCol="0" anchor="ctr">
            <a:normAutofit/>
          </a:bodyPr>
          <a:lstStyle/>
          <a:p>
            <a:pPr>
              <a:tabLst>
                <a:tab pos="656722" algn="l"/>
                <a:tab pos="1313444" algn="l"/>
                <a:tab pos="1970166" algn="l"/>
                <a:tab pos="2626888" algn="l"/>
                <a:tab pos="3283610" algn="l"/>
                <a:tab pos="3940332" algn="l"/>
                <a:tab pos="4597055" algn="l"/>
              </a:tabLst>
              <a:defRPr/>
            </a:pPr>
            <a:r>
              <a:rPr lang="en-US" sz="2800" dirty="0"/>
              <a:t>Why data visualization?</a:t>
            </a:r>
            <a:br>
              <a:rPr lang="en-US" sz="2800" dirty="0"/>
            </a:br>
            <a:r>
              <a:rPr lang="en-US" sz="2800" dirty="0"/>
              <a:t>Numbers may fool you!</a:t>
            </a:r>
            <a:endParaRPr lang="en-US" sz="3266" dirty="0"/>
          </a:p>
        </p:txBody>
      </p:sp>
      <p:sp>
        <p:nvSpPr>
          <p:cNvPr id="10242" name="Rectangle 2"/>
          <p:cNvSpPr>
            <a:spLocks noGrp="1" noChangeArrowheads="1"/>
          </p:cNvSpPr>
          <p:nvPr>
            <p:ph type="body" idx="1"/>
          </p:nvPr>
        </p:nvSpPr>
        <p:spPr>
          <a:xfrm>
            <a:off x="5587627" y="1378225"/>
            <a:ext cx="4562399" cy="5010286"/>
          </a:xfrm>
        </p:spPr>
        <p:txBody>
          <a:bodyPr vert="horz" lIns="91440" tIns="19203" rIns="91440" bIns="45720" rtlCol="0" anchor="ctr">
            <a:noAutofit/>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Lst>
              <a:defRPr/>
            </a:pPr>
            <a:r>
              <a:rPr lang="en-US" sz="2400" dirty="0" smtClean="0"/>
              <a:t>Another </a:t>
            </a:r>
            <a:r>
              <a:rPr lang="en-US" sz="2400" dirty="0"/>
              <a:t>one: </a:t>
            </a:r>
            <a:r>
              <a:rPr lang="en-US" sz="2400" dirty="0">
                <a:solidFill>
                  <a:srgbClr val="FFC000"/>
                </a:solidFill>
              </a:rPr>
              <a:t>Kurtosis</a:t>
            </a:r>
            <a:r>
              <a:rPr lang="en-US" sz="2400" dirty="0"/>
              <a:t> is the relative ratio of the mass of the distribution located in the center vs. in the tails. Kurtosis = 3 → Normal curve.</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Lst>
              <a:defRPr/>
            </a:pPr>
            <a:r>
              <a:rPr lang="en-US" sz="2400" dirty="0"/>
              <a:t>In this example, Kurtosis = 3.2, fairly normal, right?</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Lst>
              <a:defRPr/>
            </a:pPr>
            <a:r>
              <a:rPr lang="en-US" sz="2400" dirty="0"/>
              <a:t>No, there is a lot of central mass, but the histogram shows that the distribution is skewed and there are two outliers.</a:t>
            </a:r>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2443" y="387402"/>
            <a:ext cx="3499567" cy="6160967"/>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69671457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xfrm>
            <a:off x="1106944" y="367147"/>
            <a:ext cx="9107637" cy="1144921"/>
          </a:xfrm>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a:t>Why data visualization</a:t>
            </a:r>
            <a:r>
              <a:rPr lang="en-US" dirty="0" smtClean="0"/>
              <a:t>? It benefits even traditional statistics</a:t>
            </a:r>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396" y="2903359"/>
            <a:ext cx="3642142" cy="3372834"/>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pic>
        <p:nvPicPr>
          <p:cNvPr id="1843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9354" y="2531574"/>
            <a:ext cx="4625929" cy="3744619"/>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
        <p:nvSpPr>
          <p:cNvPr id="5" name="Rectangle 2"/>
          <p:cNvSpPr txBox="1">
            <a:spLocks noChangeArrowheads="1"/>
          </p:cNvSpPr>
          <p:nvPr/>
        </p:nvSpPr>
        <p:spPr>
          <a:xfrm>
            <a:off x="733192" y="1512068"/>
            <a:ext cx="9855143" cy="1194955"/>
          </a:xfrm>
          <a:prstGeom prst="rect">
            <a:avLst/>
          </a:prstGeom>
        </p:spPr>
        <p:txBody>
          <a:bodyPr vert="horz" lIns="91440" tIns="45720" rIns="91440" bIns="45720" rtlCol="0" anchor="ctr">
            <a:norm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Traditionally, ANOVA and multiple comparison show numeric output only. </a:t>
            </a:r>
          </a:p>
        </p:txBody>
      </p:sp>
    </p:spTree>
    <p:extLst>
      <p:ext uri="{BB962C8B-B14F-4D97-AF65-F5344CB8AC3E}">
        <p14:creationId xmlns:p14="http://schemas.microsoft.com/office/powerpoint/2010/main" val="44160503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1450112" y="502229"/>
            <a:ext cx="9065488" cy="1144921"/>
          </a:xfrm>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a:t>Why data visualization? It benefits even traditional statistics</a:t>
            </a:r>
            <a:endParaRPr lang="en-US" dirty="0" smtClean="0"/>
          </a:p>
        </p:txBody>
      </p:sp>
      <p:sp>
        <p:nvSpPr>
          <p:cNvPr id="19458" name="Rectangle 2"/>
          <p:cNvSpPr>
            <a:spLocks noGrp="1" noChangeArrowheads="1"/>
          </p:cNvSpPr>
          <p:nvPr>
            <p:ph type="body" idx="1"/>
          </p:nvPr>
        </p:nvSpPr>
        <p:spPr>
          <a:xfrm>
            <a:off x="833728" y="1823745"/>
            <a:ext cx="3925309" cy="3622438"/>
          </a:xfrm>
        </p:spPr>
        <p:txBody>
          <a:bodyPr>
            <a:noAutofit/>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smtClean="0"/>
              <a:t>It is confusing to both the analyst and the reader.</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smtClean="0"/>
              <a:t>SPSS Post hoc multiple comparisons.</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smtClean="0"/>
              <a:t>In SPSS you have 18 options. When I was a graduate student, I took a course on it.</a:t>
            </a:r>
          </a:p>
        </p:txBody>
      </p: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5917" y="2073127"/>
            <a:ext cx="6261777" cy="4090029"/>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62520455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xfrm>
            <a:off x="1596388" y="451554"/>
            <a:ext cx="3773196" cy="1144921"/>
          </a:xfrm>
        </p:spPr>
        <p:txBody>
          <a:bodyPr vert="horz" lIns="91440" tIns="35206" rIns="91440" bIns="45720" rtlCol="0" anchor="ctr">
            <a:normAutofit/>
          </a:bodyPr>
          <a:lstStyle/>
          <a:p>
            <a:pPr>
              <a:tabLst>
                <a:tab pos="656722" algn="l"/>
                <a:tab pos="1313444" algn="l"/>
                <a:tab pos="1970166" algn="l"/>
                <a:tab pos="2626888" algn="l"/>
                <a:tab pos="3283610" algn="l"/>
              </a:tabLst>
              <a:defRPr/>
            </a:pPr>
            <a:r>
              <a:rPr lang="en-US" dirty="0" smtClean="0"/>
              <a:t>Diamond plot</a:t>
            </a:r>
          </a:p>
        </p:txBody>
      </p:sp>
      <p:sp>
        <p:nvSpPr>
          <p:cNvPr id="20482" name="Rectangle 2"/>
          <p:cNvSpPr>
            <a:spLocks noGrp="1" noChangeArrowheads="1"/>
          </p:cNvSpPr>
          <p:nvPr>
            <p:ph type="body" idx="1"/>
          </p:nvPr>
        </p:nvSpPr>
        <p:spPr>
          <a:xfrm>
            <a:off x="1138120" y="1761904"/>
            <a:ext cx="5875422" cy="4526396"/>
          </a:xfrm>
        </p:spPr>
        <p:txBody>
          <a:bodyPr>
            <a:normAutofit fontScale="92500" lnSpcReduction="10000"/>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Data set: One-</a:t>
            </a:r>
            <a:r>
              <a:rPr lang="en-US" sz="2800" dirty="0" err="1" smtClean="0"/>
              <a:t>way.jmp</a:t>
            </a:r>
            <a:endParaRPr lang="en-US" sz="2800" dirty="0" smtClean="0"/>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There are three teaching modes:  Traditional classroom, online, and hybrid.</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Which one is more effective in terms of test performance?</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solidFill>
                  <a:srgbClr val="FFC000"/>
                </a:solidFill>
              </a:rPr>
              <a:t>Analyze </a:t>
            </a:r>
            <a:r>
              <a:rPr lang="en-US" sz="2800" dirty="0" smtClean="0">
                <a:solidFill>
                  <a:srgbClr val="FFC000"/>
                </a:solidFill>
                <a:sym typeface="Wingdings" panose="05000000000000000000" pitchFamily="2" charset="2"/>
              </a:rPr>
              <a:t> </a:t>
            </a:r>
            <a:r>
              <a:rPr lang="en-US" sz="2800" dirty="0" smtClean="0">
                <a:solidFill>
                  <a:srgbClr val="FFC000"/>
                </a:solidFill>
              </a:rPr>
              <a:t>Fit Y by X</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Inversed red triangle </a:t>
            </a:r>
            <a:r>
              <a:rPr lang="en-US" sz="2800" dirty="0">
                <a:sym typeface="Wingdings" panose="05000000000000000000" pitchFamily="2" charset="2"/>
              </a:rPr>
              <a:t> </a:t>
            </a:r>
            <a:r>
              <a:rPr lang="en-US" sz="2800" dirty="0" smtClean="0">
                <a:solidFill>
                  <a:srgbClr val="FFC000"/>
                </a:solidFill>
                <a:sym typeface="Wingdings" panose="05000000000000000000" pitchFamily="2" charset="2"/>
              </a:rPr>
              <a:t>Quantile</a:t>
            </a:r>
            <a:r>
              <a:rPr lang="en-US" sz="2800" dirty="0" smtClean="0">
                <a:sym typeface="Wingdings" panose="05000000000000000000" pitchFamily="2" charset="2"/>
              </a:rPr>
              <a:t> (no outliers)</a:t>
            </a:r>
            <a:endParaRPr lang="en-US" sz="2800" dirty="0" smtClean="0"/>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Inversed red triangle </a:t>
            </a:r>
            <a:r>
              <a:rPr lang="en-US" sz="2800" dirty="0" smtClean="0">
                <a:sym typeface="Wingdings" panose="05000000000000000000" pitchFamily="2" charset="2"/>
              </a:rPr>
              <a:t> </a:t>
            </a:r>
            <a:r>
              <a:rPr lang="en-US" sz="2800" dirty="0" smtClean="0">
                <a:solidFill>
                  <a:srgbClr val="FFC000"/>
                </a:solidFill>
                <a:sym typeface="Wingdings" panose="05000000000000000000" pitchFamily="2" charset="2"/>
              </a:rPr>
              <a:t>Means/ANOVA</a:t>
            </a:r>
            <a:endParaRPr lang="en-US" sz="2800" dirty="0" smtClean="0">
              <a:solidFill>
                <a:srgbClr val="FFC000"/>
              </a:solidFill>
            </a:endParaRPr>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1800" y="1761904"/>
            <a:ext cx="4170678" cy="3068962"/>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6247748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xfrm>
            <a:off x="2147106" y="763281"/>
            <a:ext cx="3773196" cy="1144921"/>
          </a:xfrm>
        </p:spPr>
        <p:txBody>
          <a:bodyPr vert="horz" lIns="91440" tIns="35206" rIns="91440" bIns="45720" rtlCol="0" anchor="ctr">
            <a:normAutofit/>
          </a:bodyPr>
          <a:lstStyle/>
          <a:p>
            <a:pPr>
              <a:tabLst>
                <a:tab pos="656722" algn="l"/>
                <a:tab pos="1313444" algn="l"/>
                <a:tab pos="1970166" algn="l"/>
                <a:tab pos="2626888" algn="l"/>
                <a:tab pos="3283610" algn="l"/>
              </a:tabLst>
              <a:defRPr/>
            </a:pPr>
            <a:r>
              <a:rPr lang="en-US" smtClean="0"/>
              <a:t>Diamond plot</a:t>
            </a:r>
          </a:p>
        </p:txBody>
      </p:sp>
      <p:sp>
        <p:nvSpPr>
          <p:cNvPr id="20482" name="Rectangle 2"/>
          <p:cNvSpPr>
            <a:spLocks noGrp="1" noChangeArrowheads="1"/>
          </p:cNvSpPr>
          <p:nvPr>
            <p:ph type="body" idx="1"/>
          </p:nvPr>
        </p:nvSpPr>
        <p:spPr>
          <a:xfrm>
            <a:off x="396644" y="2090675"/>
            <a:ext cx="6853285" cy="3894178"/>
          </a:xfrm>
        </p:spPr>
        <p:txBody>
          <a:bodyPr>
            <a:normAutofit/>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solidFill>
                  <a:srgbClr val="FFC000"/>
                </a:solidFill>
              </a:rPr>
              <a:t>Grand sample mean: </a:t>
            </a:r>
            <a:r>
              <a:rPr lang="en-US" sz="2800" dirty="0" smtClean="0"/>
              <a:t>horizontal black line</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solidFill>
                  <a:srgbClr val="FFC000"/>
                </a:solidFill>
              </a:rPr>
              <a:t>Group means: </a:t>
            </a:r>
            <a:r>
              <a:rPr lang="en-US" sz="2800" dirty="0" smtClean="0"/>
              <a:t>horizontal line inside each diamond.</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solidFill>
                  <a:srgbClr val="FFC000"/>
                </a:solidFill>
              </a:rPr>
              <a:t>Confidence intervals: </a:t>
            </a:r>
            <a:r>
              <a:rPr lang="en-US" sz="2800" dirty="0" smtClean="0"/>
              <a:t>The top of the diamond is the upper bound (the best case scenario) while the bottom is the lower bound (the worst).</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solidFill>
                  <a:srgbClr val="FFC000"/>
                </a:solidFill>
              </a:rPr>
              <a:t>Quantile:</a:t>
            </a:r>
            <a:r>
              <a:rPr lang="en-US" sz="2800" dirty="0" smtClean="0"/>
              <a:t> boxplot</a:t>
            </a:r>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2671" y="2206089"/>
            <a:ext cx="4170678" cy="3068962"/>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67588227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xfrm>
            <a:off x="2147106" y="763281"/>
            <a:ext cx="3773196" cy="1144921"/>
          </a:xfrm>
        </p:spPr>
        <p:txBody>
          <a:bodyPr vert="horz" lIns="91440" tIns="35206" rIns="91440" bIns="45720" rtlCol="0" anchor="ctr">
            <a:normAutofit/>
          </a:bodyPr>
          <a:lstStyle/>
          <a:p>
            <a:pPr>
              <a:tabLst>
                <a:tab pos="656722" algn="l"/>
                <a:tab pos="1313444" algn="l"/>
                <a:tab pos="1970166" algn="l"/>
                <a:tab pos="2626888" algn="l"/>
                <a:tab pos="3283610" algn="l"/>
              </a:tabLst>
              <a:defRPr/>
            </a:pPr>
            <a:r>
              <a:rPr lang="en-US" dirty="0" smtClean="0"/>
              <a:t>Diamond plot</a:t>
            </a:r>
          </a:p>
        </p:txBody>
      </p:sp>
      <p:sp>
        <p:nvSpPr>
          <p:cNvPr id="20482" name="Rectangle 2"/>
          <p:cNvSpPr>
            <a:spLocks noGrp="1" noChangeArrowheads="1"/>
          </p:cNvSpPr>
          <p:nvPr>
            <p:ph type="body" idx="1"/>
          </p:nvPr>
        </p:nvSpPr>
        <p:spPr>
          <a:xfrm>
            <a:off x="443060" y="1908201"/>
            <a:ext cx="6853285" cy="4205215"/>
          </a:xfrm>
        </p:spPr>
        <p:txBody>
          <a:bodyPr>
            <a:normAutofit lnSpcReduction="10000"/>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a:t>T</a:t>
            </a:r>
            <a:r>
              <a:rPr lang="en-US" sz="2400" dirty="0" smtClean="0"/>
              <a:t>he </a:t>
            </a:r>
            <a:r>
              <a:rPr lang="en-US" sz="2400" dirty="0"/>
              <a:t>hybrid group outperforms the classroom group </a:t>
            </a:r>
            <a:r>
              <a:rPr lang="en-US" sz="2400" dirty="0" smtClean="0"/>
              <a:t>in the population because </a:t>
            </a:r>
            <a:r>
              <a:rPr lang="en-US" sz="2400" dirty="0"/>
              <a:t>the best case scenario of classroom </a:t>
            </a:r>
            <a:r>
              <a:rPr lang="en-US" sz="2400" dirty="0" smtClean="0"/>
              <a:t>cannot match the worse case scenario of hybrid.</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smtClean="0"/>
              <a:t>Hybrid and Online </a:t>
            </a:r>
            <a:r>
              <a:rPr lang="en-US" sz="2400" dirty="0" smtClean="0">
                <a:solidFill>
                  <a:srgbClr val="FFC000"/>
                </a:solidFill>
              </a:rPr>
              <a:t>overlap</a:t>
            </a:r>
            <a:r>
              <a:rPr lang="en-US" sz="2400" dirty="0" smtClean="0"/>
              <a:t> and thus they might not be different from each other in the population.</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smtClean="0"/>
              <a:t>Online and classroom only overlap a bit. It is likely that Online still outperforms Classroom.</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smtClean="0"/>
              <a:t>Making easier and clearer judgment by </a:t>
            </a:r>
            <a:r>
              <a:rPr lang="en-US" sz="2400" dirty="0" smtClean="0">
                <a:solidFill>
                  <a:srgbClr val="FFC000"/>
                </a:solidFill>
              </a:rPr>
              <a:t>visual inspection </a:t>
            </a:r>
            <a:r>
              <a:rPr lang="en-US" sz="2400" dirty="0" smtClean="0"/>
              <a:t>of the data.</a:t>
            </a:r>
            <a:endParaRPr lang="en-US" sz="2400" dirty="0"/>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1759" y="2068458"/>
            <a:ext cx="4170678" cy="3068962"/>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66686807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Brief history</a:t>
            </a:r>
            <a:endParaRPr lang="en-US" dirty="0"/>
          </a:p>
        </p:txBody>
      </p:sp>
      <p:sp>
        <p:nvSpPr>
          <p:cNvPr id="3" name="Content Placeholder 2"/>
          <p:cNvSpPr>
            <a:spLocks noGrp="1"/>
          </p:cNvSpPr>
          <p:nvPr>
            <p:ph idx="1"/>
          </p:nvPr>
        </p:nvSpPr>
        <p:spPr>
          <a:xfrm>
            <a:off x="764179" y="1906936"/>
            <a:ext cx="10661375" cy="810139"/>
          </a:xfrm>
        </p:spPr>
        <p:txBody>
          <a:bodyPr>
            <a:noAutofit/>
          </a:bodyPr>
          <a:lstStyle/>
          <a:p>
            <a:pPr marL="0" indent="0">
              <a:buNone/>
            </a:pPr>
            <a:r>
              <a:rPr lang="en-US" sz="2800" dirty="0"/>
              <a:t>Charles </a:t>
            </a:r>
            <a:r>
              <a:rPr lang="en-US" sz="2800" dirty="0" smtClean="0"/>
              <a:t>Joseph </a:t>
            </a:r>
            <a:r>
              <a:rPr lang="en-US" sz="2800" dirty="0" err="1" smtClean="0"/>
              <a:t>Minard's</a:t>
            </a:r>
            <a:r>
              <a:rPr lang="en-US" sz="2800" dirty="0" smtClean="0"/>
              <a:t> </a:t>
            </a:r>
            <a:r>
              <a:rPr lang="en-US" sz="2800" dirty="0"/>
              <a:t>Visualization Of Napoleon's 1812 </a:t>
            </a:r>
            <a:r>
              <a:rPr lang="en-US" sz="2800" dirty="0" smtClean="0"/>
              <a:t>March to Moscow (1869)</a:t>
            </a:r>
            <a:endParaRPr lang="en-US" sz="2800" dirty="0"/>
          </a:p>
        </p:txBody>
      </p:sp>
      <p:pic>
        <p:nvPicPr>
          <p:cNvPr id="1026" name="Picture 2" desc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180" y="2967446"/>
            <a:ext cx="7394757" cy="35790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68055" y="2967446"/>
            <a:ext cx="2857500" cy="2038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22049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360218"/>
            <a:ext cx="10131425" cy="1456267"/>
          </a:xfrm>
        </p:spPr>
        <p:txBody>
          <a:bodyPr/>
          <a:lstStyle/>
          <a:p>
            <a:r>
              <a:rPr lang="en-US" dirty="0" smtClean="0"/>
              <a:t>A modern version</a:t>
            </a:r>
            <a:endParaRPr lang="en-US" dirty="0"/>
          </a:p>
        </p:txBody>
      </p:sp>
      <p:sp>
        <p:nvSpPr>
          <p:cNvPr id="3" name="Content Placeholder 2"/>
          <p:cNvSpPr>
            <a:spLocks noGrp="1"/>
          </p:cNvSpPr>
          <p:nvPr>
            <p:ph idx="1"/>
          </p:nvPr>
        </p:nvSpPr>
        <p:spPr>
          <a:xfrm>
            <a:off x="685801" y="1941771"/>
            <a:ext cx="10131425" cy="862390"/>
          </a:xfrm>
        </p:spPr>
        <p:txBody>
          <a:bodyPr>
            <a:noAutofit/>
          </a:bodyPr>
          <a:lstStyle/>
          <a:p>
            <a:r>
              <a:rPr lang="en-US" sz="3200" dirty="0" smtClean="0"/>
              <a:t>JMP Sample data: Napoleon’s March</a:t>
            </a:r>
          </a:p>
          <a:p>
            <a:r>
              <a:rPr lang="en-US" sz="3200" dirty="0" smtClean="0"/>
              <a:t>The circle depicts the size of the French army</a:t>
            </a:r>
          </a:p>
          <a:p>
            <a:r>
              <a:rPr lang="en-US" sz="3200" dirty="0" smtClean="0"/>
              <a:t>This is the beginning </a:t>
            </a:r>
            <a:r>
              <a:rPr lang="en-US" sz="3200" dirty="0" smtClean="0">
                <a:solidFill>
                  <a:schemeClr val="accent6"/>
                </a:solidFill>
              </a:rPr>
              <a:t>(attack)</a:t>
            </a:r>
            <a:endParaRPr lang="en-US" sz="3200" dirty="0">
              <a:solidFill>
                <a:schemeClr val="accent6"/>
              </a:solidFill>
            </a:endParaRPr>
          </a:p>
        </p:txBody>
      </p:sp>
      <p:pic>
        <p:nvPicPr>
          <p:cNvPr id="4" name="Picture 3"/>
          <p:cNvPicPr>
            <a:picLocks noChangeAspect="1"/>
          </p:cNvPicPr>
          <p:nvPr/>
        </p:nvPicPr>
        <p:blipFill>
          <a:blip r:embed="rId2"/>
          <a:stretch>
            <a:fillRect/>
          </a:stretch>
        </p:blipFill>
        <p:spPr>
          <a:xfrm>
            <a:off x="1882342" y="3511002"/>
            <a:ext cx="8934884" cy="3018256"/>
          </a:xfrm>
          <a:prstGeom prst="rect">
            <a:avLst/>
          </a:prstGeom>
        </p:spPr>
      </p:pic>
    </p:spTree>
    <p:extLst>
      <p:ext uri="{BB962C8B-B14F-4D97-AF65-F5344CB8AC3E}">
        <p14:creationId xmlns:p14="http://schemas.microsoft.com/office/powerpoint/2010/main" val="7636197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760" y="410944"/>
            <a:ext cx="10131425" cy="1456267"/>
          </a:xfrm>
        </p:spPr>
        <p:txBody>
          <a:bodyPr/>
          <a:lstStyle/>
          <a:p>
            <a:r>
              <a:rPr lang="en-US" dirty="0" smtClean="0"/>
              <a:t>A modern version</a:t>
            </a:r>
            <a:endParaRPr lang="en-US" dirty="0"/>
          </a:p>
        </p:txBody>
      </p:sp>
      <p:sp>
        <p:nvSpPr>
          <p:cNvPr id="3" name="Content Placeholder 2"/>
          <p:cNvSpPr>
            <a:spLocks noGrp="1"/>
          </p:cNvSpPr>
          <p:nvPr>
            <p:ph idx="1"/>
          </p:nvPr>
        </p:nvSpPr>
        <p:spPr>
          <a:xfrm>
            <a:off x="746761" y="1867211"/>
            <a:ext cx="10131425" cy="862390"/>
          </a:xfrm>
        </p:spPr>
        <p:txBody>
          <a:bodyPr>
            <a:noAutofit/>
          </a:bodyPr>
          <a:lstStyle/>
          <a:p>
            <a:r>
              <a:rPr lang="en-US" sz="2800" dirty="0" smtClean="0">
                <a:solidFill>
                  <a:srgbClr val="00B0F0"/>
                </a:solidFill>
              </a:rPr>
              <a:t>Blue circle : Retreat</a:t>
            </a:r>
          </a:p>
          <a:p>
            <a:r>
              <a:rPr lang="en-US" sz="2800" dirty="0" smtClean="0"/>
              <a:t>This is the end!</a:t>
            </a:r>
            <a:endParaRPr lang="en-US" sz="2800" dirty="0"/>
          </a:p>
        </p:txBody>
      </p:sp>
      <p:pic>
        <p:nvPicPr>
          <p:cNvPr id="5" name="Picture 4"/>
          <p:cNvPicPr>
            <a:picLocks noChangeAspect="1"/>
          </p:cNvPicPr>
          <p:nvPr/>
        </p:nvPicPr>
        <p:blipFill>
          <a:blip r:embed="rId2"/>
          <a:stretch>
            <a:fillRect/>
          </a:stretch>
        </p:blipFill>
        <p:spPr>
          <a:xfrm>
            <a:off x="861788" y="3079827"/>
            <a:ext cx="9779449" cy="3303555"/>
          </a:xfrm>
          <a:prstGeom prst="rect">
            <a:avLst/>
          </a:prstGeom>
        </p:spPr>
      </p:pic>
    </p:spTree>
    <p:extLst>
      <p:ext uri="{BB962C8B-B14F-4D97-AF65-F5344CB8AC3E}">
        <p14:creationId xmlns:p14="http://schemas.microsoft.com/office/powerpoint/2010/main" val="20564167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1854 </a:t>
            </a:r>
            <a:r>
              <a:rPr lang="en-US" dirty="0"/>
              <a:t>London Cholera Outbreak</a:t>
            </a:r>
          </a:p>
        </p:txBody>
      </p:sp>
      <p:sp>
        <p:nvSpPr>
          <p:cNvPr id="3" name="Content Placeholder 2"/>
          <p:cNvSpPr>
            <a:spLocks noGrp="1"/>
          </p:cNvSpPr>
          <p:nvPr>
            <p:ph idx="1"/>
          </p:nvPr>
        </p:nvSpPr>
        <p:spPr>
          <a:xfrm>
            <a:off x="685802" y="2142067"/>
            <a:ext cx="5436324" cy="3649133"/>
          </a:xfrm>
        </p:spPr>
        <p:txBody>
          <a:bodyPr>
            <a:normAutofit/>
          </a:bodyPr>
          <a:lstStyle/>
          <a:p>
            <a:r>
              <a:rPr lang="en-US" sz="2800" dirty="0" smtClean="0"/>
              <a:t>In 1854 a severe </a:t>
            </a:r>
            <a:r>
              <a:rPr lang="en-US" sz="2800" dirty="0"/>
              <a:t>outbreak of </a:t>
            </a:r>
            <a:r>
              <a:rPr lang="en-US" sz="2800" dirty="0">
                <a:solidFill>
                  <a:srgbClr val="FFC000"/>
                </a:solidFill>
              </a:rPr>
              <a:t>cholera</a:t>
            </a:r>
            <a:r>
              <a:rPr lang="en-US" sz="2800" dirty="0"/>
              <a:t> </a:t>
            </a:r>
            <a:r>
              <a:rPr lang="en-US" sz="2800" dirty="0" smtClean="0"/>
              <a:t>occurred </a:t>
            </a:r>
            <a:r>
              <a:rPr lang="en-US" sz="2800" dirty="0"/>
              <a:t>in </a:t>
            </a:r>
            <a:r>
              <a:rPr lang="en-US" sz="2800" dirty="0" smtClean="0"/>
              <a:t>the </a:t>
            </a:r>
            <a:r>
              <a:rPr lang="en-US" sz="2800" dirty="0" err="1"/>
              <a:t>Soho</a:t>
            </a:r>
            <a:r>
              <a:rPr lang="en-US" sz="2800" dirty="0"/>
              <a:t> district of London, </a:t>
            </a:r>
            <a:r>
              <a:rPr lang="en-US" sz="2800" dirty="0" smtClean="0"/>
              <a:t>England, killing 616 people</a:t>
            </a:r>
          </a:p>
          <a:p>
            <a:r>
              <a:rPr lang="en-US" sz="2800" dirty="0" smtClean="0">
                <a:solidFill>
                  <a:srgbClr val="FFC000"/>
                </a:solidFill>
              </a:rPr>
              <a:t>John Snow </a:t>
            </a:r>
            <a:r>
              <a:rPr lang="en-US" sz="2800" dirty="0" smtClean="0"/>
              <a:t>used a quasi-GIS method to trace the source to contaminated </a:t>
            </a:r>
            <a:r>
              <a:rPr lang="en-US" sz="2800" dirty="0"/>
              <a:t>water, not </a:t>
            </a:r>
            <a:r>
              <a:rPr lang="en-US" sz="2800" dirty="0" smtClean="0"/>
              <a:t>air</a:t>
            </a:r>
            <a:r>
              <a:rPr lang="en-US" sz="2800" dirty="0"/>
              <a:t>.</a:t>
            </a:r>
          </a:p>
        </p:txBody>
      </p:sp>
      <p:pic>
        <p:nvPicPr>
          <p:cNvPr id="2050"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8662" y="2142067"/>
            <a:ext cx="4182433" cy="3927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16048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5139" y="505098"/>
            <a:ext cx="5392782" cy="1456267"/>
          </a:xfrm>
        </p:spPr>
        <p:txBody>
          <a:bodyPr/>
          <a:lstStyle/>
          <a:p>
            <a:r>
              <a:rPr lang="en-US" dirty="0" smtClean="0"/>
              <a:t>Deming’s total quality management</a:t>
            </a:r>
            <a:endParaRPr lang="en-US" dirty="0"/>
          </a:p>
        </p:txBody>
      </p:sp>
      <p:sp>
        <p:nvSpPr>
          <p:cNvPr id="3" name="Content Placeholder 2"/>
          <p:cNvSpPr>
            <a:spLocks noGrp="1"/>
          </p:cNvSpPr>
          <p:nvPr>
            <p:ph idx="1"/>
          </p:nvPr>
        </p:nvSpPr>
        <p:spPr>
          <a:xfrm>
            <a:off x="685801" y="2194021"/>
            <a:ext cx="6037216" cy="3649133"/>
          </a:xfrm>
        </p:spPr>
        <p:txBody>
          <a:bodyPr>
            <a:noAutofit/>
          </a:bodyPr>
          <a:lstStyle/>
          <a:p>
            <a:r>
              <a:rPr lang="en-US" sz="2400" dirty="0" smtClean="0"/>
              <a:t>1950s: </a:t>
            </a:r>
            <a:r>
              <a:rPr lang="en-US" sz="2400" dirty="0" smtClean="0">
                <a:solidFill>
                  <a:srgbClr val="FFC000"/>
                </a:solidFill>
              </a:rPr>
              <a:t>Edwards Deming</a:t>
            </a:r>
          </a:p>
          <a:p>
            <a:r>
              <a:rPr lang="en-US" sz="2400" dirty="0" smtClean="0"/>
              <a:t>TQM </a:t>
            </a:r>
            <a:r>
              <a:rPr lang="en-US" sz="2400" dirty="0"/>
              <a:t>also uses graphical aids heavily </a:t>
            </a:r>
            <a:r>
              <a:rPr lang="en-US" sz="2400" dirty="0" smtClean="0"/>
              <a:t>for </a:t>
            </a:r>
            <a:r>
              <a:rPr lang="en-US" sz="2400" dirty="0" smtClean="0">
                <a:solidFill>
                  <a:srgbClr val="FFC000"/>
                </a:solidFill>
              </a:rPr>
              <a:t>statistical </a:t>
            </a:r>
            <a:r>
              <a:rPr lang="en-US" sz="2400" dirty="0">
                <a:solidFill>
                  <a:srgbClr val="FFC000"/>
                </a:solidFill>
              </a:rPr>
              <a:t>quality control (SQC). </a:t>
            </a:r>
            <a:endParaRPr lang="en-US" sz="2400" dirty="0" smtClean="0">
              <a:solidFill>
                <a:srgbClr val="FFC000"/>
              </a:solidFill>
            </a:endParaRPr>
          </a:p>
          <a:p>
            <a:r>
              <a:rPr lang="en-US" sz="2400" dirty="0" smtClean="0"/>
              <a:t>The </a:t>
            </a:r>
            <a:r>
              <a:rPr lang="en-US" sz="2400" dirty="0"/>
              <a:t>goal of research on quality is to identify the pattern of changes and reduce this </a:t>
            </a:r>
            <a:r>
              <a:rPr lang="en-US" sz="2400" dirty="0" smtClean="0"/>
              <a:t>variation.</a:t>
            </a:r>
          </a:p>
          <a:p>
            <a:r>
              <a:rPr lang="en-US" sz="2400" dirty="0"/>
              <a:t>Deming considered hypothesis testing is one of the evils taught in statistics </a:t>
            </a:r>
            <a:r>
              <a:rPr lang="en-US" sz="2400" dirty="0" smtClean="0"/>
              <a:t>courses. </a:t>
            </a:r>
          </a:p>
          <a:p>
            <a:r>
              <a:rPr lang="en-US" sz="2400" dirty="0" smtClean="0">
                <a:solidFill>
                  <a:srgbClr val="FFC000"/>
                </a:solidFill>
              </a:rPr>
              <a:t>Toyota</a:t>
            </a:r>
            <a:r>
              <a:rPr lang="en-US" sz="2400" dirty="0" smtClean="0"/>
              <a:t> listened to him.</a:t>
            </a:r>
            <a:endParaRPr lang="en-US" sz="2400" dirty="0"/>
          </a:p>
        </p:txBody>
      </p:sp>
      <p:pic>
        <p:nvPicPr>
          <p:cNvPr id="3074" name="Picture 2" descr="W. Edwards Dem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6306" y="742164"/>
            <a:ext cx="4007439" cy="279399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hoto of Professor Deming and Toyota President Fukio Nakagaw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6306" y="3799750"/>
            <a:ext cx="4007439" cy="2461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18577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5394"/>
            <a:ext cx="10131425" cy="1456267"/>
          </a:xfrm>
        </p:spPr>
        <p:txBody>
          <a:bodyPr/>
          <a:lstStyle/>
          <a:p>
            <a:r>
              <a:rPr lang="en-US" dirty="0" smtClean="0"/>
              <a:t>GIS Map: </a:t>
            </a:r>
            <a:r>
              <a:rPr lang="en-US" dirty="0" err="1" smtClean="0"/>
              <a:t>World_data</a:t>
            </a:r>
            <a:endParaRPr lang="en-US" dirty="0"/>
          </a:p>
        </p:txBody>
      </p:sp>
      <p:sp>
        <p:nvSpPr>
          <p:cNvPr id="3" name="Content Placeholder 2"/>
          <p:cNvSpPr>
            <a:spLocks noGrp="1"/>
          </p:cNvSpPr>
          <p:nvPr>
            <p:ph idx="1"/>
          </p:nvPr>
        </p:nvSpPr>
        <p:spPr>
          <a:xfrm>
            <a:off x="685799" y="1991597"/>
            <a:ext cx="4384965" cy="3649133"/>
          </a:xfrm>
        </p:spPr>
        <p:txBody>
          <a:bodyPr>
            <a:noAutofit/>
          </a:bodyPr>
          <a:lstStyle/>
          <a:p>
            <a:r>
              <a:rPr lang="en-US" sz="2400" dirty="0" smtClean="0"/>
              <a:t>Today we have much more powerful tools </a:t>
            </a:r>
            <a:r>
              <a:rPr lang="en-US" sz="2400" dirty="0"/>
              <a:t>than Charles </a:t>
            </a:r>
            <a:r>
              <a:rPr lang="en-US" sz="2400" dirty="0" err="1" smtClean="0"/>
              <a:t>Minard</a:t>
            </a:r>
            <a:r>
              <a:rPr lang="en-US" sz="2400" dirty="0" smtClean="0"/>
              <a:t> and John Snow.</a:t>
            </a:r>
          </a:p>
          <a:p>
            <a:r>
              <a:rPr lang="en-US" sz="2400" dirty="0" smtClean="0"/>
              <a:t>Drag country into the </a:t>
            </a:r>
            <a:r>
              <a:rPr lang="en-US" sz="2400" dirty="0" smtClean="0">
                <a:solidFill>
                  <a:srgbClr val="FFC000"/>
                </a:solidFill>
              </a:rPr>
              <a:t>Map shape</a:t>
            </a:r>
            <a:r>
              <a:rPr lang="en-US" sz="2400" dirty="0" smtClean="0"/>
              <a:t>.</a:t>
            </a:r>
          </a:p>
          <a:p>
            <a:r>
              <a:rPr lang="en-US" sz="2400" dirty="0" smtClean="0"/>
              <a:t>Drag Adult mortality rate per 1,000 people (Male) 2011</a:t>
            </a:r>
          </a:p>
          <a:p>
            <a:r>
              <a:rPr lang="en-US" sz="2400" dirty="0" smtClean="0"/>
              <a:t>Right-click to open Graph </a:t>
            </a:r>
            <a:r>
              <a:rPr lang="en-US" sz="2400" dirty="0" smtClean="0">
                <a:sym typeface="Wingdings" panose="05000000000000000000" pitchFamily="2" charset="2"/>
              </a:rPr>
              <a:t> </a:t>
            </a:r>
            <a:r>
              <a:rPr lang="en-US" sz="2400" dirty="0" smtClean="0">
                <a:solidFill>
                  <a:srgbClr val="FFC000"/>
                </a:solidFill>
                <a:sym typeface="Wingdings" panose="05000000000000000000" pitchFamily="2" charset="2"/>
              </a:rPr>
              <a:t>Background Map</a:t>
            </a:r>
          </a:p>
          <a:p>
            <a:r>
              <a:rPr lang="en-US" sz="2400" dirty="0" smtClean="0">
                <a:sym typeface="Wingdings" panose="05000000000000000000" pitchFamily="2" charset="2"/>
              </a:rPr>
              <a:t>Choose </a:t>
            </a:r>
            <a:r>
              <a:rPr lang="en-US" sz="2400" dirty="0" smtClean="0">
                <a:solidFill>
                  <a:srgbClr val="FFC000"/>
                </a:solidFill>
                <a:sym typeface="Wingdings" panose="05000000000000000000" pitchFamily="2" charset="2"/>
              </a:rPr>
              <a:t>Simple map </a:t>
            </a:r>
            <a:r>
              <a:rPr lang="en-US" sz="2400" dirty="0" smtClean="0">
                <a:sym typeface="Wingdings" panose="05000000000000000000" pitchFamily="2" charset="2"/>
              </a:rPr>
              <a:t>for Images and </a:t>
            </a:r>
            <a:r>
              <a:rPr lang="en-US" sz="2400" dirty="0" smtClean="0">
                <a:solidFill>
                  <a:srgbClr val="FFC000"/>
                </a:solidFill>
                <a:sym typeface="Wingdings" panose="05000000000000000000" pitchFamily="2" charset="2"/>
              </a:rPr>
              <a:t>World</a:t>
            </a:r>
            <a:r>
              <a:rPr lang="en-US" sz="2400" dirty="0" smtClean="0">
                <a:sym typeface="Wingdings" panose="05000000000000000000" pitchFamily="2" charset="2"/>
              </a:rPr>
              <a:t> for Boundaries.</a:t>
            </a:r>
            <a:endParaRPr lang="en-US" sz="2400" dirty="0" smtClean="0"/>
          </a:p>
        </p:txBody>
      </p:sp>
      <p:pic>
        <p:nvPicPr>
          <p:cNvPr id="4" name="Picture 3"/>
          <p:cNvPicPr>
            <a:picLocks noChangeAspect="1"/>
          </p:cNvPicPr>
          <p:nvPr/>
        </p:nvPicPr>
        <p:blipFill>
          <a:blip r:embed="rId2"/>
          <a:stretch>
            <a:fillRect/>
          </a:stretch>
        </p:blipFill>
        <p:spPr>
          <a:xfrm>
            <a:off x="5278379" y="1423452"/>
            <a:ext cx="6591397" cy="4559593"/>
          </a:xfrm>
          <a:prstGeom prst="rect">
            <a:avLst/>
          </a:prstGeom>
        </p:spPr>
      </p:pic>
    </p:spTree>
    <p:extLst>
      <p:ext uri="{BB962C8B-B14F-4D97-AF65-F5344CB8AC3E}">
        <p14:creationId xmlns:p14="http://schemas.microsoft.com/office/powerpoint/2010/main" val="360171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GIS map</a:t>
            </a:r>
            <a:endParaRPr lang="en-US" dirty="0"/>
          </a:p>
        </p:txBody>
      </p:sp>
      <p:sp>
        <p:nvSpPr>
          <p:cNvPr id="3" name="Content Placeholder 2"/>
          <p:cNvSpPr>
            <a:spLocks noGrp="1"/>
          </p:cNvSpPr>
          <p:nvPr>
            <p:ph idx="1"/>
          </p:nvPr>
        </p:nvSpPr>
        <p:spPr>
          <a:xfrm>
            <a:off x="685801" y="2142067"/>
            <a:ext cx="4866587" cy="3649133"/>
          </a:xfrm>
        </p:spPr>
        <p:txBody>
          <a:bodyPr>
            <a:noAutofit/>
          </a:bodyPr>
          <a:lstStyle/>
          <a:p>
            <a:r>
              <a:rPr lang="en-US" sz="2400" dirty="0" err="1" smtClean="0"/>
              <a:t>Qualtrics</a:t>
            </a:r>
            <a:r>
              <a:rPr lang="en-US" sz="2400" dirty="0" smtClean="0"/>
              <a:t> (Online survey engine) records the longitude and latitude of the response. You can check the origins of your data.</a:t>
            </a:r>
          </a:p>
          <a:p>
            <a:r>
              <a:rPr lang="en-US" sz="2400" dirty="0" smtClean="0"/>
              <a:t>Use JMP Sample Data: Air Traffic</a:t>
            </a:r>
          </a:p>
          <a:p>
            <a:r>
              <a:rPr lang="en-US" sz="2400" dirty="0" smtClean="0"/>
              <a:t>Put </a:t>
            </a:r>
            <a:r>
              <a:rPr lang="en-US" sz="2400" dirty="0" smtClean="0">
                <a:solidFill>
                  <a:srgbClr val="FFC000"/>
                </a:solidFill>
              </a:rPr>
              <a:t>Latitude</a:t>
            </a:r>
            <a:r>
              <a:rPr lang="en-US" sz="2400" dirty="0" smtClean="0"/>
              <a:t> into Y and </a:t>
            </a:r>
            <a:r>
              <a:rPr lang="en-US" sz="2400" dirty="0" smtClean="0">
                <a:solidFill>
                  <a:srgbClr val="FFC000"/>
                </a:solidFill>
              </a:rPr>
              <a:t>Longitude</a:t>
            </a:r>
            <a:r>
              <a:rPr lang="en-US" sz="2400" dirty="0" smtClean="0"/>
              <a:t> into X</a:t>
            </a:r>
          </a:p>
          <a:p>
            <a:r>
              <a:rPr lang="en-US" sz="2400" dirty="0" smtClean="0"/>
              <a:t>Right click to Graph </a:t>
            </a:r>
            <a:r>
              <a:rPr lang="en-US" sz="2400" dirty="0" smtClean="0">
                <a:sym typeface="Wingdings" panose="05000000000000000000" pitchFamily="2" charset="2"/>
              </a:rPr>
              <a:t> Background Map</a:t>
            </a:r>
          </a:p>
          <a:p>
            <a:r>
              <a:rPr lang="en-US" sz="2400" dirty="0" smtClean="0">
                <a:sym typeface="Wingdings" panose="05000000000000000000" pitchFamily="2" charset="2"/>
              </a:rPr>
              <a:t>Use </a:t>
            </a:r>
            <a:r>
              <a:rPr lang="en-US" sz="2400" dirty="0">
                <a:solidFill>
                  <a:srgbClr val="FFC000"/>
                </a:solidFill>
                <a:sym typeface="Wingdings" panose="05000000000000000000" pitchFamily="2" charset="2"/>
              </a:rPr>
              <a:t>D</a:t>
            </a:r>
            <a:r>
              <a:rPr lang="en-US" sz="2400" dirty="0" smtClean="0">
                <a:solidFill>
                  <a:srgbClr val="FFC000"/>
                </a:solidFill>
                <a:sym typeface="Wingdings" panose="05000000000000000000" pitchFamily="2" charset="2"/>
              </a:rPr>
              <a:t>etailed Earth</a:t>
            </a:r>
            <a:endParaRPr lang="en-US" sz="2400" dirty="0">
              <a:solidFill>
                <a:srgbClr val="FFC000"/>
              </a:solidFill>
            </a:endParaRPr>
          </a:p>
        </p:txBody>
      </p:sp>
      <p:pic>
        <p:nvPicPr>
          <p:cNvPr id="5" name="Picture 4"/>
          <p:cNvPicPr>
            <a:picLocks noChangeAspect="1"/>
          </p:cNvPicPr>
          <p:nvPr/>
        </p:nvPicPr>
        <p:blipFill>
          <a:blip r:embed="rId2"/>
          <a:stretch>
            <a:fillRect/>
          </a:stretch>
        </p:blipFill>
        <p:spPr>
          <a:xfrm>
            <a:off x="5935050" y="1966382"/>
            <a:ext cx="5448192" cy="4047919"/>
          </a:xfrm>
          <a:prstGeom prst="rect">
            <a:avLst/>
          </a:prstGeom>
        </p:spPr>
      </p:pic>
    </p:spTree>
    <p:extLst>
      <p:ext uri="{BB962C8B-B14F-4D97-AF65-F5344CB8AC3E}">
        <p14:creationId xmlns:p14="http://schemas.microsoft.com/office/powerpoint/2010/main" val="33410527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GIS map</a:t>
            </a:r>
            <a:endParaRPr lang="en-US" dirty="0"/>
          </a:p>
        </p:txBody>
      </p:sp>
      <p:sp>
        <p:nvSpPr>
          <p:cNvPr id="3" name="Content Placeholder 2"/>
          <p:cNvSpPr>
            <a:spLocks noGrp="1"/>
          </p:cNvSpPr>
          <p:nvPr>
            <p:ph idx="1"/>
          </p:nvPr>
        </p:nvSpPr>
        <p:spPr>
          <a:xfrm>
            <a:off x="685801" y="1705649"/>
            <a:ext cx="4866587" cy="3649133"/>
          </a:xfrm>
        </p:spPr>
        <p:txBody>
          <a:bodyPr>
            <a:noAutofit/>
          </a:bodyPr>
          <a:lstStyle/>
          <a:p>
            <a:r>
              <a:rPr lang="en-US" sz="2800" dirty="0" smtClean="0"/>
              <a:t>But there are no data near the North Pole.</a:t>
            </a:r>
          </a:p>
          <a:p>
            <a:r>
              <a:rPr lang="en-US" sz="2800" dirty="0" smtClean="0"/>
              <a:t>Move the cursor to the y axis.</a:t>
            </a:r>
          </a:p>
          <a:p>
            <a:r>
              <a:rPr lang="en-US" sz="2800" dirty="0" smtClean="0"/>
              <a:t>The pointer turns into a </a:t>
            </a:r>
            <a:r>
              <a:rPr lang="en-US" sz="2800" dirty="0" smtClean="0">
                <a:solidFill>
                  <a:srgbClr val="FFC000"/>
                </a:solidFill>
              </a:rPr>
              <a:t>hand</a:t>
            </a:r>
            <a:r>
              <a:rPr lang="en-US" sz="2800" dirty="0" smtClean="0"/>
              <a:t>.</a:t>
            </a:r>
          </a:p>
          <a:p>
            <a:r>
              <a:rPr lang="en-US" sz="2800" dirty="0" smtClean="0"/>
              <a:t>Move the map upward.</a:t>
            </a:r>
            <a:endParaRPr lang="en-US" sz="2800" dirty="0"/>
          </a:p>
        </p:txBody>
      </p:sp>
      <p:pic>
        <p:nvPicPr>
          <p:cNvPr id="4" name="Picture 3"/>
          <p:cNvPicPr>
            <a:picLocks noChangeAspect="1"/>
          </p:cNvPicPr>
          <p:nvPr/>
        </p:nvPicPr>
        <p:blipFill>
          <a:blip r:embed="rId2"/>
          <a:stretch>
            <a:fillRect/>
          </a:stretch>
        </p:blipFill>
        <p:spPr>
          <a:xfrm>
            <a:off x="5978180" y="2177453"/>
            <a:ext cx="5137864" cy="3762827"/>
          </a:xfrm>
          <a:prstGeom prst="rect">
            <a:avLst/>
          </a:prstGeom>
        </p:spPr>
      </p:pic>
    </p:spTree>
    <p:extLst>
      <p:ext uri="{BB962C8B-B14F-4D97-AF65-F5344CB8AC3E}">
        <p14:creationId xmlns:p14="http://schemas.microsoft.com/office/powerpoint/2010/main" val="29868524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0049" y="273630"/>
            <a:ext cx="8227583" cy="874171"/>
          </a:xfrm>
        </p:spPr>
        <p:txBody>
          <a:bodyPr/>
          <a:lstStyle/>
          <a:p>
            <a:r>
              <a:rPr lang="en-US" dirty="0" smtClean="0"/>
              <a:t>GIS Map</a:t>
            </a:r>
            <a:endParaRPr lang="en-US" dirty="0"/>
          </a:p>
        </p:txBody>
      </p:sp>
      <p:sp>
        <p:nvSpPr>
          <p:cNvPr id="3" name="Content Placeholder 2"/>
          <p:cNvSpPr>
            <a:spLocks noGrp="1"/>
          </p:cNvSpPr>
          <p:nvPr>
            <p:ph idx="1"/>
          </p:nvPr>
        </p:nvSpPr>
        <p:spPr>
          <a:xfrm>
            <a:off x="535592" y="1378946"/>
            <a:ext cx="5203176" cy="4843229"/>
          </a:xfrm>
        </p:spPr>
        <p:txBody>
          <a:bodyPr>
            <a:normAutofit lnSpcReduction="10000"/>
          </a:bodyPr>
          <a:lstStyle/>
          <a:p>
            <a:r>
              <a:rPr lang="en-US" sz="2800" dirty="0" smtClean="0"/>
              <a:t>Sample data library: US demographics</a:t>
            </a:r>
          </a:p>
          <a:p>
            <a:r>
              <a:rPr lang="en-US" sz="2800" dirty="0" smtClean="0"/>
              <a:t>Drag state code into </a:t>
            </a:r>
            <a:r>
              <a:rPr lang="en-US" sz="2800" dirty="0">
                <a:solidFill>
                  <a:srgbClr val="FFC000"/>
                </a:solidFill>
              </a:rPr>
              <a:t>M</a:t>
            </a:r>
            <a:r>
              <a:rPr lang="en-US" sz="2800" dirty="0" smtClean="0">
                <a:solidFill>
                  <a:srgbClr val="FFC000"/>
                </a:solidFill>
              </a:rPr>
              <a:t>ap shape </a:t>
            </a:r>
            <a:r>
              <a:rPr lang="en-US" sz="2800" dirty="0" smtClean="0"/>
              <a:t>(lower left)</a:t>
            </a:r>
          </a:p>
          <a:p>
            <a:r>
              <a:rPr lang="en-US" sz="2800" dirty="0" smtClean="0"/>
              <a:t>Drag high school graduates into the map.</a:t>
            </a:r>
          </a:p>
          <a:p>
            <a:r>
              <a:rPr lang="en-US" sz="2800" dirty="0" smtClean="0"/>
              <a:t>The Yankees (Northern states) are doing better.</a:t>
            </a:r>
          </a:p>
          <a:p>
            <a:r>
              <a:rPr lang="en-US" sz="2800" dirty="0" smtClean="0"/>
              <a:t>But usually people perceive “red” as “risk”.</a:t>
            </a:r>
          </a:p>
          <a:p>
            <a:endParaRPr lang="en-US" dirty="0"/>
          </a:p>
        </p:txBody>
      </p:sp>
      <p:pic>
        <p:nvPicPr>
          <p:cNvPr id="4" name="Picture 3"/>
          <p:cNvPicPr>
            <a:picLocks noChangeAspect="1"/>
          </p:cNvPicPr>
          <p:nvPr/>
        </p:nvPicPr>
        <p:blipFill>
          <a:blip r:embed="rId2"/>
          <a:stretch>
            <a:fillRect/>
          </a:stretch>
        </p:blipFill>
        <p:spPr>
          <a:xfrm>
            <a:off x="5998143" y="1378946"/>
            <a:ext cx="5574873" cy="4221084"/>
          </a:xfrm>
          <a:prstGeom prst="rect">
            <a:avLst/>
          </a:prstGeom>
        </p:spPr>
      </p:pic>
    </p:spTree>
    <p:extLst>
      <p:ext uri="{BB962C8B-B14F-4D97-AF65-F5344CB8AC3E}">
        <p14:creationId xmlns:p14="http://schemas.microsoft.com/office/powerpoint/2010/main" val="13080443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267" y="429493"/>
            <a:ext cx="8227583" cy="874171"/>
          </a:xfrm>
        </p:spPr>
        <p:txBody>
          <a:bodyPr/>
          <a:lstStyle/>
          <a:p>
            <a:r>
              <a:rPr lang="en-US" dirty="0" smtClean="0"/>
              <a:t>GIS Map: local filter</a:t>
            </a:r>
            <a:endParaRPr lang="en-US" dirty="0"/>
          </a:p>
        </p:txBody>
      </p:sp>
      <p:sp>
        <p:nvSpPr>
          <p:cNvPr id="3" name="Content Placeholder 2"/>
          <p:cNvSpPr>
            <a:spLocks noGrp="1"/>
          </p:cNvSpPr>
          <p:nvPr>
            <p:ph idx="1"/>
          </p:nvPr>
        </p:nvSpPr>
        <p:spPr>
          <a:xfrm>
            <a:off x="462333" y="1515469"/>
            <a:ext cx="4119094" cy="4843229"/>
          </a:xfrm>
        </p:spPr>
        <p:txBody>
          <a:bodyPr>
            <a:normAutofit/>
          </a:bodyPr>
          <a:lstStyle/>
          <a:p>
            <a:r>
              <a:rPr lang="en-US" sz="2400" dirty="0" smtClean="0"/>
              <a:t>Wonder whether there is a relationship between population and high school graduate rate.</a:t>
            </a:r>
          </a:p>
          <a:p>
            <a:r>
              <a:rPr lang="en-US" sz="2400" dirty="0" smtClean="0"/>
              <a:t>Add </a:t>
            </a:r>
            <a:r>
              <a:rPr lang="en-US" sz="2400" dirty="0" smtClean="0">
                <a:solidFill>
                  <a:srgbClr val="FFC000"/>
                </a:solidFill>
              </a:rPr>
              <a:t>local data filter </a:t>
            </a:r>
            <a:r>
              <a:rPr lang="en-US" sz="2400" dirty="0" smtClean="0">
                <a:sym typeface="Wingdings" panose="05000000000000000000" pitchFamily="2" charset="2"/>
              </a:rPr>
              <a:t> Population</a:t>
            </a:r>
          </a:p>
          <a:p>
            <a:r>
              <a:rPr lang="en-US" sz="2400" dirty="0" smtClean="0">
                <a:sym typeface="Wingdings" panose="05000000000000000000" pitchFamily="2" charset="2"/>
              </a:rPr>
              <a:t>It doesn’t seem that more populated states have more high school graduates: Size doesn’t matter!</a:t>
            </a:r>
          </a:p>
          <a:p>
            <a:endParaRPr lang="en-US" sz="2800" dirty="0" smtClean="0"/>
          </a:p>
          <a:p>
            <a:endParaRPr lang="en-US" dirty="0"/>
          </a:p>
        </p:txBody>
      </p:sp>
      <p:pic>
        <p:nvPicPr>
          <p:cNvPr id="5" name="Picture 4"/>
          <p:cNvPicPr>
            <a:picLocks noChangeAspect="1"/>
          </p:cNvPicPr>
          <p:nvPr/>
        </p:nvPicPr>
        <p:blipFill>
          <a:blip r:embed="rId2"/>
          <a:stretch>
            <a:fillRect/>
          </a:stretch>
        </p:blipFill>
        <p:spPr>
          <a:xfrm>
            <a:off x="4656839" y="1713431"/>
            <a:ext cx="7231305" cy="3857809"/>
          </a:xfrm>
          <a:prstGeom prst="rect">
            <a:avLst/>
          </a:prstGeom>
        </p:spPr>
      </p:pic>
    </p:spTree>
    <p:extLst>
      <p:ext uri="{BB962C8B-B14F-4D97-AF65-F5344CB8AC3E}">
        <p14:creationId xmlns:p14="http://schemas.microsoft.com/office/powerpoint/2010/main" val="39204664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Local filter</a:t>
            </a:r>
            <a:endParaRPr lang="en-US" dirty="0"/>
          </a:p>
        </p:txBody>
      </p:sp>
      <p:sp>
        <p:nvSpPr>
          <p:cNvPr id="3" name="Content Placeholder 2"/>
          <p:cNvSpPr>
            <a:spLocks noGrp="1"/>
          </p:cNvSpPr>
          <p:nvPr>
            <p:ph idx="1"/>
          </p:nvPr>
        </p:nvSpPr>
        <p:spPr>
          <a:xfrm>
            <a:off x="685801" y="2142067"/>
            <a:ext cx="3952187" cy="3649133"/>
          </a:xfrm>
        </p:spPr>
        <p:txBody>
          <a:bodyPr>
            <a:normAutofit fontScale="92500" lnSpcReduction="10000"/>
          </a:bodyPr>
          <a:lstStyle/>
          <a:p>
            <a:r>
              <a:rPr lang="en-US" sz="2800" dirty="0" smtClean="0"/>
              <a:t>Less populated states do not necessarily have fewer high school graduates.</a:t>
            </a:r>
          </a:p>
          <a:p>
            <a:r>
              <a:rPr lang="en-US" sz="2800" dirty="0" smtClean="0"/>
              <a:t>I don’t like the color scheme. Red signifies “risk” or “crisis” but higher graduation rate is a good thing.</a:t>
            </a:r>
            <a:endParaRPr lang="en-US" sz="2800" dirty="0"/>
          </a:p>
        </p:txBody>
      </p:sp>
      <p:pic>
        <p:nvPicPr>
          <p:cNvPr id="4" name="Picture 3"/>
          <p:cNvPicPr>
            <a:picLocks noChangeAspect="1"/>
          </p:cNvPicPr>
          <p:nvPr/>
        </p:nvPicPr>
        <p:blipFill>
          <a:blip r:embed="rId2"/>
          <a:stretch>
            <a:fillRect/>
          </a:stretch>
        </p:blipFill>
        <p:spPr>
          <a:xfrm>
            <a:off x="4826524" y="2064686"/>
            <a:ext cx="6947555" cy="3726514"/>
          </a:xfrm>
          <a:prstGeom prst="rect">
            <a:avLst/>
          </a:prstGeom>
        </p:spPr>
      </p:pic>
    </p:spTree>
    <p:extLst>
      <p:ext uri="{BB962C8B-B14F-4D97-AF65-F5344CB8AC3E}">
        <p14:creationId xmlns:p14="http://schemas.microsoft.com/office/powerpoint/2010/main" val="37757162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xfrm>
            <a:off x="1980049" y="273629"/>
            <a:ext cx="8229024" cy="1144921"/>
          </a:xfrm>
        </p:spPr>
        <p:txBody>
          <a:bodyPr vert="horz" lIns="91440" tIns="35206" rIns="91440" bIns="45720" rtlCol="0" anchor="ctr">
            <a:normAutofit/>
          </a:bodyPr>
          <a:lstStyle/>
          <a:p>
            <a:pPr eaLnBrk="1">
              <a:buFont typeface="Times New Roman" charset="0"/>
              <a:buNone/>
              <a:defRPr/>
            </a:pPr>
            <a:r>
              <a:rPr lang="en-US" dirty="0" smtClean="0"/>
              <a:t>Customized GIS Map</a:t>
            </a:r>
          </a:p>
        </p:txBody>
      </p:sp>
      <p:sp>
        <p:nvSpPr>
          <p:cNvPr id="16386" name="Rectangle 2"/>
          <p:cNvSpPr>
            <a:spLocks noGrp="1" noChangeArrowheads="1"/>
          </p:cNvSpPr>
          <p:nvPr>
            <p:ph type="body" idx="1"/>
          </p:nvPr>
        </p:nvSpPr>
        <p:spPr>
          <a:xfrm>
            <a:off x="7541708" y="4409832"/>
            <a:ext cx="3420701" cy="1803822"/>
          </a:xfrm>
        </p:spPr>
        <p:txBody>
          <a:bodyPr>
            <a:normAutofit/>
          </a:bodyPr>
          <a:lstStyle/>
          <a:p>
            <a:pPr>
              <a:defRPr/>
            </a:pPr>
            <a:r>
              <a:rPr lang="en-US" sz="2400" dirty="0" smtClean="0"/>
              <a:t>Double-click the </a:t>
            </a:r>
            <a:r>
              <a:rPr lang="en-US" sz="2400" dirty="0" smtClean="0">
                <a:solidFill>
                  <a:srgbClr val="FFC000"/>
                </a:solidFill>
              </a:rPr>
              <a:t>legend</a:t>
            </a:r>
            <a:r>
              <a:rPr lang="en-US" sz="2400" dirty="0" smtClean="0"/>
              <a:t> to change the color scheme.</a:t>
            </a:r>
          </a:p>
          <a:p>
            <a:pPr>
              <a:defRPr/>
            </a:pPr>
            <a:r>
              <a:rPr lang="en-US" sz="2400" dirty="0" smtClean="0"/>
              <a:t>Green means “good”</a:t>
            </a:r>
          </a:p>
        </p:txBody>
      </p:sp>
      <p:pic>
        <p:nvPicPr>
          <p:cNvPr id="2" name="Picture 1"/>
          <p:cNvPicPr>
            <a:picLocks noChangeAspect="1"/>
          </p:cNvPicPr>
          <p:nvPr/>
        </p:nvPicPr>
        <p:blipFill>
          <a:blip r:embed="rId3"/>
          <a:stretch>
            <a:fillRect/>
          </a:stretch>
        </p:blipFill>
        <p:spPr>
          <a:xfrm>
            <a:off x="7513963" y="1418550"/>
            <a:ext cx="2461824" cy="2715620"/>
          </a:xfrm>
          <a:prstGeom prst="rect">
            <a:avLst/>
          </a:prstGeom>
        </p:spPr>
      </p:pic>
      <p:pic>
        <p:nvPicPr>
          <p:cNvPr id="4" name="Picture 3"/>
          <p:cNvPicPr>
            <a:picLocks noChangeAspect="1"/>
          </p:cNvPicPr>
          <p:nvPr/>
        </p:nvPicPr>
        <p:blipFill>
          <a:blip r:embed="rId4"/>
          <a:stretch>
            <a:fillRect/>
          </a:stretch>
        </p:blipFill>
        <p:spPr>
          <a:xfrm>
            <a:off x="715209" y="1418550"/>
            <a:ext cx="6332993" cy="4795104"/>
          </a:xfrm>
          <a:prstGeom prst="rect">
            <a:avLst/>
          </a:prstGeom>
        </p:spPr>
      </p:pic>
    </p:spTree>
    <p:extLst>
      <p:ext uri="{BB962C8B-B14F-4D97-AF65-F5344CB8AC3E}">
        <p14:creationId xmlns:p14="http://schemas.microsoft.com/office/powerpoint/2010/main" val="232750319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Grp="1" noChangeArrowheads="1"/>
          </p:cNvSpPr>
          <p:nvPr>
            <p:ph type="title"/>
          </p:nvPr>
        </p:nvSpPr>
        <p:spPr>
          <a:xfrm>
            <a:off x="1980049" y="273629"/>
            <a:ext cx="822902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smtClean="0"/>
              <a:t>Assignment 2.1</a:t>
            </a:r>
          </a:p>
        </p:txBody>
      </p:sp>
      <p:sp>
        <p:nvSpPr>
          <p:cNvPr id="41986" name="Rectangle 2"/>
          <p:cNvSpPr>
            <a:spLocks noGrp="1" noChangeArrowheads="1"/>
          </p:cNvSpPr>
          <p:nvPr>
            <p:ph type="body" idx="1"/>
          </p:nvPr>
        </p:nvSpPr>
        <p:spPr>
          <a:xfrm>
            <a:off x="952107" y="1557195"/>
            <a:ext cx="9096866" cy="4526396"/>
          </a:xfrm>
        </p:spPr>
        <p:txBody>
          <a:bodyPr vert="horz" lIns="91440" tIns="0" rIns="91440" bIns="45720" rtlCol="0" anchor="ctr">
            <a:normAutofit fontScale="85000" lnSpcReduction="20000"/>
          </a:bodyPr>
          <a:lstStyle/>
          <a:p>
            <a:pPr marL="702808" indent="-603436">
              <a:lnSpc>
                <a:spcPct val="102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3266" dirty="0">
                <a:latin typeface="Calibri" charset="0"/>
                <a:cs typeface="Calibri" charset="0"/>
              </a:rPr>
              <a:t>Open the data set </a:t>
            </a:r>
            <a:r>
              <a:rPr lang="en-US" sz="3266" dirty="0" err="1" smtClean="0">
                <a:latin typeface="Calibri" charset="0"/>
                <a:cs typeface="Calibri" charset="0"/>
              </a:rPr>
              <a:t>visualization_data.jmp</a:t>
            </a:r>
            <a:r>
              <a:rPr lang="en-US" sz="3266" dirty="0" smtClean="0">
                <a:latin typeface="Calibri" charset="0"/>
                <a:cs typeface="Calibri" charset="0"/>
              </a:rPr>
              <a:t> in Unit 2.</a:t>
            </a:r>
            <a:endParaRPr lang="en-US" sz="3266" dirty="0">
              <a:latin typeface="Calibri" charset="0"/>
              <a:cs typeface="Calibri" charset="0"/>
            </a:endParaRPr>
          </a:p>
          <a:p>
            <a:pPr marL="702808" indent="-603436">
              <a:lnSpc>
                <a:spcPct val="102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3266" dirty="0">
                <a:latin typeface="Calibri" charset="0"/>
                <a:cs typeface="Calibri" charset="0"/>
              </a:rPr>
              <a:t>Use Graph builder to make a US map. Show </a:t>
            </a:r>
            <a:r>
              <a:rPr lang="en-US" sz="3266" dirty="0" smtClean="0">
                <a:latin typeface="Calibri" charset="0"/>
                <a:cs typeface="Calibri" charset="0"/>
              </a:rPr>
              <a:t>college test scores </a:t>
            </a:r>
            <a:r>
              <a:rPr lang="en-US" sz="3266" dirty="0">
                <a:latin typeface="Calibri" charset="0"/>
                <a:cs typeface="Calibri" charset="0"/>
              </a:rPr>
              <a:t>on the map. </a:t>
            </a:r>
            <a:endParaRPr lang="en-US" sz="3266" dirty="0" smtClean="0">
              <a:latin typeface="Calibri" charset="0"/>
              <a:cs typeface="Calibri" charset="0"/>
            </a:endParaRPr>
          </a:p>
          <a:p>
            <a:pPr marL="702808" indent="-603436">
              <a:lnSpc>
                <a:spcPct val="102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3266" dirty="0" smtClean="0">
                <a:latin typeface="Calibri" charset="0"/>
                <a:cs typeface="Calibri" charset="0"/>
              </a:rPr>
              <a:t>Select “</a:t>
            </a:r>
            <a:r>
              <a:rPr lang="en-US" sz="3266" dirty="0" smtClean="0">
                <a:solidFill>
                  <a:srgbClr val="FFC000"/>
                </a:solidFill>
                <a:latin typeface="Calibri" charset="0"/>
                <a:cs typeface="Calibri" charset="0"/>
              </a:rPr>
              <a:t>Show missing shapes</a:t>
            </a:r>
            <a:r>
              <a:rPr lang="en-US" sz="3266" dirty="0" smtClean="0">
                <a:latin typeface="Calibri" charset="0"/>
                <a:cs typeface="Calibri" charset="0"/>
              </a:rPr>
              <a:t>”</a:t>
            </a:r>
          </a:p>
          <a:p>
            <a:pPr marL="702808" indent="-603436">
              <a:lnSpc>
                <a:spcPct val="102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3266" dirty="0" smtClean="0">
                <a:latin typeface="Calibri" charset="0"/>
                <a:cs typeface="Calibri" charset="0"/>
              </a:rPr>
              <a:t>Which </a:t>
            </a:r>
            <a:r>
              <a:rPr lang="en-US" sz="3266" dirty="0">
                <a:latin typeface="Calibri" charset="0"/>
                <a:cs typeface="Calibri" charset="0"/>
              </a:rPr>
              <a:t>states have best and worst average </a:t>
            </a:r>
            <a:r>
              <a:rPr lang="en-US" sz="3266" dirty="0" smtClean="0">
                <a:latin typeface="Calibri" charset="0"/>
                <a:cs typeface="Calibri" charset="0"/>
              </a:rPr>
              <a:t>scores</a:t>
            </a:r>
            <a:r>
              <a:rPr lang="en-US" sz="3266" dirty="0">
                <a:latin typeface="Calibri" charset="0"/>
                <a:cs typeface="Calibri" charset="0"/>
              </a:rPr>
              <a:t>? </a:t>
            </a:r>
            <a:endParaRPr lang="en-US" sz="3266" dirty="0" smtClean="0">
              <a:latin typeface="Calibri" charset="0"/>
              <a:cs typeface="Calibri" charset="0"/>
            </a:endParaRPr>
          </a:p>
          <a:p>
            <a:pPr marL="702808" indent="-603436">
              <a:lnSpc>
                <a:spcPct val="102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3266" dirty="0" smtClean="0">
                <a:latin typeface="Calibri" charset="0"/>
                <a:cs typeface="Calibri" charset="0"/>
              </a:rPr>
              <a:t>Add local data filter. Use Rank (1 = Freshman; 4 = Senior).</a:t>
            </a:r>
          </a:p>
          <a:p>
            <a:pPr marL="702808" indent="-603436">
              <a:lnSpc>
                <a:spcPct val="102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3266" dirty="0" smtClean="0">
                <a:latin typeface="Calibri" charset="0"/>
                <a:cs typeface="Calibri" charset="0"/>
              </a:rPr>
              <a:t>Answer the same question by Rank.</a:t>
            </a:r>
            <a:endParaRPr lang="en-US" sz="3266" dirty="0">
              <a:latin typeface="Calibri" charset="0"/>
              <a:cs typeface="Calibri" charset="0"/>
            </a:endParaRPr>
          </a:p>
          <a:p>
            <a:pPr marL="702808" indent="-603436">
              <a:lnSpc>
                <a:spcPct val="102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3266" dirty="0" smtClean="0">
                <a:latin typeface="Calibri" charset="0"/>
                <a:cs typeface="Calibri" charset="0"/>
              </a:rPr>
              <a:t>Change the default </a:t>
            </a:r>
            <a:r>
              <a:rPr lang="en-US" sz="3266" dirty="0" smtClean="0">
                <a:solidFill>
                  <a:srgbClr val="FFC000"/>
                </a:solidFill>
                <a:latin typeface="Calibri" charset="0"/>
                <a:cs typeface="Calibri" charset="0"/>
              </a:rPr>
              <a:t>color scheme </a:t>
            </a:r>
            <a:r>
              <a:rPr lang="en-US" sz="3266" dirty="0" smtClean="0">
                <a:latin typeface="Calibri" charset="0"/>
                <a:cs typeface="Calibri" charset="0"/>
              </a:rPr>
              <a:t>to another color one.</a:t>
            </a:r>
          </a:p>
          <a:p>
            <a:pPr marL="702808" indent="-603436">
              <a:lnSpc>
                <a:spcPct val="102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3266" dirty="0" smtClean="0">
                <a:latin typeface="Calibri" charset="0"/>
                <a:cs typeface="Calibri" charset="0"/>
              </a:rPr>
              <a:t>Save the </a:t>
            </a:r>
            <a:r>
              <a:rPr lang="en-US" sz="3266" dirty="0" smtClean="0">
                <a:solidFill>
                  <a:srgbClr val="FFC000"/>
                </a:solidFill>
                <a:latin typeface="Calibri" charset="0"/>
                <a:cs typeface="Calibri" charset="0"/>
              </a:rPr>
              <a:t>script</a:t>
            </a:r>
            <a:r>
              <a:rPr lang="en-US" sz="3266" dirty="0" smtClean="0">
                <a:latin typeface="Calibri" charset="0"/>
                <a:cs typeface="Calibri" charset="0"/>
              </a:rPr>
              <a:t> to the data table</a:t>
            </a:r>
            <a:endParaRPr lang="en-US" sz="3266" dirty="0">
              <a:latin typeface="Calibri" charset="0"/>
              <a:cs typeface="Calibri" charset="0"/>
            </a:endParaRPr>
          </a:p>
        </p:txBody>
      </p:sp>
    </p:spTree>
    <p:extLst>
      <p:ext uri="{BB962C8B-B14F-4D97-AF65-F5344CB8AC3E}">
        <p14:creationId xmlns:p14="http://schemas.microsoft.com/office/powerpoint/2010/main" val="173913428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425" y="162790"/>
            <a:ext cx="10131425" cy="1456267"/>
          </a:xfrm>
        </p:spPr>
        <p:txBody>
          <a:bodyPr/>
          <a:lstStyle/>
          <a:p>
            <a:r>
              <a:rPr lang="en-US" dirty="0" smtClean="0"/>
              <a:t>GIS Map: County</a:t>
            </a:r>
            <a:endParaRPr lang="en-US" dirty="0"/>
          </a:p>
        </p:txBody>
      </p:sp>
      <p:sp>
        <p:nvSpPr>
          <p:cNvPr id="3" name="Content Placeholder 2"/>
          <p:cNvSpPr>
            <a:spLocks noGrp="1"/>
          </p:cNvSpPr>
          <p:nvPr>
            <p:ph idx="1"/>
          </p:nvPr>
        </p:nvSpPr>
        <p:spPr>
          <a:xfrm>
            <a:off x="708425" y="1803642"/>
            <a:ext cx="4314317" cy="4401440"/>
          </a:xfrm>
        </p:spPr>
        <p:txBody>
          <a:bodyPr>
            <a:noAutofit/>
          </a:bodyPr>
          <a:lstStyle/>
          <a:p>
            <a:r>
              <a:rPr lang="en-US" sz="2400" dirty="0" smtClean="0"/>
              <a:t>Obesity and diabetes rates for </a:t>
            </a:r>
            <a:r>
              <a:rPr lang="en-US" sz="2400" dirty="0"/>
              <a:t>US counties: </a:t>
            </a:r>
            <a:r>
              <a:rPr lang="en-US" sz="2400" dirty="0">
                <a:hlinkClick r:id="rId2"/>
              </a:rPr>
              <a:t>https://</a:t>
            </a:r>
            <a:r>
              <a:rPr lang="en-US" sz="2400" dirty="0" smtClean="0">
                <a:hlinkClick r:id="rId2"/>
              </a:rPr>
              <a:t>wiki.harvard.edu/confluence/display/hsphpophealth/Visualizing+obesity+module</a:t>
            </a:r>
            <a:endParaRPr lang="en-US" sz="2400" dirty="0" smtClean="0"/>
          </a:p>
          <a:p>
            <a:r>
              <a:rPr lang="en-US" sz="2400" dirty="0" smtClean="0"/>
              <a:t>I want to look at California only. There are two ways to select a subset:</a:t>
            </a:r>
          </a:p>
          <a:p>
            <a:pPr lvl="1"/>
            <a:r>
              <a:rPr lang="en-US" sz="2200" dirty="0" smtClean="0"/>
              <a:t>Select CA, inverse selection, Hide and exclude others</a:t>
            </a:r>
          </a:p>
          <a:p>
            <a:pPr lvl="1"/>
            <a:r>
              <a:rPr lang="en-US" sz="2200" dirty="0" smtClean="0"/>
              <a:t>Create a subset from Tables</a:t>
            </a:r>
            <a:endParaRPr lang="en-US" sz="2200" dirty="0"/>
          </a:p>
        </p:txBody>
      </p:sp>
      <p:pic>
        <p:nvPicPr>
          <p:cNvPr id="5" name="Picture 4"/>
          <p:cNvPicPr>
            <a:picLocks noChangeAspect="1"/>
          </p:cNvPicPr>
          <p:nvPr/>
        </p:nvPicPr>
        <p:blipFill>
          <a:blip r:embed="rId3"/>
          <a:stretch>
            <a:fillRect/>
          </a:stretch>
        </p:blipFill>
        <p:spPr>
          <a:xfrm>
            <a:off x="9263070" y="681286"/>
            <a:ext cx="2648320" cy="5153744"/>
          </a:xfrm>
          <a:prstGeom prst="rect">
            <a:avLst/>
          </a:prstGeom>
        </p:spPr>
      </p:pic>
      <p:pic>
        <p:nvPicPr>
          <p:cNvPr id="6" name="Picture 5"/>
          <p:cNvPicPr>
            <a:picLocks noChangeAspect="1"/>
          </p:cNvPicPr>
          <p:nvPr/>
        </p:nvPicPr>
        <p:blipFill>
          <a:blip r:embed="rId4"/>
          <a:stretch>
            <a:fillRect/>
          </a:stretch>
        </p:blipFill>
        <p:spPr>
          <a:xfrm>
            <a:off x="5296694" y="681286"/>
            <a:ext cx="3872859" cy="3652637"/>
          </a:xfrm>
          <a:prstGeom prst="rect">
            <a:avLst/>
          </a:prstGeom>
        </p:spPr>
      </p:pic>
    </p:spTree>
    <p:extLst>
      <p:ext uri="{BB962C8B-B14F-4D97-AF65-F5344CB8AC3E}">
        <p14:creationId xmlns:p14="http://schemas.microsoft.com/office/powerpoint/2010/main" val="36558995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6" y="401134"/>
            <a:ext cx="10131425" cy="1456267"/>
          </a:xfrm>
        </p:spPr>
        <p:txBody>
          <a:bodyPr/>
          <a:lstStyle/>
          <a:p>
            <a:r>
              <a:rPr lang="en-US" dirty="0" smtClean="0"/>
              <a:t>GIS Map: County</a:t>
            </a:r>
            <a:endParaRPr lang="en-US" dirty="0"/>
          </a:p>
        </p:txBody>
      </p:sp>
      <p:sp>
        <p:nvSpPr>
          <p:cNvPr id="3" name="Content Placeholder 2"/>
          <p:cNvSpPr>
            <a:spLocks noGrp="1"/>
          </p:cNvSpPr>
          <p:nvPr>
            <p:ph idx="1"/>
          </p:nvPr>
        </p:nvSpPr>
        <p:spPr>
          <a:xfrm>
            <a:off x="592283" y="1857401"/>
            <a:ext cx="3449781" cy="3933799"/>
          </a:xfrm>
        </p:spPr>
        <p:txBody>
          <a:bodyPr>
            <a:noAutofit/>
          </a:bodyPr>
          <a:lstStyle/>
          <a:p>
            <a:r>
              <a:rPr lang="en-US" sz="2400" dirty="0" smtClean="0"/>
              <a:t>Drag Country Code for GIS (FIPS) into </a:t>
            </a:r>
            <a:r>
              <a:rPr lang="en-US" sz="2400" dirty="0" smtClean="0">
                <a:solidFill>
                  <a:srgbClr val="FFC000"/>
                </a:solidFill>
              </a:rPr>
              <a:t>Map Shape</a:t>
            </a:r>
            <a:r>
              <a:rPr lang="en-US" sz="2400" dirty="0" smtClean="0"/>
              <a:t>.</a:t>
            </a:r>
          </a:p>
          <a:p>
            <a:r>
              <a:rPr lang="en-US" sz="2400" dirty="0" smtClean="0"/>
              <a:t>Check </a:t>
            </a:r>
            <a:r>
              <a:rPr lang="en-US" sz="2400" dirty="0" smtClean="0">
                <a:solidFill>
                  <a:srgbClr val="FFC000"/>
                </a:solidFill>
              </a:rPr>
              <a:t>Showing missing shapes</a:t>
            </a:r>
          </a:p>
          <a:p>
            <a:r>
              <a:rPr lang="en-US" sz="2400" dirty="0"/>
              <a:t>Right click to Graph </a:t>
            </a:r>
            <a:r>
              <a:rPr lang="en-US" sz="2400" dirty="0">
                <a:sym typeface="Wingdings" panose="05000000000000000000" pitchFamily="2" charset="2"/>
              </a:rPr>
              <a:t> </a:t>
            </a:r>
            <a:r>
              <a:rPr lang="en-US" sz="2400" dirty="0">
                <a:solidFill>
                  <a:srgbClr val="FFC000"/>
                </a:solidFill>
                <a:sym typeface="Wingdings" panose="05000000000000000000" pitchFamily="2" charset="2"/>
              </a:rPr>
              <a:t>Background </a:t>
            </a:r>
            <a:r>
              <a:rPr lang="en-US" sz="2400" dirty="0" smtClean="0">
                <a:solidFill>
                  <a:srgbClr val="FFC000"/>
                </a:solidFill>
                <a:sym typeface="Wingdings" panose="05000000000000000000" pitchFamily="2" charset="2"/>
              </a:rPr>
              <a:t>Map</a:t>
            </a:r>
          </a:p>
          <a:p>
            <a:r>
              <a:rPr lang="en-US" sz="2400" dirty="0" smtClean="0">
                <a:sym typeface="Wingdings" panose="05000000000000000000" pitchFamily="2" charset="2"/>
              </a:rPr>
              <a:t>Use Simple Earth or Detailed Earth</a:t>
            </a:r>
          </a:p>
          <a:p>
            <a:r>
              <a:rPr lang="en-US" sz="2400" dirty="0" smtClean="0">
                <a:sym typeface="Wingdings" panose="05000000000000000000" pitchFamily="2" charset="2"/>
              </a:rPr>
              <a:t>Use US County</a:t>
            </a:r>
            <a:endParaRPr lang="en-US" sz="2400" dirty="0">
              <a:sym typeface="Wingdings" panose="05000000000000000000" pitchFamily="2" charset="2"/>
            </a:endParaRPr>
          </a:p>
        </p:txBody>
      </p:sp>
      <p:pic>
        <p:nvPicPr>
          <p:cNvPr id="5" name="Picture 4"/>
          <p:cNvPicPr>
            <a:picLocks noChangeAspect="1"/>
          </p:cNvPicPr>
          <p:nvPr/>
        </p:nvPicPr>
        <p:blipFill>
          <a:blip r:embed="rId2"/>
          <a:stretch>
            <a:fillRect/>
          </a:stretch>
        </p:blipFill>
        <p:spPr>
          <a:xfrm>
            <a:off x="4270665" y="994186"/>
            <a:ext cx="7675222" cy="4797014"/>
          </a:xfrm>
          <a:prstGeom prst="rect">
            <a:avLst/>
          </a:prstGeom>
        </p:spPr>
      </p:pic>
    </p:spTree>
    <p:extLst>
      <p:ext uri="{BB962C8B-B14F-4D97-AF65-F5344CB8AC3E}">
        <p14:creationId xmlns:p14="http://schemas.microsoft.com/office/powerpoint/2010/main" val="15492577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2.2</a:t>
            </a:r>
            <a:endParaRPr lang="en-US" dirty="0"/>
          </a:p>
        </p:txBody>
      </p:sp>
      <p:sp>
        <p:nvSpPr>
          <p:cNvPr id="3" name="Content Placeholder 2"/>
          <p:cNvSpPr>
            <a:spLocks noGrp="1"/>
          </p:cNvSpPr>
          <p:nvPr>
            <p:ph idx="1"/>
          </p:nvPr>
        </p:nvSpPr>
        <p:spPr>
          <a:xfrm>
            <a:off x="685802" y="2142067"/>
            <a:ext cx="6893350" cy="4305867"/>
          </a:xfrm>
        </p:spPr>
        <p:txBody>
          <a:bodyPr>
            <a:normAutofit fontScale="92500" lnSpcReduction="20000"/>
          </a:bodyPr>
          <a:lstStyle/>
          <a:p>
            <a:r>
              <a:rPr lang="en-US" sz="2800" dirty="0" smtClean="0"/>
              <a:t>Download and open the dataset “Obesity </a:t>
            </a:r>
            <a:r>
              <a:rPr lang="en-US" sz="2800" dirty="0"/>
              <a:t>and diabetes rates for US </a:t>
            </a:r>
            <a:r>
              <a:rPr lang="en-US" sz="2800" dirty="0" smtClean="0"/>
              <a:t>counties” </a:t>
            </a:r>
          </a:p>
          <a:p>
            <a:r>
              <a:rPr lang="en-US" sz="2800" dirty="0" smtClean="0"/>
              <a:t>Choose </a:t>
            </a:r>
            <a:r>
              <a:rPr lang="en-US" sz="2800" dirty="0" smtClean="0">
                <a:solidFill>
                  <a:srgbClr val="FFC000"/>
                </a:solidFill>
              </a:rPr>
              <a:t>Arizona</a:t>
            </a:r>
            <a:r>
              <a:rPr lang="en-US" sz="2800" dirty="0" smtClean="0"/>
              <a:t> data only to create a subset</a:t>
            </a:r>
          </a:p>
          <a:p>
            <a:r>
              <a:rPr lang="en-US" sz="2800" dirty="0" smtClean="0"/>
              <a:t>Drag </a:t>
            </a:r>
            <a:r>
              <a:rPr lang="en-US" sz="2800" dirty="0" smtClean="0">
                <a:solidFill>
                  <a:srgbClr val="FFC000"/>
                </a:solidFill>
              </a:rPr>
              <a:t>County code for GIS (FIPS) </a:t>
            </a:r>
            <a:r>
              <a:rPr lang="en-US" sz="2800" dirty="0" smtClean="0"/>
              <a:t>into the canvas</a:t>
            </a:r>
          </a:p>
          <a:p>
            <a:r>
              <a:rPr lang="en-US" sz="2800" dirty="0" smtClean="0"/>
              <a:t>Drag </a:t>
            </a:r>
            <a:r>
              <a:rPr lang="en-US" sz="2800" dirty="0" smtClean="0">
                <a:solidFill>
                  <a:srgbClr val="FFC000"/>
                </a:solidFill>
              </a:rPr>
              <a:t>estimated %Obesity </a:t>
            </a:r>
            <a:r>
              <a:rPr lang="en-US" sz="2800" dirty="0" smtClean="0"/>
              <a:t>into the canvas</a:t>
            </a:r>
          </a:p>
          <a:p>
            <a:r>
              <a:rPr lang="en-US" sz="2800" dirty="0" smtClean="0"/>
              <a:t>Check “</a:t>
            </a:r>
            <a:r>
              <a:rPr lang="en-US" sz="2800" dirty="0" smtClean="0">
                <a:solidFill>
                  <a:srgbClr val="FFC000"/>
                </a:solidFill>
              </a:rPr>
              <a:t>Show Missing Shapes</a:t>
            </a:r>
            <a:r>
              <a:rPr lang="en-US" sz="2800" dirty="0" smtClean="0"/>
              <a:t>”</a:t>
            </a:r>
          </a:p>
          <a:p>
            <a:r>
              <a:rPr lang="en-US" sz="2800" dirty="0" smtClean="0"/>
              <a:t>Add </a:t>
            </a:r>
            <a:r>
              <a:rPr lang="en-US" sz="2800" dirty="0" smtClean="0">
                <a:solidFill>
                  <a:srgbClr val="FFC000"/>
                </a:solidFill>
              </a:rPr>
              <a:t>background map</a:t>
            </a:r>
          </a:p>
          <a:p>
            <a:r>
              <a:rPr lang="en-US" sz="2800" dirty="0" smtClean="0"/>
              <a:t>Which county has the </a:t>
            </a:r>
            <a:r>
              <a:rPr lang="en-US" sz="2800" dirty="0" smtClean="0">
                <a:solidFill>
                  <a:srgbClr val="FFC000"/>
                </a:solidFill>
              </a:rPr>
              <a:t>highest</a:t>
            </a:r>
            <a:r>
              <a:rPr lang="en-US" sz="2800" dirty="0" smtClean="0"/>
              <a:t> obesity rate?</a:t>
            </a:r>
          </a:p>
          <a:p>
            <a:r>
              <a:rPr lang="en-US" sz="2800" dirty="0" smtClean="0"/>
              <a:t>Which one has the </a:t>
            </a:r>
            <a:r>
              <a:rPr lang="en-US" sz="2800" dirty="0" smtClean="0">
                <a:solidFill>
                  <a:srgbClr val="FFC000"/>
                </a:solidFill>
              </a:rPr>
              <a:t>lowest</a:t>
            </a:r>
            <a:r>
              <a:rPr lang="en-US" sz="2800" dirty="0" smtClean="0"/>
              <a:t>?</a:t>
            </a:r>
          </a:p>
          <a:p>
            <a:endParaRPr lang="en-US" dirty="0" smtClean="0"/>
          </a:p>
          <a:p>
            <a:endParaRPr lang="en-US" dirty="0"/>
          </a:p>
        </p:txBody>
      </p:sp>
      <p:pic>
        <p:nvPicPr>
          <p:cNvPr id="4" name="Picture 3"/>
          <p:cNvPicPr>
            <a:picLocks noChangeAspect="1"/>
          </p:cNvPicPr>
          <p:nvPr/>
        </p:nvPicPr>
        <p:blipFill>
          <a:blip r:embed="rId2"/>
          <a:stretch>
            <a:fillRect/>
          </a:stretch>
        </p:blipFill>
        <p:spPr>
          <a:xfrm>
            <a:off x="7729731" y="2065867"/>
            <a:ext cx="4105047" cy="2829573"/>
          </a:xfrm>
          <a:prstGeom prst="rect">
            <a:avLst/>
          </a:prstGeom>
        </p:spPr>
      </p:pic>
    </p:spTree>
    <p:extLst>
      <p:ext uri="{BB962C8B-B14F-4D97-AF65-F5344CB8AC3E}">
        <p14:creationId xmlns:p14="http://schemas.microsoft.com/office/powerpoint/2010/main" val="12695491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GIS Map: Zip (Windows only)</a:t>
            </a:r>
            <a:endParaRPr lang="en-US" dirty="0"/>
          </a:p>
        </p:txBody>
      </p:sp>
      <p:sp>
        <p:nvSpPr>
          <p:cNvPr id="3" name="Content Placeholder 2"/>
          <p:cNvSpPr>
            <a:spLocks noGrp="1"/>
          </p:cNvSpPr>
          <p:nvPr>
            <p:ph idx="1"/>
          </p:nvPr>
        </p:nvSpPr>
        <p:spPr/>
        <p:txBody>
          <a:bodyPr/>
          <a:lstStyle/>
          <a:p>
            <a:r>
              <a:rPr lang="en-US" sz="2800" dirty="0" smtClean="0"/>
              <a:t>Download the </a:t>
            </a:r>
            <a:r>
              <a:rPr lang="en-US" sz="2800" dirty="0"/>
              <a:t>zip plugin: </a:t>
            </a:r>
            <a:r>
              <a:rPr lang="en-US" sz="2800" dirty="0">
                <a:hlinkClick r:id="rId2"/>
              </a:rPr>
              <a:t>https://</a:t>
            </a:r>
            <a:r>
              <a:rPr lang="en-US" sz="2800" dirty="0" smtClean="0">
                <a:hlinkClick r:id="rId2"/>
              </a:rPr>
              <a:t>community.jmp.com/t5/JMP-Sample-Data/US-ZIP-Code-Maps/ta-p/22545</a:t>
            </a:r>
            <a:endParaRPr lang="en-US" sz="2800" dirty="0" smtClean="0"/>
          </a:p>
          <a:p>
            <a:r>
              <a:rPr lang="en-US" sz="2800" dirty="0" smtClean="0"/>
              <a:t>Unzip it and copy the two files </a:t>
            </a:r>
            <a:r>
              <a:rPr lang="en-US" sz="2800" dirty="0"/>
              <a:t>into C:\Program </a:t>
            </a:r>
            <a:r>
              <a:rPr lang="en-US" sz="2800" dirty="0" smtClean="0"/>
              <a:t>Files\SAS\JMPEA\14\Maps</a:t>
            </a:r>
          </a:p>
          <a:p>
            <a:r>
              <a:rPr lang="en-US" sz="2800" dirty="0" smtClean="0"/>
              <a:t>Data set: </a:t>
            </a:r>
            <a:r>
              <a:rPr lang="en-US" sz="2800" dirty="0" err="1" smtClean="0"/>
              <a:t>abuse.jmp</a:t>
            </a:r>
            <a:r>
              <a:rPr lang="en-US" sz="2800" dirty="0" smtClean="0"/>
              <a:t> (not in the public domain and thus cannot share it on my website)</a:t>
            </a:r>
          </a:p>
          <a:p>
            <a:r>
              <a:rPr lang="en-US" sz="2800" dirty="0" smtClean="0"/>
              <a:t>I want to know the </a:t>
            </a:r>
            <a:r>
              <a:rPr lang="en-US" sz="2800" dirty="0" smtClean="0">
                <a:solidFill>
                  <a:srgbClr val="FFC000"/>
                </a:solidFill>
              </a:rPr>
              <a:t>geographical pattern </a:t>
            </a:r>
            <a:r>
              <a:rPr lang="en-US" sz="2800" dirty="0" smtClean="0"/>
              <a:t>of substance use.</a:t>
            </a:r>
          </a:p>
          <a:p>
            <a:endParaRPr lang="en-US" dirty="0"/>
          </a:p>
        </p:txBody>
      </p:sp>
    </p:spTree>
    <p:extLst>
      <p:ext uri="{BB962C8B-B14F-4D97-AF65-F5344CB8AC3E}">
        <p14:creationId xmlns:p14="http://schemas.microsoft.com/office/powerpoint/2010/main" val="18879103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GIS Map: Zip</a:t>
            </a:r>
            <a:endParaRPr lang="en-US" dirty="0"/>
          </a:p>
        </p:txBody>
      </p:sp>
      <p:sp>
        <p:nvSpPr>
          <p:cNvPr id="3" name="Content Placeholder 2"/>
          <p:cNvSpPr>
            <a:spLocks noGrp="1"/>
          </p:cNvSpPr>
          <p:nvPr>
            <p:ph idx="1"/>
          </p:nvPr>
        </p:nvSpPr>
        <p:spPr>
          <a:xfrm>
            <a:off x="685802" y="2142067"/>
            <a:ext cx="2707848" cy="3649133"/>
          </a:xfrm>
        </p:spPr>
        <p:txBody>
          <a:bodyPr>
            <a:normAutofit/>
          </a:bodyPr>
          <a:lstStyle/>
          <a:p>
            <a:pPr marL="0" indent="0">
              <a:buNone/>
            </a:pPr>
            <a:r>
              <a:rPr lang="en-US" sz="2800" dirty="0" smtClean="0"/>
              <a:t>Use </a:t>
            </a:r>
            <a:r>
              <a:rPr lang="en-US" sz="2800" dirty="0" smtClean="0">
                <a:solidFill>
                  <a:srgbClr val="FFC000"/>
                </a:solidFill>
              </a:rPr>
              <a:t>Street Map Service </a:t>
            </a:r>
            <a:r>
              <a:rPr lang="en-US" sz="2800" dirty="0" smtClean="0"/>
              <a:t>for Images and </a:t>
            </a:r>
            <a:r>
              <a:rPr lang="en-US" sz="2800" dirty="0" smtClean="0">
                <a:solidFill>
                  <a:srgbClr val="FFC000"/>
                </a:solidFill>
              </a:rPr>
              <a:t>US Counties</a:t>
            </a:r>
            <a:r>
              <a:rPr lang="en-US" sz="2800" dirty="0" smtClean="0"/>
              <a:t> for Boundaries</a:t>
            </a:r>
            <a:endParaRPr lang="en-US" sz="2800" dirty="0"/>
          </a:p>
        </p:txBody>
      </p:sp>
      <p:pic>
        <p:nvPicPr>
          <p:cNvPr id="4" name="Picture 3"/>
          <p:cNvPicPr>
            <a:picLocks noChangeAspect="1"/>
          </p:cNvPicPr>
          <p:nvPr/>
        </p:nvPicPr>
        <p:blipFill>
          <a:blip r:embed="rId2"/>
          <a:stretch>
            <a:fillRect/>
          </a:stretch>
        </p:blipFill>
        <p:spPr>
          <a:xfrm>
            <a:off x="3524993" y="1125783"/>
            <a:ext cx="8238062" cy="4977163"/>
          </a:xfrm>
          <a:prstGeom prst="rect">
            <a:avLst/>
          </a:prstGeom>
          <a:ln>
            <a:solidFill>
              <a:schemeClr val="tx1"/>
            </a:solidFill>
          </a:ln>
        </p:spPr>
      </p:pic>
    </p:spTree>
    <p:extLst>
      <p:ext uri="{BB962C8B-B14F-4D97-AF65-F5344CB8AC3E}">
        <p14:creationId xmlns:p14="http://schemas.microsoft.com/office/powerpoint/2010/main" val="23654224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GIS Map: Zip</a:t>
            </a:r>
            <a:endParaRPr lang="en-US" dirty="0"/>
          </a:p>
        </p:txBody>
      </p:sp>
      <p:sp>
        <p:nvSpPr>
          <p:cNvPr id="3" name="Content Placeholder 2"/>
          <p:cNvSpPr>
            <a:spLocks noGrp="1"/>
          </p:cNvSpPr>
          <p:nvPr>
            <p:ph idx="1"/>
          </p:nvPr>
        </p:nvSpPr>
        <p:spPr>
          <a:xfrm>
            <a:off x="685801" y="2142067"/>
            <a:ext cx="2940625" cy="3649133"/>
          </a:xfrm>
        </p:spPr>
        <p:txBody>
          <a:bodyPr>
            <a:normAutofit fontScale="92500" lnSpcReduction="10000"/>
          </a:bodyPr>
          <a:lstStyle/>
          <a:p>
            <a:r>
              <a:rPr lang="en-US" sz="2800" dirty="0" smtClean="0"/>
              <a:t>Keep the default color scheme because the color </a:t>
            </a:r>
            <a:r>
              <a:rPr lang="en-US" sz="2800" dirty="0" smtClean="0">
                <a:solidFill>
                  <a:srgbClr val="FF0000"/>
                </a:solidFill>
              </a:rPr>
              <a:t>red</a:t>
            </a:r>
            <a:r>
              <a:rPr lang="en-US" sz="2800" dirty="0" smtClean="0"/>
              <a:t> signifies </a:t>
            </a:r>
            <a:r>
              <a:rPr lang="en-US" sz="2800" dirty="0" smtClean="0">
                <a:solidFill>
                  <a:srgbClr val="FF0000"/>
                </a:solidFill>
              </a:rPr>
              <a:t>risk</a:t>
            </a:r>
            <a:r>
              <a:rPr lang="en-US" sz="2800" dirty="0" smtClean="0"/>
              <a:t>.</a:t>
            </a:r>
          </a:p>
          <a:p>
            <a:r>
              <a:rPr lang="en-US" sz="2800" dirty="0"/>
              <a:t>Wonder where the </a:t>
            </a:r>
            <a:r>
              <a:rPr lang="en-US" sz="2800" dirty="0">
                <a:solidFill>
                  <a:srgbClr val="FF0000"/>
                </a:solidFill>
              </a:rPr>
              <a:t>red</a:t>
            </a:r>
            <a:r>
              <a:rPr lang="en-US" sz="2800" dirty="0"/>
              <a:t> area (highest) is</a:t>
            </a:r>
            <a:r>
              <a:rPr lang="en-US" sz="2800" dirty="0" smtClean="0"/>
              <a:t>.</a:t>
            </a:r>
          </a:p>
          <a:p>
            <a:r>
              <a:rPr lang="en-US" sz="2800" dirty="0" smtClean="0">
                <a:solidFill>
                  <a:srgbClr val="FFC000"/>
                </a:solidFill>
              </a:rPr>
              <a:t>Mouse over </a:t>
            </a:r>
            <a:r>
              <a:rPr lang="en-US" sz="2800" dirty="0" smtClean="0"/>
              <a:t>to show the detail.</a:t>
            </a:r>
          </a:p>
        </p:txBody>
      </p:sp>
      <p:pic>
        <p:nvPicPr>
          <p:cNvPr id="5" name="Picture 4"/>
          <p:cNvPicPr>
            <a:picLocks noChangeAspect="1"/>
          </p:cNvPicPr>
          <p:nvPr/>
        </p:nvPicPr>
        <p:blipFill>
          <a:blip r:embed="rId2"/>
          <a:stretch>
            <a:fillRect/>
          </a:stretch>
        </p:blipFill>
        <p:spPr>
          <a:xfrm>
            <a:off x="3927515" y="926769"/>
            <a:ext cx="7466667" cy="5438095"/>
          </a:xfrm>
          <a:prstGeom prst="rect">
            <a:avLst/>
          </a:prstGeom>
        </p:spPr>
      </p:pic>
    </p:spTree>
    <p:extLst>
      <p:ext uri="{BB962C8B-B14F-4D97-AF65-F5344CB8AC3E}">
        <p14:creationId xmlns:p14="http://schemas.microsoft.com/office/powerpoint/2010/main" val="23461326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xfrm>
            <a:off x="799432" y="470398"/>
            <a:ext cx="8229024" cy="1144921"/>
          </a:xfrm>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err="1" smtClean="0"/>
              <a:t>Coplot</a:t>
            </a:r>
            <a:r>
              <a:rPr lang="en-US" dirty="0" smtClean="0"/>
              <a:t> for multivariate visualization: </a:t>
            </a:r>
            <a:br>
              <a:rPr lang="en-US" dirty="0" smtClean="0"/>
            </a:br>
            <a:r>
              <a:rPr lang="en-US" dirty="0" smtClean="0"/>
              <a:t>college test scores X rank * gender</a:t>
            </a:r>
          </a:p>
        </p:txBody>
      </p:sp>
      <p:sp>
        <p:nvSpPr>
          <p:cNvPr id="17410" name="Rectangle 2"/>
          <p:cNvSpPr>
            <a:spLocks noGrp="1" noChangeArrowheads="1"/>
          </p:cNvSpPr>
          <p:nvPr>
            <p:ph type="body" idx="1"/>
          </p:nvPr>
        </p:nvSpPr>
        <p:spPr>
          <a:xfrm>
            <a:off x="636608" y="1780648"/>
            <a:ext cx="5625296" cy="4407366"/>
          </a:xfrm>
        </p:spPr>
        <p:txBody>
          <a:bodyPr>
            <a:normAutofit fontScale="92500"/>
          </a:bodyPr>
          <a:lstStyle/>
          <a:p>
            <a:pPr>
              <a:defRPr/>
            </a:pPr>
            <a:r>
              <a:rPr lang="en-US" sz="2800" dirty="0" smtClean="0"/>
              <a:t>Data set: </a:t>
            </a:r>
            <a:r>
              <a:rPr lang="en-US" sz="2800" dirty="0" err="1" smtClean="0"/>
              <a:t>Visualization_data.jmp</a:t>
            </a:r>
            <a:endParaRPr lang="en-US" sz="2800" dirty="0" smtClean="0"/>
          </a:p>
          <a:p>
            <a:pPr>
              <a:defRPr/>
            </a:pPr>
            <a:r>
              <a:rPr lang="en-US" sz="2800" dirty="0" smtClean="0"/>
              <a:t>Co = </a:t>
            </a:r>
            <a:r>
              <a:rPr lang="en-US" sz="2800" dirty="0" smtClean="0">
                <a:solidFill>
                  <a:srgbClr val="FFC000"/>
                </a:solidFill>
              </a:rPr>
              <a:t>Conditional</a:t>
            </a:r>
          </a:p>
          <a:p>
            <a:pPr>
              <a:defRPr/>
            </a:pPr>
            <a:r>
              <a:rPr lang="en-US" sz="2800" dirty="0" smtClean="0"/>
              <a:t>Visualization of three variables (how a relationship is </a:t>
            </a:r>
            <a:r>
              <a:rPr lang="en-US" sz="2800" dirty="0" smtClean="0">
                <a:solidFill>
                  <a:srgbClr val="FFC000"/>
                </a:solidFill>
              </a:rPr>
              <a:t>conditioned </a:t>
            </a:r>
            <a:r>
              <a:rPr lang="en-US" sz="2800" dirty="0" smtClean="0"/>
              <a:t>by the third variable)</a:t>
            </a:r>
          </a:p>
          <a:p>
            <a:pPr>
              <a:defRPr/>
            </a:pPr>
            <a:r>
              <a:rPr lang="en-US" sz="2800" dirty="0" smtClean="0"/>
              <a:t>Put College test scores on the </a:t>
            </a:r>
            <a:r>
              <a:rPr lang="en-US" sz="2800" dirty="0" smtClean="0">
                <a:solidFill>
                  <a:srgbClr val="FFC000"/>
                </a:solidFill>
              </a:rPr>
              <a:t>left Y-axis</a:t>
            </a:r>
          </a:p>
          <a:p>
            <a:pPr>
              <a:defRPr/>
            </a:pPr>
            <a:r>
              <a:rPr lang="en-US" sz="2800" dirty="0" smtClean="0"/>
              <a:t>Put academic rank on </a:t>
            </a:r>
            <a:r>
              <a:rPr lang="en-US" sz="2800" dirty="0" smtClean="0">
                <a:solidFill>
                  <a:srgbClr val="FFC000"/>
                </a:solidFill>
              </a:rPr>
              <a:t>X</a:t>
            </a:r>
          </a:p>
          <a:p>
            <a:pPr>
              <a:defRPr/>
            </a:pPr>
            <a:r>
              <a:rPr lang="en-US" sz="2800" dirty="0" smtClean="0"/>
              <a:t>Put gender on </a:t>
            </a:r>
            <a:r>
              <a:rPr lang="en-US" sz="2800" dirty="0" smtClean="0">
                <a:solidFill>
                  <a:srgbClr val="FFC000"/>
                </a:solidFill>
              </a:rPr>
              <a:t>Overlay</a:t>
            </a:r>
            <a:r>
              <a:rPr lang="en-US" sz="2800" dirty="0" smtClean="0"/>
              <a:t> at the far right</a:t>
            </a:r>
          </a:p>
        </p:txBody>
      </p:sp>
      <p:pic>
        <p:nvPicPr>
          <p:cNvPr id="4" name="Picture 3"/>
          <p:cNvPicPr>
            <a:picLocks noChangeAspect="1"/>
          </p:cNvPicPr>
          <p:nvPr/>
        </p:nvPicPr>
        <p:blipFill>
          <a:blip r:embed="rId3"/>
          <a:stretch>
            <a:fillRect/>
          </a:stretch>
        </p:blipFill>
        <p:spPr>
          <a:xfrm>
            <a:off x="6625916" y="1907969"/>
            <a:ext cx="5223043" cy="3899778"/>
          </a:xfrm>
          <a:prstGeom prst="rect">
            <a:avLst/>
          </a:prstGeom>
        </p:spPr>
      </p:pic>
    </p:spTree>
    <p:extLst>
      <p:ext uri="{BB962C8B-B14F-4D97-AF65-F5344CB8AC3E}">
        <p14:creationId xmlns:p14="http://schemas.microsoft.com/office/powerpoint/2010/main" val="183512495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xfrm>
            <a:off x="1073998" y="467753"/>
            <a:ext cx="8229024" cy="1144921"/>
          </a:xfrm>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err="1" smtClean="0"/>
              <a:t>Coplot</a:t>
            </a:r>
            <a:r>
              <a:rPr lang="en-US" dirty="0" smtClean="0"/>
              <a:t>: </a:t>
            </a:r>
            <a:br>
              <a:rPr lang="en-US" dirty="0" smtClean="0"/>
            </a:br>
            <a:r>
              <a:rPr lang="en-US" dirty="0" smtClean="0"/>
              <a:t>college test scores X rank * gender</a:t>
            </a:r>
          </a:p>
        </p:txBody>
      </p:sp>
      <p:sp>
        <p:nvSpPr>
          <p:cNvPr id="17410" name="Rectangle 2"/>
          <p:cNvSpPr>
            <a:spLocks noGrp="1" noChangeArrowheads="1"/>
          </p:cNvSpPr>
          <p:nvPr>
            <p:ph type="body" idx="1"/>
          </p:nvPr>
        </p:nvSpPr>
        <p:spPr>
          <a:xfrm>
            <a:off x="1073998" y="1710986"/>
            <a:ext cx="4222788" cy="4526396"/>
          </a:xfrm>
        </p:spPr>
        <p:txBody>
          <a:bodyPr>
            <a:normAutofit/>
          </a:bodyPr>
          <a:lstStyle/>
          <a:p>
            <a:pPr>
              <a:defRPr/>
            </a:pPr>
            <a:r>
              <a:rPr lang="en-US" sz="2800" dirty="0" smtClean="0"/>
              <a:t>Put Rank on </a:t>
            </a:r>
            <a:r>
              <a:rPr lang="en-US" sz="2800" dirty="0" smtClean="0">
                <a:solidFill>
                  <a:srgbClr val="FFC000"/>
                </a:solidFill>
              </a:rPr>
              <a:t>overlay</a:t>
            </a:r>
            <a:r>
              <a:rPr lang="en-US" sz="2800" dirty="0" smtClean="0"/>
              <a:t> to assign a unique color to each rank</a:t>
            </a:r>
          </a:p>
          <a:p>
            <a:pPr>
              <a:defRPr/>
            </a:pPr>
            <a:r>
              <a:rPr lang="en-US" sz="2800" dirty="0" smtClean="0"/>
              <a:t>Put Gender into the </a:t>
            </a:r>
            <a:r>
              <a:rPr lang="en-US" sz="2800" dirty="0" smtClean="0">
                <a:solidFill>
                  <a:srgbClr val="FFC000"/>
                </a:solidFill>
              </a:rPr>
              <a:t>right Y-axis</a:t>
            </a:r>
          </a:p>
          <a:p>
            <a:pPr>
              <a:defRPr/>
            </a:pPr>
            <a:r>
              <a:rPr lang="en-US" sz="2800" dirty="0" smtClean="0"/>
              <a:t>No need to remember the exact procedure; the graph changes by </a:t>
            </a:r>
            <a:r>
              <a:rPr lang="en-US" sz="2800" dirty="0" smtClean="0">
                <a:solidFill>
                  <a:srgbClr val="FFC000"/>
                </a:solidFill>
              </a:rPr>
              <a:t>mouse over</a:t>
            </a:r>
          </a:p>
        </p:txBody>
      </p:sp>
      <p:pic>
        <p:nvPicPr>
          <p:cNvPr id="4" name="Picture 3"/>
          <p:cNvPicPr>
            <a:picLocks noChangeAspect="1"/>
          </p:cNvPicPr>
          <p:nvPr/>
        </p:nvPicPr>
        <p:blipFill>
          <a:blip r:embed="rId3"/>
          <a:stretch>
            <a:fillRect/>
          </a:stretch>
        </p:blipFill>
        <p:spPr>
          <a:xfrm>
            <a:off x="5758476" y="1964368"/>
            <a:ext cx="5416933" cy="4044546"/>
          </a:xfrm>
          <a:prstGeom prst="rect">
            <a:avLst/>
          </a:prstGeom>
        </p:spPr>
      </p:pic>
    </p:spTree>
    <p:extLst>
      <p:ext uri="{BB962C8B-B14F-4D97-AF65-F5344CB8AC3E}">
        <p14:creationId xmlns:p14="http://schemas.microsoft.com/office/powerpoint/2010/main" val="68740807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Coplot</a:t>
            </a:r>
            <a:r>
              <a:rPr lang="en-US" dirty="0" smtClean="0"/>
              <a:t> in tableau</a:t>
            </a:r>
            <a:endParaRPr lang="en-US" dirty="0"/>
          </a:p>
        </p:txBody>
      </p:sp>
      <p:sp>
        <p:nvSpPr>
          <p:cNvPr id="3" name="Content Placeholder 2"/>
          <p:cNvSpPr>
            <a:spLocks noGrp="1"/>
          </p:cNvSpPr>
          <p:nvPr>
            <p:ph idx="1"/>
          </p:nvPr>
        </p:nvSpPr>
        <p:spPr>
          <a:xfrm>
            <a:off x="685800" y="1892998"/>
            <a:ext cx="7786867" cy="4461503"/>
          </a:xfrm>
        </p:spPr>
        <p:txBody>
          <a:bodyPr>
            <a:normAutofit/>
          </a:bodyPr>
          <a:lstStyle/>
          <a:p>
            <a:r>
              <a:rPr lang="en-US" sz="2400" dirty="0" smtClean="0"/>
              <a:t>Download free student version of Tableau at</a:t>
            </a:r>
            <a:r>
              <a:rPr lang="en-US" sz="2400" dirty="0"/>
              <a:t>: </a:t>
            </a:r>
            <a:r>
              <a:rPr lang="en-US" sz="2400" dirty="0">
                <a:hlinkClick r:id="rId2"/>
              </a:rPr>
              <a:t>https://</a:t>
            </a:r>
            <a:r>
              <a:rPr lang="en-US" sz="2400" dirty="0" smtClean="0">
                <a:hlinkClick r:id="rId2"/>
              </a:rPr>
              <a:t>www.tableau.com/academic/students</a:t>
            </a:r>
            <a:endParaRPr lang="en-US" sz="2400" dirty="0" smtClean="0"/>
          </a:p>
          <a:p>
            <a:r>
              <a:rPr lang="en-US" sz="2400" dirty="0" smtClean="0"/>
              <a:t>Or a </a:t>
            </a:r>
            <a:r>
              <a:rPr lang="en-US" sz="2400" dirty="0"/>
              <a:t>trail version at: </a:t>
            </a:r>
            <a:r>
              <a:rPr lang="en-US" sz="2400" dirty="0">
                <a:hlinkClick r:id="rId3"/>
              </a:rPr>
              <a:t>https://</a:t>
            </a:r>
            <a:r>
              <a:rPr lang="en-US" sz="2400" dirty="0" smtClean="0">
                <a:hlinkClick r:id="rId3"/>
              </a:rPr>
              <a:t>www.tableau.com/products/desktop/download</a:t>
            </a:r>
            <a:endParaRPr lang="en-US" sz="2400" dirty="0" smtClean="0"/>
          </a:p>
          <a:p>
            <a:r>
              <a:rPr lang="en-US" sz="2400" dirty="0" smtClean="0"/>
              <a:t>Open Tableau</a:t>
            </a:r>
          </a:p>
          <a:p>
            <a:r>
              <a:rPr lang="en-US" sz="2400" dirty="0" smtClean="0"/>
              <a:t>Open </a:t>
            </a:r>
            <a:r>
              <a:rPr lang="en-US" sz="2400" dirty="0" smtClean="0">
                <a:solidFill>
                  <a:srgbClr val="FFC000"/>
                </a:solidFill>
              </a:rPr>
              <a:t>Statistical file</a:t>
            </a:r>
          </a:p>
          <a:p>
            <a:r>
              <a:rPr lang="en-US" sz="2400" dirty="0" smtClean="0"/>
              <a:t>Open </a:t>
            </a:r>
            <a:r>
              <a:rPr lang="en-US" sz="2400" dirty="0" err="1" smtClean="0"/>
              <a:t>visualization_data.sas</a:t>
            </a:r>
            <a:r>
              <a:rPr lang="en-US" sz="2400" dirty="0" smtClean="0"/>
              <a:t> (not JMP) </a:t>
            </a:r>
          </a:p>
          <a:p>
            <a:r>
              <a:rPr lang="en-US" sz="2400" dirty="0" smtClean="0"/>
              <a:t>Click </a:t>
            </a:r>
            <a:r>
              <a:rPr lang="en-US" sz="2400" dirty="0" smtClean="0">
                <a:solidFill>
                  <a:srgbClr val="FFC000"/>
                </a:solidFill>
              </a:rPr>
              <a:t>Sheet 1</a:t>
            </a:r>
            <a:r>
              <a:rPr lang="en-US" sz="2400" dirty="0" smtClean="0"/>
              <a:t> at the bottom</a:t>
            </a:r>
          </a:p>
        </p:txBody>
      </p:sp>
      <p:pic>
        <p:nvPicPr>
          <p:cNvPr id="4" name="Picture 3"/>
          <p:cNvPicPr>
            <a:picLocks noChangeAspect="1"/>
          </p:cNvPicPr>
          <p:nvPr/>
        </p:nvPicPr>
        <p:blipFill>
          <a:blip r:embed="rId4"/>
          <a:stretch>
            <a:fillRect/>
          </a:stretch>
        </p:blipFill>
        <p:spPr>
          <a:xfrm>
            <a:off x="8472667" y="1219707"/>
            <a:ext cx="3402994" cy="4857001"/>
          </a:xfrm>
          <a:prstGeom prst="rect">
            <a:avLst/>
          </a:prstGeom>
        </p:spPr>
      </p:pic>
    </p:spTree>
    <p:extLst>
      <p:ext uri="{BB962C8B-B14F-4D97-AF65-F5344CB8AC3E}">
        <p14:creationId xmlns:p14="http://schemas.microsoft.com/office/powerpoint/2010/main" val="5869798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Coplot</a:t>
            </a:r>
            <a:r>
              <a:rPr lang="en-US" dirty="0" smtClean="0"/>
              <a:t> in tableau</a:t>
            </a:r>
            <a:endParaRPr lang="en-US" dirty="0"/>
          </a:p>
        </p:txBody>
      </p:sp>
      <p:sp>
        <p:nvSpPr>
          <p:cNvPr id="3" name="Content Placeholder 2"/>
          <p:cNvSpPr>
            <a:spLocks noGrp="1"/>
          </p:cNvSpPr>
          <p:nvPr>
            <p:ph idx="1"/>
          </p:nvPr>
        </p:nvSpPr>
        <p:spPr>
          <a:xfrm>
            <a:off x="685801" y="1892998"/>
            <a:ext cx="5691850" cy="4461503"/>
          </a:xfrm>
        </p:spPr>
        <p:txBody>
          <a:bodyPr>
            <a:normAutofit lnSpcReduction="10000"/>
          </a:bodyPr>
          <a:lstStyle/>
          <a:p>
            <a:r>
              <a:rPr lang="en-US" sz="2800" dirty="0"/>
              <a:t>I want to award two scholarships </a:t>
            </a:r>
            <a:r>
              <a:rPr lang="en-US" sz="2800" dirty="0" smtClean="0"/>
              <a:t>to students from Arizona </a:t>
            </a:r>
            <a:r>
              <a:rPr lang="en-US" sz="2800" dirty="0"/>
              <a:t>and California: One </a:t>
            </a:r>
            <a:r>
              <a:rPr lang="en-US" sz="2800" dirty="0" smtClean="0"/>
              <a:t>is for </a:t>
            </a:r>
            <a:r>
              <a:rPr lang="en-US" sz="2800" dirty="0"/>
              <a:t>a male student and </a:t>
            </a:r>
            <a:r>
              <a:rPr lang="en-US" sz="2800" dirty="0" smtClean="0"/>
              <a:t>the other is </a:t>
            </a:r>
            <a:r>
              <a:rPr lang="en-US" sz="2800" dirty="0"/>
              <a:t>for a female </a:t>
            </a:r>
            <a:r>
              <a:rPr lang="en-US" sz="2800" dirty="0" smtClean="0"/>
              <a:t>student.</a:t>
            </a:r>
          </a:p>
          <a:p>
            <a:r>
              <a:rPr lang="en-US" sz="2800" dirty="0" smtClean="0"/>
              <a:t>I want to take high school GPA, SAT, and college test scores into account. </a:t>
            </a:r>
          </a:p>
          <a:p>
            <a:r>
              <a:rPr lang="en-US" sz="2800" dirty="0" smtClean="0"/>
              <a:t>The last one is more important and so the </a:t>
            </a:r>
            <a:r>
              <a:rPr lang="en-US" sz="2800" dirty="0" smtClean="0">
                <a:solidFill>
                  <a:srgbClr val="FFC000"/>
                </a:solidFill>
              </a:rPr>
              <a:t>weight</a:t>
            </a:r>
            <a:r>
              <a:rPr lang="en-US" sz="2800" dirty="0" smtClean="0"/>
              <a:t> is 150%.</a:t>
            </a:r>
          </a:p>
        </p:txBody>
      </p:sp>
      <p:pic>
        <p:nvPicPr>
          <p:cNvPr id="5" name="Picture 4"/>
          <p:cNvPicPr>
            <a:picLocks noChangeAspect="1"/>
          </p:cNvPicPr>
          <p:nvPr/>
        </p:nvPicPr>
        <p:blipFill>
          <a:blip r:embed="rId2"/>
          <a:stretch>
            <a:fillRect/>
          </a:stretch>
        </p:blipFill>
        <p:spPr>
          <a:xfrm>
            <a:off x="6714765" y="2126827"/>
            <a:ext cx="4933333" cy="2780952"/>
          </a:xfrm>
          <a:prstGeom prst="rect">
            <a:avLst/>
          </a:prstGeom>
        </p:spPr>
      </p:pic>
    </p:spTree>
    <p:extLst>
      <p:ext uri="{BB962C8B-B14F-4D97-AF65-F5344CB8AC3E}">
        <p14:creationId xmlns:p14="http://schemas.microsoft.com/office/powerpoint/2010/main" val="42375809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Coplot</a:t>
            </a:r>
            <a:r>
              <a:rPr lang="en-US" dirty="0" smtClean="0"/>
              <a:t> in tableau</a:t>
            </a:r>
            <a:endParaRPr lang="en-US" dirty="0"/>
          </a:p>
        </p:txBody>
      </p:sp>
      <p:sp>
        <p:nvSpPr>
          <p:cNvPr id="3" name="Content Placeholder 2"/>
          <p:cNvSpPr>
            <a:spLocks noGrp="1"/>
          </p:cNvSpPr>
          <p:nvPr>
            <p:ph idx="1"/>
          </p:nvPr>
        </p:nvSpPr>
        <p:spPr>
          <a:xfrm>
            <a:off x="685801" y="1892998"/>
            <a:ext cx="5691850" cy="4461503"/>
          </a:xfrm>
        </p:spPr>
        <p:txBody>
          <a:bodyPr>
            <a:normAutofit fontScale="92500" lnSpcReduction="10000"/>
          </a:bodyPr>
          <a:lstStyle/>
          <a:p>
            <a:r>
              <a:rPr lang="en-US" sz="2800" dirty="0" smtClean="0"/>
              <a:t>Create a </a:t>
            </a:r>
            <a:r>
              <a:rPr lang="en-US" sz="2800" dirty="0" smtClean="0">
                <a:solidFill>
                  <a:srgbClr val="FFC000"/>
                </a:solidFill>
              </a:rPr>
              <a:t>calculation field</a:t>
            </a:r>
          </a:p>
          <a:p>
            <a:r>
              <a:rPr lang="en-US" sz="2800" dirty="0" smtClean="0"/>
              <a:t>The max. of SAT is 2400</a:t>
            </a:r>
          </a:p>
          <a:p>
            <a:r>
              <a:rPr lang="en-US" sz="2800" dirty="0" smtClean="0"/>
              <a:t>Adjust the 4-point scaled GPA by GPA * 600 (2400/4 = 600)</a:t>
            </a:r>
          </a:p>
          <a:p>
            <a:r>
              <a:rPr lang="en-US" sz="2800" dirty="0" smtClean="0"/>
              <a:t>The max. of test score is 150. Adjust college test score by score * 16 (2400/150 = 16)</a:t>
            </a:r>
          </a:p>
          <a:p>
            <a:r>
              <a:rPr lang="en-US" sz="2800" dirty="0" smtClean="0"/>
              <a:t>Filter by data by dragging State code into </a:t>
            </a:r>
            <a:r>
              <a:rPr lang="en-US" sz="2800" dirty="0" smtClean="0">
                <a:solidFill>
                  <a:srgbClr val="FFC000"/>
                </a:solidFill>
              </a:rPr>
              <a:t>Filters</a:t>
            </a:r>
          </a:p>
          <a:p>
            <a:r>
              <a:rPr lang="en-US" sz="2800" dirty="0" smtClean="0"/>
              <a:t>Select AZ and CA</a:t>
            </a:r>
          </a:p>
        </p:txBody>
      </p:sp>
      <p:pic>
        <p:nvPicPr>
          <p:cNvPr id="5" name="Picture 4"/>
          <p:cNvPicPr>
            <a:picLocks noChangeAspect="1"/>
          </p:cNvPicPr>
          <p:nvPr/>
        </p:nvPicPr>
        <p:blipFill>
          <a:blip r:embed="rId2"/>
          <a:stretch>
            <a:fillRect/>
          </a:stretch>
        </p:blipFill>
        <p:spPr>
          <a:xfrm>
            <a:off x="6523837" y="616361"/>
            <a:ext cx="4933333" cy="2780952"/>
          </a:xfrm>
          <a:prstGeom prst="rect">
            <a:avLst/>
          </a:prstGeom>
        </p:spPr>
      </p:pic>
      <p:pic>
        <p:nvPicPr>
          <p:cNvPr id="6" name="Picture 5"/>
          <p:cNvPicPr>
            <a:picLocks noChangeAspect="1"/>
          </p:cNvPicPr>
          <p:nvPr/>
        </p:nvPicPr>
        <p:blipFill>
          <a:blip r:embed="rId3"/>
          <a:stretch>
            <a:fillRect/>
          </a:stretch>
        </p:blipFill>
        <p:spPr>
          <a:xfrm>
            <a:off x="6523837" y="3582129"/>
            <a:ext cx="3504762" cy="2980952"/>
          </a:xfrm>
          <a:prstGeom prst="rect">
            <a:avLst/>
          </a:prstGeom>
        </p:spPr>
      </p:pic>
    </p:spTree>
    <p:extLst>
      <p:ext uri="{BB962C8B-B14F-4D97-AF65-F5344CB8AC3E}">
        <p14:creationId xmlns:p14="http://schemas.microsoft.com/office/powerpoint/2010/main" val="15867183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Coplot</a:t>
            </a:r>
            <a:r>
              <a:rPr lang="en-US" dirty="0"/>
              <a:t> in tableau</a:t>
            </a:r>
          </a:p>
        </p:txBody>
      </p:sp>
      <p:sp>
        <p:nvSpPr>
          <p:cNvPr id="3" name="Content Placeholder 2"/>
          <p:cNvSpPr>
            <a:spLocks noGrp="1"/>
          </p:cNvSpPr>
          <p:nvPr>
            <p:ph idx="1"/>
          </p:nvPr>
        </p:nvSpPr>
        <p:spPr/>
        <p:txBody>
          <a:bodyPr>
            <a:normAutofit fontScale="85000" lnSpcReduction="20000"/>
          </a:bodyPr>
          <a:lstStyle/>
          <a:p>
            <a:r>
              <a:rPr lang="en-US" sz="2800" dirty="0" smtClean="0"/>
              <a:t>Put Gender and Student ID into </a:t>
            </a:r>
            <a:r>
              <a:rPr lang="en-US" sz="2800" dirty="0" smtClean="0">
                <a:solidFill>
                  <a:srgbClr val="FFC000"/>
                </a:solidFill>
              </a:rPr>
              <a:t>Columns</a:t>
            </a:r>
          </a:p>
          <a:p>
            <a:r>
              <a:rPr lang="en-US" sz="2800" dirty="0" smtClean="0"/>
              <a:t>Put Composite scores into </a:t>
            </a:r>
            <a:r>
              <a:rPr lang="en-US" sz="2800" dirty="0" smtClean="0">
                <a:solidFill>
                  <a:srgbClr val="FFC000"/>
                </a:solidFill>
              </a:rPr>
              <a:t>Rows</a:t>
            </a:r>
          </a:p>
          <a:p>
            <a:r>
              <a:rPr lang="en-US" sz="2800" dirty="0" smtClean="0"/>
              <a:t>Drag Gender into </a:t>
            </a:r>
            <a:r>
              <a:rPr lang="en-US" sz="2800" dirty="0" smtClean="0">
                <a:solidFill>
                  <a:srgbClr val="FFC000"/>
                </a:solidFill>
              </a:rPr>
              <a:t>Color</a:t>
            </a:r>
          </a:p>
          <a:p>
            <a:r>
              <a:rPr lang="en-US" sz="2800" dirty="0" smtClean="0"/>
              <a:t>Click on “Composite score” on the Y-axis to </a:t>
            </a:r>
            <a:r>
              <a:rPr lang="en-US" sz="2800" dirty="0" smtClean="0">
                <a:solidFill>
                  <a:srgbClr val="FFC000"/>
                </a:solidFill>
              </a:rPr>
              <a:t>sort</a:t>
            </a:r>
            <a:r>
              <a:rPr lang="en-US" sz="2800" dirty="0" smtClean="0"/>
              <a:t> the ranking of the students by composite scores</a:t>
            </a:r>
          </a:p>
          <a:p>
            <a:r>
              <a:rPr lang="en-US" sz="2800" dirty="0" smtClean="0"/>
              <a:t>Change the </a:t>
            </a:r>
            <a:r>
              <a:rPr lang="en-US" sz="2800" dirty="0" smtClean="0">
                <a:solidFill>
                  <a:srgbClr val="FFC000"/>
                </a:solidFill>
              </a:rPr>
              <a:t>header</a:t>
            </a:r>
            <a:r>
              <a:rPr lang="en-US" sz="2800" dirty="0" smtClean="0"/>
              <a:t> to “Ranking of students by academic composite scores”</a:t>
            </a:r>
          </a:p>
          <a:p>
            <a:r>
              <a:rPr lang="en-US" sz="2800" dirty="0" smtClean="0"/>
              <a:t>You can drag </a:t>
            </a:r>
            <a:r>
              <a:rPr lang="en-US" sz="2800" dirty="0" smtClean="0">
                <a:solidFill>
                  <a:srgbClr val="FFC000"/>
                </a:solidFill>
              </a:rPr>
              <a:t>State code </a:t>
            </a:r>
            <a:r>
              <a:rPr lang="en-US" sz="2800" dirty="0" smtClean="0"/>
              <a:t>into Color to see the home state of each winner</a:t>
            </a:r>
          </a:p>
          <a:p>
            <a:r>
              <a:rPr lang="en-US" sz="2800" dirty="0" smtClean="0"/>
              <a:t>You can select winners from different states by toggling the options in </a:t>
            </a:r>
            <a:r>
              <a:rPr lang="en-US" sz="2800" dirty="0" smtClean="0">
                <a:solidFill>
                  <a:srgbClr val="FFC000"/>
                </a:solidFill>
              </a:rPr>
              <a:t>data filter</a:t>
            </a:r>
            <a:r>
              <a:rPr lang="en-US" sz="2800" dirty="0" smtClean="0"/>
              <a:t>.</a:t>
            </a:r>
            <a:endParaRPr lang="en-US" sz="2800" dirty="0"/>
          </a:p>
        </p:txBody>
      </p:sp>
    </p:spTree>
    <p:extLst>
      <p:ext uri="{BB962C8B-B14F-4D97-AF65-F5344CB8AC3E}">
        <p14:creationId xmlns:p14="http://schemas.microsoft.com/office/powerpoint/2010/main" val="15885114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 name="Picture 9"/>
          <p:cNvPicPr>
            <a:picLocks noChangeAspect="1"/>
          </p:cNvPicPr>
          <p:nvPr/>
        </p:nvPicPr>
        <p:blipFill>
          <a:blip r:embed="rId2"/>
          <a:stretch>
            <a:fillRect/>
          </a:stretch>
        </p:blipFill>
        <p:spPr>
          <a:xfrm>
            <a:off x="358218" y="528496"/>
            <a:ext cx="11415860" cy="5996625"/>
          </a:xfrm>
          <a:prstGeom prst="rect">
            <a:avLst/>
          </a:prstGeom>
        </p:spPr>
      </p:pic>
    </p:spTree>
    <p:extLst>
      <p:ext uri="{BB962C8B-B14F-4D97-AF65-F5344CB8AC3E}">
        <p14:creationId xmlns:p14="http://schemas.microsoft.com/office/powerpoint/2010/main" val="37217550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480768" y="755873"/>
            <a:ext cx="11096702" cy="5569512"/>
          </a:xfrm>
          <a:prstGeom prst="rect">
            <a:avLst/>
          </a:prstGeom>
        </p:spPr>
      </p:pic>
    </p:spTree>
    <p:extLst>
      <p:ext uri="{BB962C8B-B14F-4D97-AF65-F5344CB8AC3E}">
        <p14:creationId xmlns:p14="http://schemas.microsoft.com/office/powerpoint/2010/main" val="7187435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226132" y="946698"/>
            <a:ext cx="9369597" cy="5563199"/>
          </a:xfrm>
          <a:prstGeom prst="rect">
            <a:avLst/>
          </a:prstGeom>
        </p:spPr>
      </p:pic>
    </p:spTree>
    <p:extLst>
      <p:ext uri="{BB962C8B-B14F-4D97-AF65-F5344CB8AC3E}">
        <p14:creationId xmlns:p14="http://schemas.microsoft.com/office/powerpoint/2010/main" val="2167023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62666" y="290905"/>
            <a:ext cx="11666667" cy="6276190"/>
          </a:xfrm>
          <a:prstGeom prst="rect">
            <a:avLst/>
          </a:prstGeom>
        </p:spPr>
      </p:pic>
    </p:spTree>
    <p:extLst>
      <p:ext uri="{BB962C8B-B14F-4D97-AF65-F5344CB8AC3E}">
        <p14:creationId xmlns:p14="http://schemas.microsoft.com/office/powerpoint/2010/main" val="15521340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2.3 (Optional)</a:t>
            </a:r>
            <a:endParaRPr lang="en-US" dirty="0"/>
          </a:p>
        </p:txBody>
      </p:sp>
      <p:sp>
        <p:nvSpPr>
          <p:cNvPr id="3" name="Content Placeholder 2"/>
          <p:cNvSpPr>
            <a:spLocks noGrp="1"/>
          </p:cNvSpPr>
          <p:nvPr>
            <p:ph idx="1"/>
          </p:nvPr>
        </p:nvSpPr>
        <p:spPr/>
        <p:txBody>
          <a:bodyPr>
            <a:normAutofit/>
          </a:bodyPr>
          <a:lstStyle/>
          <a:p>
            <a:r>
              <a:rPr lang="en-US" sz="2400" dirty="0" smtClean="0"/>
              <a:t>If you have already create a </a:t>
            </a:r>
            <a:r>
              <a:rPr lang="en-US" sz="2400" dirty="0" err="1" smtClean="0"/>
              <a:t>coplot</a:t>
            </a:r>
            <a:r>
              <a:rPr lang="en-US" sz="2400" dirty="0" smtClean="0"/>
              <a:t> using the previous configuration, please click on the X icon at the top to clear up everything.</a:t>
            </a:r>
          </a:p>
          <a:p>
            <a:r>
              <a:rPr lang="en-US" sz="2400" dirty="0" smtClean="0"/>
              <a:t>This time you want to award the scholarships by state (e.g. one winner from New York, one winner from Arizona…etc.)</a:t>
            </a:r>
          </a:p>
          <a:p>
            <a:r>
              <a:rPr lang="en-US" sz="2400" dirty="0" smtClean="0"/>
              <a:t>This time you want to put more weight into high school GPA (200%), less weight into college test score (150%), and keep the weight of high school GPA as 100%.</a:t>
            </a:r>
          </a:p>
          <a:p>
            <a:r>
              <a:rPr lang="en-US" sz="2400" dirty="0" smtClean="0"/>
              <a:t>Create a </a:t>
            </a:r>
            <a:r>
              <a:rPr lang="en-US" sz="2400" dirty="0" err="1" smtClean="0"/>
              <a:t>coplot</a:t>
            </a:r>
            <a:r>
              <a:rPr lang="en-US" sz="2400" dirty="0" smtClean="0"/>
              <a:t> in Tableau and find the winner in each state.</a:t>
            </a:r>
            <a:endParaRPr lang="en-US" sz="2400" dirty="0"/>
          </a:p>
        </p:txBody>
      </p:sp>
    </p:spTree>
    <p:extLst>
      <p:ext uri="{BB962C8B-B14F-4D97-AF65-F5344CB8AC3E}">
        <p14:creationId xmlns:p14="http://schemas.microsoft.com/office/powerpoint/2010/main" val="5269096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Scatterplot 3D</a:t>
            </a:r>
            <a:endParaRPr lang="en-US" dirty="0"/>
          </a:p>
        </p:txBody>
      </p:sp>
      <p:sp>
        <p:nvSpPr>
          <p:cNvPr id="3" name="Content Placeholder 2"/>
          <p:cNvSpPr>
            <a:spLocks noGrp="1"/>
          </p:cNvSpPr>
          <p:nvPr>
            <p:ph idx="1"/>
          </p:nvPr>
        </p:nvSpPr>
        <p:spPr>
          <a:xfrm>
            <a:off x="685801" y="2022379"/>
            <a:ext cx="5268190" cy="3649133"/>
          </a:xfrm>
        </p:spPr>
        <p:txBody>
          <a:bodyPr>
            <a:noAutofit/>
          </a:bodyPr>
          <a:lstStyle/>
          <a:p>
            <a:r>
              <a:rPr lang="en-US" sz="2800" dirty="0" smtClean="0"/>
              <a:t>Also know as </a:t>
            </a:r>
            <a:r>
              <a:rPr lang="en-US" sz="2800" dirty="0" smtClean="0">
                <a:solidFill>
                  <a:srgbClr val="FFC000"/>
                </a:solidFill>
              </a:rPr>
              <a:t>3D spin plot </a:t>
            </a:r>
            <a:r>
              <a:rPr lang="en-US" sz="2800" dirty="0" smtClean="0"/>
              <a:t>because you can rotate (spin) the plot to inspect the data from </a:t>
            </a:r>
            <a:r>
              <a:rPr lang="en-US" sz="2800" dirty="0" smtClean="0">
                <a:solidFill>
                  <a:srgbClr val="FFC000"/>
                </a:solidFill>
              </a:rPr>
              <a:t>different perspectives.</a:t>
            </a:r>
          </a:p>
          <a:p>
            <a:r>
              <a:rPr lang="en-US" sz="2800" dirty="0" smtClean="0"/>
              <a:t>Helpful to spot multivariate outliers</a:t>
            </a:r>
          </a:p>
          <a:p>
            <a:r>
              <a:rPr lang="en-US" sz="2800" dirty="0" smtClean="0"/>
              <a:t>Helpful to detect three-way relationship</a:t>
            </a:r>
          </a:p>
        </p:txBody>
      </p:sp>
      <p:pic>
        <p:nvPicPr>
          <p:cNvPr id="4" name="Picture 3"/>
          <p:cNvPicPr>
            <a:picLocks noChangeAspect="1"/>
          </p:cNvPicPr>
          <p:nvPr/>
        </p:nvPicPr>
        <p:blipFill>
          <a:blip r:embed="rId2"/>
          <a:stretch>
            <a:fillRect/>
          </a:stretch>
        </p:blipFill>
        <p:spPr>
          <a:xfrm>
            <a:off x="6416423" y="1093167"/>
            <a:ext cx="4400803" cy="4785119"/>
          </a:xfrm>
          <a:prstGeom prst="rect">
            <a:avLst/>
          </a:prstGeom>
        </p:spPr>
      </p:pic>
    </p:spTree>
    <p:extLst>
      <p:ext uri="{BB962C8B-B14F-4D97-AF65-F5344CB8AC3E}">
        <p14:creationId xmlns:p14="http://schemas.microsoft.com/office/powerpoint/2010/main" val="13011263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Scatterplot 3D</a:t>
            </a:r>
            <a:endParaRPr lang="en-US" dirty="0"/>
          </a:p>
        </p:txBody>
      </p:sp>
      <p:sp>
        <p:nvSpPr>
          <p:cNvPr id="3" name="Content Placeholder 2"/>
          <p:cNvSpPr>
            <a:spLocks noGrp="1"/>
          </p:cNvSpPr>
          <p:nvPr>
            <p:ph idx="1"/>
          </p:nvPr>
        </p:nvSpPr>
        <p:spPr>
          <a:xfrm>
            <a:off x="685801" y="2142067"/>
            <a:ext cx="3738153" cy="3649133"/>
          </a:xfrm>
        </p:spPr>
        <p:txBody>
          <a:bodyPr>
            <a:normAutofit lnSpcReduction="10000"/>
          </a:bodyPr>
          <a:lstStyle/>
          <a:p>
            <a:r>
              <a:rPr lang="en-US" sz="2400" dirty="0"/>
              <a:t>Data set: </a:t>
            </a:r>
            <a:r>
              <a:rPr lang="en-US" sz="2400" dirty="0" err="1"/>
              <a:t>Visualization_data.jmp</a:t>
            </a:r>
            <a:endParaRPr lang="en-US" sz="2400" dirty="0"/>
          </a:p>
          <a:p>
            <a:r>
              <a:rPr lang="en-US" sz="2400" dirty="0"/>
              <a:t>Graph </a:t>
            </a:r>
            <a:r>
              <a:rPr lang="en-US" sz="2400" dirty="0">
                <a:sym typeface="Wingdings" panose="05000000000000000000" pitchFamily="2" charset="2"/>
              </a:rPr>
              <a:t> Scatterplot </a:t>
            </a:r>
            <a:r>
              <a:rPr lang="en-US" sz="2400" dirty="0" smtClean="0">
                <a:sym typeface="Wingdings" panose="05000000000000000000" pitchFamily="2" charset="2"/>
              </a:rPr>
              <a:t>3D</a:t>
            </a:r>
          </a:p>
          <a:p>
            <a:r>
              <a:rPr lang="en-US" sz="2400" dirty="0" smtClean="0">
                <a:sym typeface="Wingdings" panose="05000000000000000000" pitchFamily="2" charset="2"/>
              </a:rPr>
              <a:t>Inversed red triangle  </a:t>
            </a:r>
            <a:r>
              <a:rPr lang="en-US" sz="2400" dirty="0" smtClean="0">
                <a:solidFill>
                  <a:srgbClr val="FFC000"/>
                </a:solidFill>
                <a:sym typeface="Wingdings" panose="05000000000000000000" pitchFamily="2" charset="2"/>
              </a:rPr>
              <a:t>Normal Contour Ellipsoids</a:t>
            </a:r>
          </a:p>
          <a:p>
            <a:r>
              <a:rPr lang="en-US" sz="2400" dirty="0" smtClean="0">
                <a:sym typeface="Wingdings" panose="05000000000000000000" pitchFamily="2" charset="2"/>
              </a:rPr>
              <a:t>Keep Ungrouped</a:t>
            </a:r>
          </a:p>
          <a:p>
            <a:r>
              <a:rPr lang="en-US" sz="2400" dirty="0" smtClean="0">
                <a:sym typeface="Wingdings" panose="05000000000000000000" pitchFamily="2" charset="2"/>
              </a:rPr>
              <a:t>Change </a:t>
            </a:r>
            <a:r>
              <a:rPr lang="en-US" sz="2400" dirty="0" smtClean="0">
                <a:solidFill>
                  <a:srgbClr val="FFC000"/>
                </a:solidFill>
                <a:sym typeface="Wingdings" panose="05000000000000000000" pitchFamily="2" charset="2"/>
              </a:rPr>
              <a:t>Coverage</a:t>
            </a:r>
            <a:r>
              <a:rPr lang="en-US" sz="2400" dirty="0" smtClean="0">
                <a:sym typeface="Wingdings" panose="05000000000000000000" pitchFamily="2" charset="2"/>
              </a:rPr>
              <a:t> to .95 (Covered 95% of the data)</a:t>
            </a:r>
            <a:endParaRPr lang="en-US" sz="2400" dirty="0">
              <a:sym typeface="Wingdings" panose="05000000000000000000" pitchFamily="2" charset="2"/>
            </a:endParaRPr>
          </a:p>
          <a:p>
            <a:endParaRPr lang="en-US" dirty="0"/>
          </a:p>
        </p:txBody>
      </p:sp>
      <p:pic>
        <p:nvPicPr>
          <p:cNvPr id="6" name="Picture 5"/>
          <p:cNvPicPr>
            <a:picLocks noChangeAspect="1"/>
          </p:cNvPicPr>
          <p:nvPr/>
        </p:nvPicPr>
        <p:blipFill>
          <a:blip r:embed="rId2"/>
          <a:stretch>
            <a:fillRect/>
          </a:stretch>
        </p:blipFill>
        <p:spPr>
          <a:xfrm>
            <a:off x="5296634" y="1622051"/>
            <a:ext cx="2285714" cy="4152381"/>
          </a:xfrm>
          <a:prstGeom prst="rect">
            <a:avLst/>
          </a:prstGeom>
        </p:spPr>
      </p:pic>
      <p:pic>
        <p:nvPicPr>
          <p:cNvPr id="7" name="Picture 6"/>
          <p:cNvPicPr>
            <a:picLocks noChangeAspect="1"/>
          </p:cNvPicPr>
          <p:nvPr/>
        </p:nvPicPr>
        <p:blipFill>
          <a:blip r:embed="rId3"/>
          <a:stretch>
            <a:fillRect/>
          </a:stretch>
        </p:blipFill>
        <p:spPr>
          <a:xfrm>
            <a:off x="7925814" y="1622051"/>
            <a:ext cx="3685714" cy="3457143"/>
          </a:xfrm>
          <a:prstGeom prst="rect">
            <a:avLst/>
          </a:prstGeom>
        </p:spPr>
      </p:pic>
    </p:spTree>
    <p:extLst>
      <p:ext uri="{BB962C8B-B14F-4D97-AF65-F5344CB8AC3E}">
        <p14:creationId xmlns:p14="http://schemas.microsoft.com/office/powerpoint/2010/main" val="3260465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Scatterplot 3D</a:t>
            </a:r>
            <a:endParaRPr lang="en-US" dirty="0"/>
          </a:p>
        </p:txBody>
      </p:sp>
      <p:sp>
        <p:nvSpPr>
          <p:cNvPr id="3" name="Content Placeholder 2"/>
          <p:cNvSpPr>
            <a:spLocks noGrp="1"/>
          </p:cNvSpPr>
          <p:nvPr>
            <p:ph idx="1"/>
          </p:nvPr>
        </p:nvSpPr>
        <p:spPr>
          <a:xfrm>
            <a:off x="522884" y="2255520"/>
            <a:ext cx="4617720" cy="4075611"/>
          </a:xfrm>
        </p:spPr>
        <p:txBody>
          <a:bodyPr>
            <a:normAutofit fontScale="85000" lnSpcReduction="20000"/>
          </a:bodyPr>
          <a:lstStyle/>
          <a:p>
            <a:r>
              <a:rPr lang="en-US" sz="2800" dirty="0" smtClean="0"/>
              <a:t>By rotating the 3D plot, you can identify all multivariate outliers.</a:t>
            </a:r>
          </a:p>
          <a:p>
            <a:r>
              <a:rPr lang="en-US" sz="2800" dirty="0" smtClean="0"/>
              <a:t>Compare the result with </a:t>
            </a:r>
            <a:r>
              <a:rPr lang="en-US" sz="2800" dirty="0" err="1" smtClean="0">
                <a:solidFill>
                  <a:srgbClr val="FFC000"/>
                </a:solidFill>
              </a:rPr>
              <a:t>Mahalanobis</a:t>
            </a:r>
            <a:r>
              <a:rPr lang="en-US" sz="2800" dirty="0" smtClean="0">
                <a:solidFill>
                  <a:srgbClr val="FFC000"/>
                </a:solidFill>
              </a:rPr>
              <a:t> Distances</a:t>
            </a:r>
          </a:p>
          <a:p>
            <a:r>
              <a:rPr lang="en-US" sz="2800" dirty="0" smtClean="0"/>
              <a:t>Analyze </a:t>
            </a:r>
            <a:r>
              <a:rPr lang="en-US" sz="2800" dirty="0" smtClean="0">
                <a:sym typeface="Wingdings" panose="05000000000000000000" pitchFamily="2" charset="2"/>
              </a:rPr>
              <a:t> Screening  Explore outliers</a:t>
            </a:r>
          </a:p>
          <a:p>
            <a:r>
              <a:rPr lang="en-US" sz="2800" dirty="0" smtClean="0">
                <a:sym typeface="Wingdings" panose="05000000000000000000" pitchFamily="2" charset="2"/>
              </a:rPr>
              <a:t>Put the three variables into Y</a:t>
            </a:r>
          </a:p>
          <a:p>
            <a:r>
              <a:rPr lang="en-US" sz="2800" dirty="0" smtClean="0">
                <a:sym typeface="Wingdings" panose="05000000000000000000" pitchFamily="2" charset="2"/>
              </a:rPr>
              <a:t>Click </a:t>
            </a:r>
            <a:r>
              <a:rPr lang="en-US" sz="2800" dirty="0" smtClean="0">
                <a:solidFill>
                  <a:srgbClr val="FFC000"/>
                </a:solidFill>
                <a:sym typeface="Wingdings" panose="05000000000000000000" pitchFamily="2" charset="2"/>
              </a:rPr>
              <a:t>Multivariate Robust Outliers</a:t>
            </a:r>
          </a:p>
          <a:p>
            <a:r>
              <a:rPr lang="en-US" sz="2800" dirty="0" smtClean="0">
                <a:sym typeface="Wingdings" panose="05000000000000000000" pitchFamily="2" charset="2"/>
              </a:rPr>
              <a:t>You can explore the data by changing the coverage to .9 or .99</a:t>
            </a:r>
          </a:p>
          <a:p>
            <a:endParaRPr lang="en-US" dirty="0" smtClean="0"/>
          </a:p>
          <a:p>
            <a:endParaRPr lang="en-US" dirty="0"/>
          </a:p>
        </p:txBody>
      </p:sp>
      <p:pic>
        <p:nvPicPr>
          <p:cNvPr id="5" name="Picture 4"/>
          <p:cNvPicPr>
            <a:picLocks noChangeAspect="1"/>
          </p:cNvPicPr>
          <p:nvPr/>
        </p:nvPicPr>
        <p:blipFill>
          <a:blip r:embed="rId2"/>
          <a:stretch>
            <a:fillRect/>
          </a:stretch>
        </p:blipFill>
        <p:spPr>
          <a:xfrm>
            <a:off x="5486678" y="783771"/>
            <a:ext cx="3035466" cy="3300549"/>
          </a:xfrm>
          <a:prstGeom prst="rect">
            <a:avLst/>
          </a:prstGeom>
        </p:spPr>
      </p:pic>
      <p:pic>
        <p:nvPicPr>
          <p:cNvPr id="4" name="Picture 3"/>
          <p:cNvPicPr>
            <a:picLocks noChangeAspect="1"/>
          </p:cNvPicPr>
          <p:nvPr/>
        </p:nvPicPr>
        <p:blipFill>
          <a:blip r:embed="rId3"/>
          <a:stretch>
            <a:fillRect/>
          </a:stretch>
        </p:blipFill>
        <p:spPr>
          <a:xfrm>
            <a:off x="8795936" y="783771"/>
            <a:ext cx="3035466" cy="3300549"/>
          </a:xfrm>
          <a:prstGeom prst="rect">
            <a:avLst/>
          </a:prstGeom>
        </p:spPr>
      </p:pic>
      <p:pic>
        <p:nvPicPr>
          <p:cNvPr id="9" name="Picture 8"/>
          <p:cNvPicPr>
            <a:picLocks noChangeAspect="1"/>
          </p:cNvPicPr>
          <p:nvPr/>
        </p:nvPicPr>
        <p:blipFill>
          <a:blip r:embed="rId4"/>
          <a:stretch>
            <a:fillRect/>
          </a:stretch>
        </p:blipFill>
        <p:spPr>
          <a:xfrm>
            <a:off x="6589386" y="4386959"/>
            <a:ext cx="4134427" cy="1724266"/>
          </a:xfrm>
          <a:prstGeom prst="rect">
            <a:avLst/>
          </a:prstGeom>
        </p:spPr>
      </p:pic>
    </p:spTree>
    <p:extLst>
      <p:ext uri="{BB962C8B-B14F-4D97-AF65-F5344CB8AC3E}">
        <p14:creationId xmlns:p14="http://schemas.microsoft.com/office/powerpoint/2010/main" val="24898323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2.4</a:t>
            </a:r>
            <a:endParaRPr lang="en-US" dirty="0"/>
          </a:p>
        </p:txBody>
      </p:sp>
      <p:sp>
        <p:nvSpPr>
          <p:cNvPr id="3" name="Content Placeholder 2"/>
          <p:cNvSpPr>
            <a:spLocks noGrp="1"/>
          </p:cNvSpPr>
          <p:nvPr>
            <p:ph idx="1"/>
          </p:nvPr>
        </p:nvSpPr>
        <p:spPr/>
        <p:txBody>
          <a:bodyPr>
            <a:noAutofit/>
          </a:bodyPr>
          <a:lstStyle/>
          <a:p>
            <a:r>
              <a:rPr lang="en-US" sz="2400" dirty="0" smtClean="0"/>
              <a:t>Open “US Demographics” from Help </a:t>
            </a:r>
            <a:r>
              <a:rPr lang="en-US" sz="2400" dirty="0" smtClean="0">
                <a:sym typeface="Wingdings" panose="05000000000000000000" pitchFamily="2" charset="2"/>
              </a:rPr>
              <a:t> </a:t>
            </a:r>
            <a:r>
              <a:rPr lang="en-US" sz="2400" dirty="0" smtClean="0"/>
              <a:t>Sample Data Library</a:t>
            </a:r>
          </a:p>
          <a:p>
            <a:r>
              <a:rPr lang="en-US" sz="2400" dirty="0" smtClean="0"/>
              <a:t>Create a </a:t>
            </a:r>
            <a:r>
              <a:rPr lang="en-US" sz="2400" dirty="0" smtClean="0">
                <a:solidFill>
                  <a:srgbClr val="FFC000"/>
                </a:solidFill>
              </a:rPr>
              <a:t>scatterplot 3D </a:t>
            </a:r>
            <a:r>
              <a:rPr lang="en-US" sz="2400" dirty="0" smtClean="0"/>
              <a:t>with three variables: Obese, Alcohol Consumption, and Physical Activity.</a:t>
            </a:r>
          </a:p>
          <a:p>
            <a:r>
              <a:rPr lang="en-US" sz="2400" dirty="0" smtClean="0"/>
              <a:t>Use </a:t>
            </a:r>
            <a:r>
              <a:rPr lang="en-US" sz="2400" dirty="0" smtClean="0">
                <a:solidFill>
                  <a:srgbClr val="FFC000"/>
                </a:solidFill>
              </a:rPr>
              <a:t>.95 </a:t>
            </a:r>
            <a:r>
              <a:rPr lang="en-US" sz="2400" dirty="0" smtClean="0"/>
              <a:t>for coverage</a:t>
            </a:r>
          </a:p>
          <a:p>
            <a:r>
              <a:rPr lang="en-US" sz="2400" dirty="0" smtClean="0"/>
              <a:t>Spin the plot to </a:t>
            </a:r>
            <a:r>
              <a:rPr lang="en-US" sz="2400" dirty="0" smtClean="0">
                <a:solidFill>
                  <a:srgbClr val="FFC000"/>
                </a:solidFill>
              </a:rPr>
              <a:t>identify outliers</a:t>
            </a:r>
            <a:r>
              <a:rPr lang="en-US" sz="2400" dirty="0" smtClean="0"/>
              <a:t>, if there is any.</a:t>
            </a:r>
          </a:p>
          <a:p>
            <a:r>
              <a:rPr lang="en-US" sz="2400" dirty="0" smtClean="0"/>
              <a:t>Run Screening </a:t>
            </a:r>
            <a:r>
              <a:rPr lang="en-US" sz="2400" dirty="0" smtClean="0">
                <a:sym typeface="Wingdings" panose="05000000000000000000" pitchFamily="2" charset="2"/>
              </a:rPr>
              <a:t> Explore outliers  </a:t>
            </a:r>
            <a:r>
              <a:rPr lang="en-US" sz="2400" dirty="0">
                <a:solidFill>
                  <a:srgbClr val="FFC000"/>
                </a:solidFill>
                <a:sym typeface="Wingdings" panose="05000000000000000000" pitchFamily="2" charset="2"/>
              </a:rPr>
              <a:t>Multivariate Robust Outliers</a:t>
            </a:r>
          </a:p>
          <a:p>
            <a:r>
              <a:rPr lang="en-US" sz="2400" dirty="0" smtClean="0">
                <a:sym typeface="Wingdings" panose="05000000000000000000" pitchFamily="2" charset="2"/>
              </a:rPr>
              <a:t>Compare the visual inspection with </a:t>
            </a:r>
            <a:r>
              <a:rPr lang="en-US" sz="2400" dirty="0" err="1">
                <a:solidFill>
                  <a:srgbClr val="FFC000"/>
                </a:solidFill>
              </a:rPr>
              <a:t>Mahalanobis</a:t>
            </a:r>
            <a:r>
              <a:rPr lang="en-US" sz="2400" dirty="0">
                <a:solidFill>
                  <a:srgbClr val="FFC000"/>
                </a:solidFill>
              </a:rPr>
              <a:t> </a:t>
            </a:r>
            <a:r>
              <a:rPr lang="en-US" sz="2400" dirty="0" smtClean="0">
                <a:solidFill>
                  <a:srgbClr val="FFC000"/>
                </a:solidFill>
              </a:rPr>
              <a:t>Distances</a:t>
            </a:r>
          </a:p>
          <a:p>
            <a:r>
              <a:rPr lang="en-US" sz="2400" dirty="0" smtClean="0">
                <a:sym typeface="Wingdings" panose="05000000000000000000" pitchFamily="2" charset="2"/>
              </a:rPr>
              <a:t>Are they the same or different?</a:t>
            </a:r>
          </a:p>
        </p:txBody>
      </p:sp>
    </p:spTree>
    <p:extLst>
      <p:ext uri="{BB962C8B-B14F-4D97-AF65-F5344CB8AC3E}">
        <p14:creationId xmlns:p14="http://schemas.microsoft.com/office/powerpoint/2010/main" val="31008227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p:nvPr>
        </p:nvSpPr>
        <p:spPr>
          <a:xfrm>
            <a:off x="1146672" y="435817"/>
            <a:ext cx="8229024" cy="1144921"/>
          </a:xfrm>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smtClean="0"/>
              <a:t>Ternary plot: </a:t>
            </a:r>
            <a:br>
              <a:rPr lang="en-US" dirty="0" smtClean="0"/>
            </a:br>
            <a:r>
              <a:rPr lang="en-US" dirty="0" smtClean="0"/>
              <a:t>Clustering and Profiling</a:t>
            </a:r>
          </a:p>
        </p:txBody>
      </p:sp>
      <p:sp>
        <p:nvSpPr>
          <p:cNvPr id="21506" name="Rectangle 2"/>
          <p:cNvSpPr>
            <a:spLocks noGrp="1" noChangeArrowheads="1"/>
          </p:cNvSpPr>
          <p:nvPr>
            <p:ph type="body" idx="1"/>
          </p:nvPr>
        </p:nvSpPr>
        <p:spPr>
          <a:xfrm>
            <a:off x="679151" y="1580738"/>
            <a:ext cx="5042920" cy="4914329"/>
          </a:xfrm>
        </p:spPr>
        <p:txBody>
          <a:bodyPr vert="horz" lIns="91440" tIns="22403" rIns="91440" bIns="45720" rtlCol="0" anchor="ctr">
            <a:normAutofit/>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540" dirty="0"/>
              <a:t>In the era of globalization, how can we define what a USA company is? </a:t>
            </a:r>
            <a:endParaRPr lang="en-US" sz="2540" dirty="0" smtClean="0"/>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540" dirty="0" smtClean="0"/>
              <a:t>One </a:t>
            </a:r>
            <a:r>
              <a:rPr lang="en-US" sz="2540" dirty="0"/>
              <a:t>argue that if you buy a </a:t>
            </a:r>
            <a:r>
              <a:rPr lang="en-US" sz="2540" dirty="0" smtClean="0"/>
              <a:t>Japanese car, </a:t>
            </a:r>
            <a:r>
              <a:rPr lang="en-US" sz="2540" dirty="0"/>
              <a:t>you may help reducing</a:t>
            </a:r>
            <a:r>
              <a:rPr lang="en-US" dirty="0" smtClean="0"/>
              <a:t> </a:t>
            </a:r>
            <a:r>
              <a:rPr lang="en-US" sz="2540" dirty="0"/>
              <a:t>the trade </a:t>
            </a:r>
            <a:r>
              <a:rPr lang="en-US" sz="2540" dirty="0" smtClean="0"/>
              <a:t>deficit</a:t>
            </a:r>
            <a:r>
              <a:rPr lang="en-US" sz="2540" dirty="0"/>
              <a:t> </a:t>
            </a:r>
            <a:r>
              <a:rPr lang="en-US" sz="2540" dirty="0" smtClean="0"/>
              <a:t>because Japanese cars might have many US-made parts. </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540" dirty="0" smtClean="0"/>
              <a:t>Data set: </a:t>
            </a:r>
            <a:r>
              <a:rPr lang="en-US" sz="2540" dirty="0" err="1" smtClean="0"/>
              <a:t>cars.jmp</a:t>
            </a:r>
            <a:endParaRPr lang="en-US" sz="2540" dirty="0" smtClean="0"/>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endParaRPr lang="en-US" sz="2540" dirty="0"/>
          </a:p>
        </p:txBody>
      </p:sp>
      <p:pic>
        <p:nvPicPr>
          <p:cNvPr id="4" name="Picture 3"/>
          <p:cNvPicPr>
            <a:picLocks noChangeAspect="1"/>
          </p:cNvPicPr>
          <p:nvPr/>
        </p:nvPicPr>
        <p:blipFill>
          <a:blip r:embed="rId3"/>
          <a:stretch>
            <a:fillRect/>
          </a:stretch>
        </p:blipFill>
        <p:spPr>
          <a:xfrm>
            <a:off x="7194712" y="396394"/>
            <a:ext cx="3550375" cy="3148084"/>
          </a:xfrm>
          <a:prstGeom prst="rect">
            <a:avLst/>
          </a:prstGeom>
          <a:ln>
            <a:solidFill>
              <a:schemeClr val="tx1"/>
            </a:solidFill>
          </a:ln>
        </p:spPr>
      </p:pic>
      <p:pic>
        <p:nvPicPr>
          <p:cNvPr id="5" name="Picture 4"/>
          <p:cNvPicPr>
            <a:picLocks noChangeAspect="1"/>
          </p:cNvPicPr>
          <p:nvPr/>
        </p:nvPicPr>
        <p:blipFill>
          <a:blip r:embed="rId4"/>
          <a:stretch>
            <a:fillRect/>
          </a:stretch>
        </p:blipFill>
        <p:spPr>
          <a:xfrm>
            <a:off x="6312856" y="3667243"/>
            <a:ext cx="4432231" cy="2842503"/>
          </a:xfrm>
          <a:prstGeom prst="rect">
            <a:avLst/>
          </a:prstGeom>
          <a:ln>
            <a:solidFill>
              <a:schemeClr val="tx1"/>
            </a:solidFill>
          </a:ln>
        </p:spPr>
      </p:pic>
    </p:spTree>
    <p:extLst>
      <p:ext uri="{BB962C8B-B14F-4D97-AF65-F5344CB8AC3E}">
        <p14:creationId xmlns:p14="http://schemas.microsoft.com/office/powerpoint/2010/main" val="41946607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p:nvPr>
        </p:nvSpPr>
        <p:spPr>
          <a:xfrm>
            <a:off x="1131810" y="626526"/>
            <a:ext cx="8229024" cy="1144921"/>
          </a:xfrm>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smtClean="0"/>
              <a:t>Ternary plot: </a:t>
            </a:r>
            <a:br>
              <a:rPr lang="en-US" dirty="0" smtClean="0"/>
            </a:br>
            <a:r>
              <a:rPr lang="en-US" dirty="0" smtClean="0"/>
              <a:t>Clustering and Profiling</a:t>
            </a:r>
          </a:p>
        </p:txBody>
      </p:sp>
      <p:sp>
        <p:nvSpPr>
          <p:cNvPr id="21506" name="Rectangle 2"/>
          <p:cNvSpPr>
            <a:spLocks noGrp="1" noChangeArrowheads="1"/>
          </p:cNvSpPr>
          <p:nvPr>
            <p:ph type="body" idx="1"/>
          </p:nvPr>
        </p:nvSpPr>
        <p:spPr>
          <a:xfrm>
            <a:off x="679151" y="1580738"/>
            <a:ext cx="5042920" cy="4914329"/>
          </a:xfrm>
        </p:spPr>
        <p:txBody>
          <a:bodyPr vert="horz" lIns="91440" tIns="22403" rIns="91440" bIns="45720" rtlCol="0" anchor="ctr">
            <a:normAutofit/>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540" dirty="0" smtClean="0"/>
              <a:t>Graph </a:t>
            </a:r>
            <a:r>
              <a:rPr lang="en-US" sz="2540" dirty="0" smtClean="0">
                <a:sym typeface="Wingdings" panose="05000000000000000000" pitchFamily="2" charset="2"/>
              </a:rPr>
              <a:t> </a:t>
            </a:r>
            <a:r>
              <a:rPr lang="en-US" sz="2540" dirty="0" smtClean="0">
                <a:solidFill>
                  <a:srgbClr val="FFC000"/>
                </a:solidFill>
                <a:sym typeface="Wingdings" panose="05000000000000000000" pitchFamily="2" charset="2"/>
              </a:rPr>
              <a:t>Ternary plot</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540" dirty="0" smtClean="0">
                <a:sym typeface="Wingdings" panose="05000000000000000000" pitchFamily="2" charset="2"/>
              </a:rPr>
              <a:t>Put US, European, and Asian parts into </a:t>
            </a:r>
            <a:r>
              <a:rPr lang="en-US" sz="2540" dirty="0" smtClean="0">
                <a:solidFill>
                  <a:srgbClr val="FFC000"/>
                </a:solidFill>
                <a:sym typeface="Wingdings" panose="05000000000000000000" pitchFamily="2" charset="2"/>
              </a:rPr>
              <a:t>X, Plotting</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540" dirty="0" smtClean="0">
                <a:sym typeface="Wingdings" panose="05000000000000000000" pitchFamily="2" charset="2"/>
              </a:rPr>
              <a:t>Use these as coordinates to position each company in terms of the origins of car parts.</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540" dirty="0" smtClean="0">
                <a:sym typeface="Wingdings" panose="05000000000000000000" pitchFamily="2" charset="2"/>
              </a:rPr>
              <a:t>Right click  </a:t>
            </a:r>
            <a:r>
              <a:rPr lang="en-US" sz="2540" dirty="0" smtClean="0">
                <a:solidFill>
                  <a:srgbClr val="FFC000"/>
                </a:solidFill>
                <a:sym typeface="Wingdings" panose="05000000000000000000" pitchFamily="2" charset="2"/>
              </a:rPr>
              <a:t>Row label </a:t>
            </a:r>
            <a:r>
              <a:rPr lang="en-US" sz="2540" dirty="0" smtClean="0">
                <a:sym typeface="Wingdings" panose="05000000000000000000" pitchFamily="2" charset="2"/>
              </a:rPr>
              <a:t>to show the name o each automaker.</a:t>
            </a:r>
            <a:endParaRPr lang="en-US" sz="2540" dirty="0"/>
          </a:p>
        </p:txBody>
      </p:sp>
      <p:pic>
        <p:nvPicPr>
          <p:cNvPr id="2" name="Picture 1"/>
          <p:cNvPicPr>
            <a:picLocks noChangeAspect="1"/>
          </p:cNvPicPr>
          <p:nvPr/>
        </p:nvPicPr>
        <p:blipFill>
          <a:blip r:embed="rId3"/>
          <a:stretch>
            <a:fillRect/>
          </a:stretch>
        </p:blipFill>
        <p:spPr>
          <a:xfrm>
            <a:off x="6897137" y="1891521"/>
            <a:ext cx="4137432" cy="4292762"/>
          </a:xfrm>
          <a:prstGeom prst="rect">
            <a:avLst/>
          </a:prstGeom>
        </p:spPr>
      </p:pic>
    </p:spTree>
    <p:extLst>
      <p:ext uri="{BB962C8B-B14F-4D97-AF65-F5344CB8AC3E}">
        <p14:creationId xmlns:p14="http://schemas.microsoft.com/office/powerpoint/2010/main" val="122735717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Clustering pattern</a:t>
            </a:r>
            <a:endParaRPr lang="en-US" dirty="0"/>
          </a:p>
        </p:txBody>
      </p:sp>
      <p:pic>
        <p:nvPicPr>
          <p:cNvPr id="4" name="Picture 3"/>
          <p:cNvPicPr>
            <a:picLocks noChangeAspect="1"/>
          </p:cNvPicPr>
          <p:nvPr/>
        </p:nvPicPr>
        <p:blipFill>
          <a:blip r:embed="rId2"/>
          <a:stretch>
            <a:fillRect/>
          </a:stretch>
        </p:blipFill>
        <p:spPr>
          <a:xfrm>
            <a:off x="6156848" y="2894850"/>
            <a:ext cx="3898047" cy="3456363"/>
          </a:xfrm>
          <a:prstGeom prst="rect">
            <a:avLst/>
          </a:prstGeom>
          <a:ln>
            <a:solidFill>
              <a:schemeClr val="tx1"/>
            </a:solidFill>
          </a:ln>
        </p:spPr>
      </p:pic>
      <p:pic>
        <p:nvPicPr>
          <p:cNvPr id="5" name="Content Placeholder 4"/>
          <p:cNvPicPr>
            <a:picLocks noGrp="1" noChangeAspect="1"/>
          </p:cNvPicPr>
          <p:nvPr>
            <p:ph idx="1"/>
          </p:nvPr>
        </p:nvPicPr>
        <p:blipFill>
          <a:blip r:embed="rId3"/>
          <a:stretch>
            <a:fillRect/>
          </a:stretch>
        </p:blipFill>
        <p:spPr>
          <a:xfrm>
            <a:off x="2003965" y="2894851"/>
            <a:ext cx="3898047" cy="3456363"/>
          </a:xfrm>
          <a:prstGeom prst="rect">
            <a:avLst/>
          </a:prstGeom>
          <a:ln>
            <a:solidFill>
              <a:schemeClr val="tx1"/>
            </a:solidFill>
          </a:ln>
        </p:spPr>
      </p:pic>
      <p:sp>
        <p:nvSpPr>
          <p:cNvPr id="6" name="Rectangle 2"/>
          <p:cNvSpPr txBox="1">
            <a:spLocks noChangeArrowheads="1"/>
          </p:cNvSpPr>
          <p:nvPr/>
        </p:nvSpPr>
        <p:spPr bwMode="auto">
          <a:xfrm>
            <a:off x="1297306" y="1752070"/>
            <a:ext cx="8229024" cy="627594"/>
          </a:xfrm>
          <a:prstGeom prst="rect">
            <a:avLst/>
          </a:prstGeom>
          <a:noFill/>
          <a:ln>
            <a:noFill/>
          </a:ln>
          <a:effectLst/>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22403" rIns="0" bIns="0" numCol="1" anchor="t" anchorCtr="0" compatLnSpc="1">
            <a:prstTxWarp prst="textNoShape">
              <a:avLst/>
            </a:prstTxWarp>
          </a:bodyPr>
          <a:lstStyle>
            <a:lvl1pPr marL="342900" indent="-342900" algn="l" defTabSz="457200"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57200"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a:solidFill>
                  <a:srgbClr val="000000"/>
                </a:solidFill>
                <a:latin typeface="+mn-lt"/>
                <a:ea typeface="+mn-ea"/>
                <a:cs typeface="+mn-cs"/>
              </a:defRPr>
            </a:lvl2pPr>
            <a:lvl3pPr marL="1143000" indent="-228600" algn="l" defTabSz="457200"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a:solidFill>
                  <a:srgbClr val="000000"/>
                </a:solidFill>
                <a:latin typeface="+mn-lt"/>
                <a:ea typeface="+mn-ea"/>
                <a:cs typeface="+mn-cs"/>
              </a:defRPr>
            </a:lvl3pPr>
            <a:lvl4pPr marL="1600200" indent="-228600" algn="l" defTabSz="457200"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a:solidFill>
                  <a:srgbClr val="000000"/>
                </a:solidFill>
                <a:latin typeface="+mn-lt"/>
                <a:ea typeface="+mn-ea"/>
                <a:cs typeface="+mn-cs"/>
              </a:defRPr>
            </a:lvl4pPr>
            <a:lvl5pPr marL="2057400" indent="-228600" algn="l" defTabSz="457200"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000000"/>
                </a:solidFill>
                <a:latin typeface="+mn-lt"/>
                <a:ea typeface="+mn-ea"/>
                <a:cs typeface="+mn-cs"/>
              </a:defRPr>
            </a:lvl5pPr>
            <a:lvl6pPr marL="25146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8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90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62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391729" indent="-293797" eaLnBrk="1">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540" kern="0" dirty="0">
                <a:solidFill>
                  <a:schemeClr val="tx1"/>
                </a:solidFill>
              </a:rPr>
              <a:t>There are three clusters, but one company does not belong to any.</a:t>
            </a:r>
          </a:p>
        </p:txBody>
      </p:sp>
    </p:spTree>
    <p:extLst>
      <p:ext uri="{BB962C8B-B14F-4D97-AF65-F5344CB8AC3E}">
        <p14:creationId xmlns:p14="http://schemas.microsoft.com/office/powerpoint/2010/main" val="11518482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p:nvPr>
        </p:nvSpPr>
        <p:spPr>
          <a:xfrm>
            <a:off x="1146672" y="435817"/>
            <a:ext cx="8229024" cy="1144921"/>
          </a:xfrm>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smtClean="0"/>
              <a:t>Ternary plot: </a:t>
            </a:r>
            <a:br>
              <a:rPr lang="en-US" dirty="0" smtClean="0"/>
            </a:br>
            <a:r>
              <a:rPr lang="en-US" dirty="0" smtClean="0"/>
              <a:t>Clustering and Profiling</a:t>
            </a:r>
          </a:p>
        </p:txBody>
      </p:sp>
      <p:sp>
        <p:nvSpPr>
          <p:cNvPr id="21506" name="Rectangle 2"/>
          <p:cNvSpPr>
            <a:spLocks noGrp="1" noChangeArrowheads="1"/>
          </p:cNvSpPr>
          <p:nvPr>
            <p:ph type="body" idx="1"/>
          </p:nvPr>
        </p:nvSpPr>
        <p:spPr>
          <a:xfrm>
            <a:off x="679151" y="1580738"/>
            <a:ext cx="5042920" cy="4914329"/>
          </a:xfrm>
        </p:spPr>
        <p:txBody>
          <a:bodyPr vert="horz" lIns="91440" tIns="22403" rIns="91440" bIns="45720" rtlCol="0" anchor="ctr">
            <a:normAutofit lnSpcReduction="10000"/>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540" dirty="0" smtClean="0"/>
              <a:t>The position of each observations is determined by the co-ordinates.</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540" dirty="0" smtClean="0"/>
              <a:t>For example, Chrysler has 10% US parts, 30% European parts, and 60% Asian parts. The three implied lines meet at a certain point on the graph.</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540" dirty="0" smtClean="0"/>
              <a:t>Limitation: </a:t>
            </a:r>
          </a:p>
          <a:p>
            <a:pPr marL="848929" lvl="1"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340" dirty="0" smtClean="0"/>
              <a:t>Use three variables only</a:t>
            </a:r>
          </a:p>
          <a:p>
            <a:pPr marL="848929" lvl="1"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340" dirty="0" smtClean="0"/>
              <a:t>Must convert the numbers to percentages</a:t>
            </a:r>
            <a:endParaRPr lang="en-US" sz="2340" dirty="0"/>
          </a:p>
        </p:txBody>
      </p:sp>
      <p:pic>
        <p:nvPicPr>
          <p:cNvPr id="4" name="Picture 3"/>
          <p:cNvPicPr>
            <a:picLocks noChangeAspect="1"/>
          </p:cNvPicPr>
          <p:nvPr/>
        </p:nvPicPr>
        <p:blipFill>
          <a:blip r:embed="rId3"/>
          <a:stretch>
            <a:fillRect/>
          </a:stretch>
        </p:blipFill>
        <p:spPr>
          <a:xfrm>
            <a:off x="7194712" y="396394"/>
            <a:ext cx="3550375" cy="3148084"/>
          </a:xfrm>
          <a:prstGeom prst="rect">
            <a:avLst/>
          </a:prstGeom>
          <a:ln>
            <a:solidFill>
              <a:schemeClr val="tx1"/>
            </a:solidFill>
          </a:ln>
        </p:spPr>
      </p:pic>
      <p:pic>
        <p:nvPicPr>
          <p:cNvPr id="5" name="Picture 4"/>
          <p:cNvPicPr>
            <a:picLocks noChangeAspect="1"/>
          </p:cNvPicPr>
          <p:nvPr/>
        </p:nvPicPr>
        <p:blipFill>
          <a:blip r:embed="rId4"/>
          <a:stretch>
            <a:fillRect/>
          </a:stretch>
        </p:blipFill>
        <p:spPr>
          <a:xfrm>
            <a:off x="6312856" y="3667243"/>
            <a:ext cx="4432231" cy="2842503"/>
          </a:xfrm>
          <a:prstGeom prst="rect">
            <a:avLst/>
          </a:prstGeom>
          <a:ln>
            <a:solidFill>
              <a:schemeClr val="tx1"/>
            </a:solidFill>
          </a:ln>
        </p:spPr>
      </p:pic>
      <p:cxnSp>
        <p:nvCxnSpPr>
          <p:cNvPr id="10" name="Straight Arrow Connector 9"/>
          <p:cNvCxnSpPr/>
          <p:nvPr/>
        </p:nvCxnSpPr>
        <p:spPr>
          <a:xfrm flipH="1" flipV="1">
            <a:off x="9757064" y="2514600"/>
            <a:ext cx="457200" cy="77931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2" name="Straight Arrow Connector 11"/>
          <p:cNvCxnSpPr/>
          <p:nvPr/>
        </p:nvCxnSpPr>
        <p:spPr>
          <a:xfrm>
            <a:off x="7886700" y="2493818"/>
            <a:ext cx="1870364"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7" name="Straight Arrow Connector 16"/>
          <p:cNvCxnSpPr/>
          <p:nvPr/>
        </p:nvCxnSpPr>
        <p:spPr>
          <a:xfrm flipH="1">
            <a:off x="9757064" y="2213264"/>
            <a:ext cx="145472" cy="29094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3849801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p:nvPr>
        </p:nvSpPr>
        <p:spPr>
          <a:xfrm>
            <a:off x="1980049" y="867697"/>
            <a:ext cx="8229024" cy="1144921"/>
          </a:xfrm>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smtClean="0"/>
              <a:t>Visualizing multiple dimensions by colors and markers</a:t>
            </a:r>
          </a:p>
        </p:txBody>
      </p:sp>
      <p:sp>
        <p:nvSpPr>
          <p:cNvPr id="22530" name="Rectangle 2"/>
          <p:cNvSpPr>
            <a:spLocks noGrp="1" noChangeArrowheads="1"/>
          </p:cNvSpPr>
          <p:nvPr>
            <p:ph type="body" idx="1"/>
          </p:nvPr>
        </p:nvSpPr>
        <p:spPr>
          <a:xfrm>
            <a:off x="1980049" y="2582944"/>
            <a:ext cx="8229024" cy="3396952"/>
          </a:xfrm>
        </p:spPr>
        <p:txBody>
          <a:bodyPr>
            <a:normAutofit lnSpcReduction="10000"/>
          </a:bodyPr>
          <a:lstStyle/>
          <a:p>
            <a:pPr marL="555132" indent="-457200">
              <a:buClr>
                <a:srgbClr val="FF0000"/>
              </a:buClr>
              <a:buSzPct val="54000"/>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Data set: </a:t>
            </a:r>
            <a:r>
              <a:rPr lang="en-US" sz="2800" dirty="0" err="1" smtClean="0"/>
              <a:t>visualization_data.jmp</a:t>
            </a:r>
            <a:endParaRPr lang="en-US" sz="2800" dirty="0" smtClean="0"/>
          </a:p>
          <a:p>
            <a:pPr marL="555132" indent="-457200">
              <a:buClr>
                <a:srgbClr val="FF0000"/>
              </a:buClr>
              <a:buSzPct val="54000"/>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I want to know how academic rank and gender moderate the relationship between high school GPA and university test scores.</a:t>
            </a:r>
          </a:p>
          <a:p>
            <a:pPr marL="555132" indent="-457200">
              <a:buClr>
                <a:srgbClr val="FF0000"/>
              </a:buClr>
              <a:buSzPct val="54000"/>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Fit Y by X</a:t>
            </a:r>
          </a:p>
          <a:p>
            <a:pPr marL="555132" indent="-457200">
              <a:buClr>
                <a:srgbClr val="FF0000"/>
              </a:buClr>
              <a:buSzPct val="54000"/>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College test scores </a:t>
            </a:r>
            <a:r>
              <a:rPr lang="en-US" sz="2800" dirty="0" smtClean="0">
                <a:sym typeface="Wingdings" panose="05000000000000000000" pitchFamily="2" charset="2"/>
              </a:rPr>
              <a:t> Y</a:t>
            </a:r>
          </a:p>
          <a:p>
            <a:pPr marL="555132" indent="-457200">
              <a:buClr>
                <a:srgbClr val="FF0000"/>
              </a:buClr>
              <a:buSzPct val="54000"/>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sym typeface="Wingdings" panose="05000000000000000000" pitchFamily="2" charset="2"/>
              </a:rPr>
              <a:t>GPA  X</a:t>
            </a:r>
            <a:endParaRPr lang="en-US" sz="2800" dirty="0" smtClean="0"/>
          </a:p>
        </p:txBody>
      </p:sp>
    </p:spTree>
    <p:extLst>
      <p:ext uri="{BB962C8B-B14F-4D97-AF65-F5344CB8AC3E}">
        <p14:creationId xmlns:p14="http://schemas.microsoft.com/office/powerpoint/2010/main" val="148767036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5920" y="819448"/>
            <a:ext cx="3898490" cy="2351766"/>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355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5920" y="3567256"/>
            <a:ext cx="3898490" cy="3021437"/>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5" name="Rectangle 2"/>
          <p:cNvSpPr txBox="1">
            <a:spLocks noChangeArrowheads="1"/>
          </p:cNvSpPr>
          <p:nvPr/>
        </p:nvSpPr>
        <p:spPr>
          <a:xfrm>
            <a:off x="905392" y="1073972"/>
            <a:ext cx="4034252" cy="4526396"/>
          </a:xfrm>
          <a:prstGeom prst="rect">
            <a:avLst/>
          </a:prstGeom>
        </p:spPr>
        <p:txBody>
          <a:bodyPr vert="horz" lIns="91440" tIns="45720" rIns="91440" bIns="45720" rtlCol="0" anchor="ctr">
            <a:normAutofit fontScale="92500" lnSpcReduction="10000"/>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391729" indent="-293797">
              <a:spcAft>
                <a:spcPts val="1293"/>
              </a:spcAft>
              <a:buClr>
                <a:srgbClr val="800000"/>
              </a:buClr>
              <a:buSzPct val="45000"/>
              <a:buFont typeface="Wingdings" charset="0"/>
              <a:buChar char=""/>
              <a:tabLst>
                <a:tab pos="656722" algn="l"/>
                <a:tab pos="1313444" algn="l"/>
                <a:tab pos="1970166" algn="l"/>
                <a:tab pos="2626888" algn="l"/>
                <a:tab pos="3283610" algn="l"/>
              </a:tabLst>
              <a:defRPr/>
            </a:pPr>
            <a:r>
              <a:rPr lang="en-US" sz="2800" dirty="0"/>
              <a:t>Right click on the scatterplot and choose </a:t>
            </a:r>
            <a:r>
              <a:rPr lang="en-US" sz="2800" dirty="0">
                <a:solidFill>
                  <a:srgbClr val="FFC000"/>
                </a:solidFill>
              </a:rPr>
              <a:t>R</a:t>
            </a:r>
            <a:r>
              <a:rPr lang="en-US" sz="2800" dirty="0" smtClean="0">
                <a:solidFill>
                  <a:srgbClr val="FFC000"/>
                </a:solidFill>
              </a:rPr>
              <a:t>ow </a:t>
            </a:r>
            <a:r>
              <a:rPr lang="en-US" sz="2800" dirty="0">
                <a:solidFill>
                  <a:srgbClr val="FFC000"/>
                </a:solidFill>
              </a:rPr>
              <a:t>legend</a:t>
            </a:r>
            <a:r>
              <a:rPr lang="en-US" sz="2800" dirty="0"/>
              <a:t>.</a:t>
            </a:r>
          </a:p>
          <a:p>
            <a:pPr marL="391729" indent="-293797">
              <a:spcAft>
                <a:spcPts val="1293"/>
              </a:spcAft>
              <a:buClr>
                <a:srgbClr val="800000"/>
              </a:buClr>
              <a:buSzPct val="45000"/>
              <a:buFont typeface="Wingdings" charset="0"/>
              <a:buChar char=""/>
              <a:tabLst>
                <a:tab pos="656722" algn="l"/>
                <a:tab pos="1313444" algn="l"/>
                <a:tab pos="1970166" algn="l"/>
                <a:tab pos="2626888" algn="l"/>
                <a:tab pos="3283610" algn="l"/>
              </a:tabLst>
              <a:defRPr/>
            </a:pPr>
            <a:r>
              <a:rPr lang="en-US" sz="2800" dirty="0" smtClean="0"/>
              <a:t>Select Rank and Keep </a:t>
            </a:r>
            <a:r>
              <a:rPr lang="en-US" sz="2800" dirty="0"/>
              <a:t>the default color </a:t>
            </a:r>
            <a:r>
              <a:rPr lang="en-US" sz="2800" dirty="0" smtClean="0"/>
              <a:t>assignment.</a:t>
            </a:r>
            <a:endParaRPr lang="en-US" sz="2800" dirty="0"/>
          </a:p>
          <a:p>
            <a:pPr marL="391729" indent="-293797">
              <a:spcAft>
                <a:spcPts val="1293"/>
              </a:spcAft>
              <a:buClr>
                <a:srgbClr val="800000"/>
              </a:buClr>
              <a:buSzPct val="45000"/>
              <a:buFont typeface="Wingdings" charset="0"/>
              <a:buChar char=""/>
              <a:tabLst>
                <a:tab pos="656722" algn="l"/>
                <a:tab pos="1313444" algn="l"/>
                <a:tab pos="1970166" algn="l"/>
                <a:tab pos="2626888" algn="l"/>
                <a:tab pos="3283610" algn="l"/>
              </a:tabLst>
              <a:defRPr/>
            </a:pPr>
            <a:r>
              <a:rPr lang="en-US" sz="2800" dirty="0"/>
              <a:t>Now you are viewing three dimensions.</a:t>
            </a:r>
          </a:p>
          <a:p>
            <a:pPr marL="391729" indent="-293797">
              <a:spcAft>
                <a:spcPts val="1293"/>
              </a:spcAft>
              <a:buClr>
                <a:srgbClr val="800000"/>
              </a:buClr>
              <a:buSzPct val="45000"/>
              <a:buFont typeface="Wingdings" charset="0"/>
              <a:buChar char=""/>
              <a:tabLst>
                <a:tab pos="656722" algn="l"/>
                <a:tab pos="1313444" algn="l"/>
                <a:tab pos="1970166" algn="l"/>
                <a:tab pos="2626888" algn="l"/>
                <a:tab pos="3283610" algn="l"/>
              </a:tabLst>
              <a:defRPr/>
            </a:pPr>
            <a:r>
              <a:rPr lang="en-US" sz="2800" dirty="0"/>
              <a:t>Everything is everywhere! Good! No systematic concentration. </a:t>
            </a:r>
          </a:p>
        </p:txBody>
      </p:sp>
    </p:spTree>
    <p:extLst>
      <p:ext uri="{BB962C8B-B14F-4D97-AF65-F5344CB8AC3E}">
        <p14:creationId xmlns:p14="http://schemas.microsoft.com/office/powerpoint/2010/main" val="17043852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0302" y="606305"/>
            <a:ext cx="4654569" cy="2806854"/>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457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0302" y="3501009"/>
            <a:ext cx="4666090" cy="3145290"/>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5" name="Rectangle 2"/>
          <p:cNvSpPr txBox="1">
            <a:spLocks noChangeArrowheads="1"/>
          </p:cNvSpPr>
          <p:nvPr/>
        </p:nvSpPr>
        <p:spPr>
          <a:xfrm>
            <a:off x="1037367" y="678046"/>
            <a:ext cx="4335911" cy="5279694"/>
          </a:xfrm>
          <a:prstGeom prst="rect">
            <a:avLst/>
          </a:prstGeom>
        </p:spPr>
        <p:txBody>
          <a:bodyPr vert="horz" lIns="91440" tIns="45720" rIns="91440" bIns="45720" rtlCol="0" anchor="ctr">
            <a:normAutofit fontScale="92500" lnSpcReduction="10000"/>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391729" indent="-293797">
              <a:spcAft>
                <a:spcPts val="1293"/>
              </a:spcAft>
              <a:buClr>
                <a:srgbClr val="800000"/>
              </a:buClr>
              <a:buSzPct val="45000"/>
              <a:buFont typeface="Wingdings" charset="0"/>
              <a:buChar char=""/>
              <a:tabLst>
                <a:tab pos="656722" algn="l"/>
                <a:tab pos="1313444" algn="l"/>
                <a:tab pos="1970166" algn="l"/>
                <a:tab pos="2626888" algn="l"/>
                <a:tab pos="3283610" algn="l"/>
              </a:tabLst>
              <a:defRPr/>
            </a:pPr>
            <a:r>
              <a:rPr lang="en-US" sz="2800" dirty="0" smtClean="0"/>
              <a:t>Right click again to choose </a:t>
            </a:r>
            <a:r>
              <a:rPr lang="en-US" sz="2800" dirty="0" smtClean="0">
                <a:solidFill>
                  <a:srgbClr val="FFC000"/>
                </a:solidFill>
              </a:rPr>
              <a:t>Row legend</a:t>
            </a:r>
            <a:r>
              <a:rPr lang="en-US" sz="2800" dirty="0" smtClean="0"/>
              <a:t>. </a:t>
            </a:r>
          </a:p>
          <a:p>
            <a:pPr marL="391729" indent="-293797">
              <a:spcAft>
                <a:spcPts val="1293"/>
              </a:spcAft>
              <a:buClr>
                <a:srgbClr val="800000"/>
              </a:buClr>
              <a:buSzPct val="45000"/>
              <a:buFont typeface="Wingdings" charset="0"/>
              <a:buChar char=""/>
              <a:tabLst>
                <a:tab pos="656722" algn="l"/>
                <a:tab pos="1313444" algn="l"/>
                <a:tab pos="1970166" algn="l"/>
                <a:tab pos="2626888" algn="l"/>
                <a:tab pos="3283610" algn="l"/>
              </a:tabLst>
              <a:defRPr/>
            </a:pPr>
            <a:r>
              <a:rPr lang="en-US" sz="2800" dirty="0" smtClean="0"/>
              <a:t>Do </a:t>
            </a:r>
            <a:r>
              <a:rPr lang="en-US" sz="2800" dirty="0"/>
              <a:t>not assign colors to gender.</a:t>
            </a:r>
          </a:p>
          <a:p>
            <a:pPr marL="391729" indent="-293797">
              <a:spcAft>
                <a:spcPts val="1293"/>
              </a:spcAft>
              <a:buClr>
                <a:srgbClr val="800000"/>
              </a:buClr>
              <a:buSzPct val="45000"/>
              <a:buFont typeface="Wingdings" charset="0"/>
              <a:buChar char=""/>
              <a:tabLst>
                <a:tab pos="656722" algn="l"/>
                <a:tab pos="1313444" algn="l"/>
                <a:tab pos="1970166" algn="l"/>
                <a:tab pos="2626888" algn="l"/>
                <a:tab pos="3283610" algn="l"/>
              </a:tabLst>
              <a:defRPr/>
            </a:pPr>
            <a:r>
              <a:rPr lang="en-US" sz="2800" dirty="0"/>
              <a:t>Use sex symbols for gender marker.</a:t>
            </a:r>
          </a:p>
          <a:p>
            <a:pPr marL="391729" indent="-293797">
              <a:spcAft>
                <a:spcPts val="1293"/>
              </a:spcAft>
              <a:buClr>
                <a:srgbClr val="800000"/>
              </a:buClr>
              <a:buSzPct val="45000"/>
              <a:buFont typeface="Wingdings" charset="0"/>
              <a:buChar char=""/>
              <a:tabLst>
                <a:tab pos="656722" algn="l"/>
                <a:tab pos="1313444" algn="l"/>
                <a:tab pos="1970166" algn="l"/>
                <a:tab pos="2626888" algn="l"/>
                <a:tab pos="3283610" algn="l"/>
              </a:tabLst>
              <a:defRPr/>
            </a:pPr>
            <a:r>
              <a:rPr lang="en-US" sz="2800" dirty="0"/>
              <a:t>A green O is a female sophomore; a red + is a male freshman. </a:t>
            </a:r>
          </a:p>
          <a:p>
            <a:pPr marL="391729" indent="-293797">
              <a:spcAft>
                <a:spcPts val="1293"/>
              </a:spcAft>
              <a:buClr>
                <a:srgbClr val="800000"/>
              </a:buClr>
              <a:buSzPct val="45000"/>
              <a:buFont typeface="Wingdings" charset="0"/>
              <a:buChar char=""/>
              <a:tabLst>
                <a:tab pos="656722" algn="l"/>
                <a:tab pos="1313444" algn="l"/>
                <a:tab pos="1970166" algn="l"/>
                <a:tab pos="2626888" algn="l"/>
                <a:tab pos="3283610" algn="l"/>
              </a:tabLst>
              <a:defRPr/>
            </a:pPr>
            <a:r>
              <a:rPr lang="en-US" sz="2800" dirty="0">
                <a:solidFill>
                  <a:srgbClr val="FFC000"/>
                </a:solidFill>
              </a:rPr>
              <a:t>Four </a:t>
            </a:r>
            <a:r>
              <a:rPr lang="en-US" sz="2800" dirty="0" smtClean="0">
                <a:solidFill>
                  <a:srgbClr val="FFC000"/>
                </a:solidFill>
              </a:rPr>
              <a:t>dimensions!</a:t>
            </a:r>
            <a:endParaRPr lang="en-US" sz="2800" dirty="0">
              <a:solidFill>
                <a:srgbClr val="FFC000"/>
              </a:solidFill>
            </a:endParaRPr>
          </a:p>
          <a:p>
            <a:pPr marL="391729" indent="-293797">
              <a:spcAft>
                <a:spcPts val="1293"/>
              </a:spcAft>
              <a:buClr>
                <a:srgbClr val="800000"/>
              </a:buClr>
              <a:buSzPct val="45000"/>
              <a:buFont typeface="Wingdings" charset="0"/>
              <a:buChar char=""/>
              <a:tabLst>
                <a:tab pos="656722" algn="l"/>
                <a:tab pos="1313444" algn="l"/>
                <a:tab pos="1970166" algn="l"/>
                <a:tab pos="2626888" algn="l"/>
                <a:tab pos="3283610" algn="l"/>
              </a:tabLst>
              <a:defRPr/>
            </a:pPr>
            <a:r>
              <a:rPr lang="en-US" sz="2800" dirty="0"/>
              <a:t>Everything is everywhere! Good</a:t>
            </a:r>
            <a:r>
              <a:rPr lang="en-US" sz="2800" dirty="0" smtClean="0"/>
              <a:t>!. </a:t>
            </a:r>
            <a:endParaRPr lang="en-US" sz="2800" dirty="0"/>
          </a:p>
        </p:txBody>
      </p:sp>
    </p:spTree>
    <p:extLst>
      <p:ext uri="{BB962C8B-B14F-4D97-AF65-F5344CB8AC3E}">
        <p14:creationId xmlns:p14="http://schemas.microsoft.com/office/powerpoint/2010/main" val="245900054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216" y="449345"/>
            <a:ext cx="10131425" cy="1456267"/>
          </a:xfrm>
        </p:spPr>
        <p:txBody>
          <a:bodyPr/>
          <a:lstStyle/>
          <a:p>
            <a:r>
              <a:rPr lang="en-US" dirty="0" smtClean="0"/>
              <a:t>Regression by gender</a:t>
            </a:r>
            <a:endParaRPr lang="en-US" dirty="0"/>
          </a:p>
        </p:txBody>
      </p:sp>
      <p:sp>
        <p:nvSpPr>
          <p:cNvPr id="3" name="Content Placeholder 2"/>
          <p:cNvSpPr>
            <a:spLocks noGrp="1"/>
          </p:cNvSpPr>
          <p:nvPr>
            <p:ph idx="1"/>
          </p:nvPr>
        </p:nvSpPr>
        <p:spPr>
          <a:xfrm>
            <a:off x="685802" y="2142067"/>
            <a:ext cx="4244418" cy="3649133"/>
          </a:xfrm>
        </p:spPr>
        <p:txBody>
          <a:bodyPr>
            <a:normAutofit/>
          </a:bodyPr>
          <a:lstStyle/>
          <a:p>
            <a:r>
              <a:rPr lang="en-US" sz="2400" dirty="0" smtClean="0"/>
              <a:t>Inversed red triangle </a:t>
            </a:r>
            <a:r>
              <a:rPr lang="en-US" sz="2400" dirty="0" smtClean="0">
                <a:sym typeface="Wingdings" panose="05000000000000000000" pitchFamily="2" charset="2"/>
              </a:rPr>
              <a:t> Group by</a:t>
            </a:r>
          </a:p>
          <a:p>
            <a:r>
              <a:rPr lang="en-US" sz="2400" dirty="0" smtClean="0">
                <a:sym typeface="Wingdings" panose="05000000000000000000" pitchFamily="2" charset="2"/>
              </a:rPr>
              <a:t>Select Rank</a:t>
            </a:r>
          </a:p>
          <a:p>
            <a:r>
              <a:rPr lang="en-US" sz="2400" dirty="0" smtClean="0">
                <a:sym typeface="Wingdings" panose="05000000000000000000" pitchFamily="2" charset="2"/>
              </a:rPr>
              <a:t>Fit line</a:t>
            </a:r>
          </a:p>
          <a:p>
            <a:r>
              <a:rPr lang="en-US" sz="2400" dirty="0" smtClean="0">
                <a:sym typeface="Wingdings" panose="05000000000000000000" pitchFamily="2" charset="2"/>
              </a:rPr>
              <a:t>Different regression slopes for each gender</a:t>
            </a:r>
          </a:p>
        </p:txBody>
      </p:sp>
      <p:pic>
        <p:nvPicPr>
          <p:cNvPr id="5" name="Picture 4"/>
          <p:cNvPicPr>
            <a:picLocks noChangeAspect="1"/>
          </p:cNvPicPr>
          <p:nvPr/>
        </p:nvPicPr>
        <p:blipFill>
          <a:blip r:embed="rId2"/>
          <a:stretch>
            <a:fillRect/>
          </a:stretch>
        </p:blipFill>
        <p:spPr>
          <a:xfrm>
            <a:off x="5570503" y="3560627"/>
            <a:ext cx="4953691" cy="2857899"/>
          </a:xfrm>
          <a:prstGeom prst="rect">
            <a:avLst/>
          </a:prstGeom>
        </p:spPr>
      </p:pic>
      <p:pic>
        <p:nvPicPr>
          <p:cNvPr id="6" name="Picture 5"/>
          <p:cNvPicPr>
            <a:picLocks noChangeAspect="1"/>
          </p:cNvPicPr>
          <p:nvPr/>
        </p:nvPicPr>
        <p:blipFill>
          <a:blip r:embed="rId3"/>
          <a:stretch>
            <a:fillRect/>
          </a:stretch>
        </p:blipFill>
        <p:spPr>
          <a:xfrm>
            <a:off x="7990861" y="861114"/>
            <a:ext cx="2533333" cy="2561905"/>
          </a:xfrm>
          <a:prstGeom prst="rect">
            <a:avLst/>
          </a:prstGeom>
        </p:spPr>
      </p:pic>
    </p:spTree>
    <p:extLst>
      <p:ext uri="{BB962C8B-B14F-4D97-AF65-F5344CB8AC3E}">
        <p14:creationId xmlns:p14="http://schemas.microsoft.com/office/powerpoint/2010/main" val="23035445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216" y="449346"/>
            <a:ext cx="10131425" cy="870408"/>
          </a:xfrm>
        </p:spPr>
        <p:txBody>
          <a:bodyPr/>
          <a:lstStyle/>
          <a:p>
            <a:r>
              <a:rPr lang="en-US" dirty="0" smtClean="0"/>
              <a:t>Regression by gender</a:t>
            </a:r>
            <a:endParaRPr lang="en-US" dirty="0"/>
          </a:p>
        </p:txBody>
      </p:sp>
      <p:sp>
        <p:nvSpPr>
          <p:cNvPr id="3" name="Content Placeholder 2"/>
          <p:cNvSpPr>
            <a:spLocks noGrp="1"/>
          </p:cNvSpPr>
          <p:nvPr>
            <p:ph idx="1"/>
          </p:nvPr>
        </p:nvSpPr>
        <p:spPr>
          <a:xfrm>
            <a:off x="638668" y="1532219"/>
            <a:ext cx="4244418" cy="3649133"/>
          </a:xfrm>
        </p:spPr>
        <p:txBody>
          <a:bodyPr>
            <a:normAutofit/>
          </a:bodyPr>
          <a:lstStyle/>
          <a:p>
            <a:r>
              <a:rPr lang="en-US" sz="2400" dirty="0" smtClean="0">
                <a:sym typeface="Wingdings" panose="05000000000000000000" pitchFamily="2" charset="2"/>
              </a:rPr>
              <a:t>But </a:t>
            </a:r>
            <a:r>
              <a:rPr lang="en-US" sz="2400" dirty="0">
                <a:sym typeface="Wingdings" panose="05000000000000000000" pitchFamily="2" charset="2"/>
              </a:rPr>
              <a:t>there is an outlier</a:t>
            </a:r>
            <a:r>
              <a:rPr lang="en-US" sz="2400" dirty="0" smtClean="0">
                <a:sym typeface="Wingdings" panose="05000000000000000000" pitchFamily="2" charset="2"/>
              </a:rPr>
              <a:t>!</a:t>
            </a:r>
            <a:endParaRPr lang="en-US" sz="2400" dirty="0" smtClean="0"/>
          </a:p>
          <a:p>
            <a:r>
              <a:rPr lang="en-US" sz="2400" dirty="0" smtClean="0"/>
              <a:t>Select the data point</a:t>
            </a:r>
          </a:p>
          <a:p>
            <a:r>
              <a:rPr lang="en-US" sz="2400" dirty="0" smtClean="0"/>
              <a:t>Right-click and remove it (Row Hide and Exclude)</a:t>
            </a:r>
          </a:p>
          <a:p>
            <a:r>
              <a:rPr lang="en-US" sz="2400" dirty="0" smtClean="0"/>
              <a:t>Inversed triangle </a:t>
            </a:r>
            <a:r>
              <a:rPr lang="en-US" sz="2400" dirty="0" smtClean="0">
                <a:sym typeface="Wingdings" panose="05000000000000000000" pitchFamily="2" charset="2"/>
              </a:rPr>
              <a:t> Redo  </a:t>
            </a:r>
            <a:endParaRPr lang="en-US" sz="2400" dirty="0"/>
          </a:p>
        </p:txBody>
      </p:sp>
      <p:pic>
        <p:nvPicPr>
          <p:cNvPr id="4" name="Picture 3"/>
          <p:cNvPicPr>
            <a:picLocks noChangeAspect="1"/>
          </p:cNvPicPr>
          <p:nvPr/>
        </p:nvPicPr>
        <p:blipFill>
          <a:blip r:embed="rId2"/>
          <a:stretch>
            <a:fillRect/>
          </a:stretch>
        </p:blipFill>
        <p:spPr>
          <a:xfrm>
            <a:off x="5043952" y="1532219"/>
            <a:ext cx="6666667" cy="5019048"/>
          </a:xfrm>
          <a:prstGeom prst="rect">
            <a:avLst/>
          </a:prstGeom>
        </p:spPr>
      </p:pic>
    </p:spTree>
    <p:extLst>
      <p:ext uri="{BB962C8B-B14F-4D97-AF65-F5344CB8AC3E}">
        <p14:creationId xmlns:p14="http://schemas.microsoft.com/office/powerpoint/2010/main" val="29331912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216" y="449346"/>
            <a:ext cx="10131425" cy="870408"/>
          </a:xfrm>
        </p:spPr>
        <p:txBody>
          <a:bodyPr/>
          <a:lstStyle/>
          <a:p>
            <a:r>
              <a:rPr lang="en-US" dirty="0" smtClean="0"/>
              <a:t>Regression by gender</a:t>
            </a:r>
            <a:endParaRPr lang="en-US" dirty="0"/>
          </a:p>
        </p:txBody>
      </p:sp>
      <p:sp>
        <p:nvSpPr>
          <p:cNvPr id="3" name="Content Placeholder 2"/>
          <p:cNvSpPr>
            <a:spLocks noGrp="1"/>
          </p:cNvSpPr>
          <p:nvPr>
            <p:ph idx="1"/>
          </p:nvPr>
        </p:nvSpPr>
        <p:spPr>
          <a:xfrm>
            <a:off x="638668" y="1532220"/>
            <a:ext cx="4244418" cy="3548936"/>
          </a:xfrm>
        </p:spPr>
        <p:txBody>
          <a:bodyPr>
            <a:normAutofit/>
          </a:bodyPr>
          <a:lstStyle/>
          <a:p>
            <a:r>
              <a:rPr lang="en-US" sz="2800" dirty="0" smtClean="0">
                <a:sym typeface="Wingdings" panose="05000000000000000000" pitchFamily="2" charset="2"/>
              </a:rPr>
              <a:t>By removing just one outlier, the regression lines of male and female students are the same!</a:t>
            </a:r>
            <a:endParaRPr lang="en-US" sz="2800" dirty="0"/>
          </a:p>
        </p:txBody>
      </p:sp>
      <p:pic>
        <p:nvPicPr>
          <p:cNvPr id="5" name="Picture 4"/>
          <p:cNvPicPr>
            <a:picLocks noChangeAspect="1"/>
          </p:cNvPicPr>
          <p:nvPr/>
        </p:nvPicPr>
        <p:blipFill>
          <a:blip r:embed="rId2"/>
          <a:stretch>
            <a:fillRect/>
          </a:stretch>
        </p:blipFill>
        <p:spPr>
          <a:xfrm>
            <a:off x="5022758" y="2436990"/>
            <a:ext cx="6037461" cy="3483151"/>
          </a:xfrm>
          <a:prstGeom prst="rect">
            <a:avLst/>
          </a:prstGeom>
        </p:spPr>
      </p:pic>
    </p:spTree>
    <p:extLst>
      <p:ext uri="{BB962C8B-B14F-4D97-AF65-F5344CB8AC3E}">
        <p14:creationId xmlns:p14="http://schemas.microsoft.com/office/powerpoint/2010/main" val="7342365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title"/>
          </p:nvPr>
        </p:nvSpPr>
        <p:spPr>
          <a:xfrm>
            <a:off x="1338606" y="245558"/>
            <a:ext cx="8870467" cy="1144921"/>
          </a:xfrm>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smtClean="0"/>
              <a:t>Beyond 4-dimension: Linking and brushing</a:t>
            </a:r>
          </a:p>
        </p:txBody>
      </p:sp>
      <p:sp>
        <p:nvSpPr>
          <p:cNvPr id="25602" name="Rectangle 2"/>
          <p:cNvSpPr>
            <a:spLocks noGrp="1" noChangeArrowheads="1"/>
          </p:cNvSpPr>
          <p:nvPr>
            <p:ph type="body" idx="1"/>
          </p:nvPr>
        </p:nvSpPr>
        <p:spPr>
          <a:xfrm>
            <a:off x="1027520" y="1460077"/>
            <a:ext cx="9473940" cy="2371552"/>
          </a:xfrm>
        </p:spPr>
        <p:txBody>
          <a:bodyPr>
            <a:normAutofit lnSpcReduction="10000"/>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What are the characteristics of top performers in the college test?</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They are from WA, UT, and CA.</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Their high school GPA is good but their SAT is not necessarily good.</a:t>
            </a:r>
          </a:p>
        </p:txBody>
      </p:sp>
      <p:pic>
        <p:nvPicPr>
          <p:cNvPr id="2" name="Picture 1"/>
          <p:cNvPicPr>
            <a:picLocks noChangeAspect="1"/>
          </p:cNvPicPr>
          <p:nvPr/>
        </p:nvPicPr>
        <p:blipFill>
          <a:blip r:embed="rId3"/>
          <a:stretch>
            <a:fillRect/>
          </a:stretch>
        </p:blipFill>
        <p:spPr>
          <a:xfrm>
            <a:off x="1338606" y="4034312"/>
            <a:ext cx="9700181" cy="2396868"/>
          </a:xfrm>
          <a:prstGeom prst="rect">
            <a:avLst/>
          </a:prstGeom>
        </p:spPr>
      </p:pic>
    </p:spTree>
    <p:extLst>
      <p:ext uri="{BB962C8B-B14F-4D97-AF65-F5344CB8AC3E}">
        <p14:creationId xmlns:p14="http://schemas.microsoft.com/office/powerpoint/2010/main" val="33998820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title"/>
          </p:nvPr>
        </p:nvSpPr>
        <p:spPr>
          <a:xfrm>
            <a:off x="1980049" y="245558"/>
            <a:ext cx="822902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mtClean="0"/>
              <a:t>Linking and brushing</a:t>
            </a:r>
          </a:p>
        </p:txBody>
      </p:sp>
      <p:sp>
        <p:nvSpPr>
          <p:cNvPr id="25602" name="Rectangle 2"/>
          <p:cNvSpPr>
            <a:spLocks noGrp="1" noChangeArrowheads="1"/>
          </p:cNvSpPr>
          <p:nvPr>
            <p:ph type="body" idx="1"/>
          </p:nvPr>
        </p:nvSpPr>
        <p:spPr>
          <a:xfrm>
            <a:off x="1027520" y="1460077"/>
            <a:ext cx="9473940" cy="2371552"/>
          </a:xfrm>
        </p:spPr>
        <p:txBody>
          <a:bodyPr>
            <a:normAutofit/>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Interestingly, students whose high school GPA is perfect (4.0) are not the top performers in college.</a:t>
            </a:r>
          </a:p>
        </p:txBody>
      </p:sp>
      <p:pic>
        <p:nvPicPr>
          <p:cNvPr id="3" name="Picture 2"/>
          <p:cNvPicPr>
            <a:picLocks noChangeAspect="1"/>
          </p:cNvPicPr>
          <p:nvPr/>
        </p:nvPicPr>
        <p:blipFill>
          <a:blip r:embed="rId3"/>
          <a:stretch>
            <a:fillRect/>
          </a:stretch>
        </p:blipFill>
        <p:spPr>
          <a:xfrm>
            <a:off x="1027520" y="3754746"/>
            <a:ext cx="10105534" cy="2460411"/>
          </a:xfrm>
          <a:prstGeom prst="rect">
            <a:avLst/>
          </a:prstGeom>
        </p:spPr>
      </p:pic>
    </p:spTree>
    <p:extLst>
      <p:ext uri="{BB962C8B-B14F-4D97-AF65-F5344CB8AC3E}">
        <p14:creationId xmlns:p14="http://schemas.microsoft.com/office/powerpoint/2010/main" val="249592349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2.5: Linking and brushing</a:t>
            </a:r>
            <a:endParaRPr lang="en-US" dirty="0"/>
          </a:p>
        </p:txBody>
      </p:sp>
      <p:sp>
        <p:nvSpPr>
          <p:cNvPr id="3" name="Content Placeholder 2"/>
          <p:cNvSpPr>
            <a:spLocks noGrp="1"/>
          </p:cNvSpPr>
          <p:nvPr>
            <p:ph idx="1"/>
          </p:nvPr>
        </p:nvSpPr>
        <p:spPr/>
        <p:txBody>
          <a:bodyPr/>
          <a:lstStyle/>
          <a:p>
            <a:r>
              <a:rPr lang="en-US" sz="2800" dirty="0" smtClean="0"/>
              <a:t>Use </a:t>
            </a:r>
            <a:r>
              <a:rPr lang="en-US" sz="2800" dirty="0" err="1" smtClean="0"/>
              <a:t>visualization_data.jmp</a:t>
            </a:r>
            <a:endParaRPr lang="en-US" sz="2800" dirty="0" smtClean="0"/>
          </a:p>
          <a:p>
            <a:r>
              <a:rPr lang="en-US" sz="2800" dirty="0" smtClean="0"/>
              <a:t>Show the distributions of gender, rank, state code, college test scores, GPA and SAT.</a:t>
            </a:r>
          </a:p>
          <a:p>
            <a:r>
              <a:rPr lang="en-US" sz="2800" dirty="0" smtClean="0"/>
              <a:t>For diagnosis purposes: what is the profile of the lowest performers in the college test?</a:t>
            </a:r>
          </a:p>
          <a:p>
            <a:r>
              <a:rPr lang="en-US" sz="2800" dirty="0" smtClean="0"/>
              <a:t>Select male students. What is the profile?</a:t>
            </a:r>
          </a:p>
          <a:p>
            <a:endParaRPr lang="en-US" dirty="0"/>
          </a:p>
        </p:txBody>
      </p:sp>
    </p:spTree>
    <p:extLst>
      <p:ext uri="{BB962C8B-B14F-4D97-AF65-F5344CB8AC3E}">
        <p14:creationId xmlns:p14="http://schemas.microsoft.com/office/powerpoint/2010/main" val="26928593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p:nvPr>
        </p:nvSpPr>
        <p:spPr>
          <a:xfrm>
            <a:off x="1980049" y="273629"/>
            <a:ext cx="822902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mtClean="0"/>
              <a:t>Prediction Profiler</a:t>
            </a:r>
          </a:p>
        </p:txBody>
      </p:sp>
      <p:sp>
        <p:nvSpPr>
          <p:cNvPr id="26626" name="Rectangle 2"/>
          <p:cNvSpPr>
            <a:spLocks noGrp="1" noChangeArrowheads="1"/>
          </p:cNvSpPr>
          <p:nvPr>
            <p:ph type="body" idx="1"/>
          </p:nvPr>
        </p:nvSpPr>
        <p:spPr>
          <a:xfrm>
            <a:off x="754145" y="1355183"/>
            <a:ext cx="4650584" cy="4526396"/>
          </a:xfrm>
        </p:spPr>
        <p:txBody>
          <a:bodyPr>
            <a:noAutofit/>
          </a:bodyPr>
          <a:lstStyle/>
          <a:p>
            <a:pPr marL="414772" indent="-414772">
              <a:buFont typeface="Arial" panose="020B0604020202020204" pitchFamily="34" charset="0"/>
              <a:buChar char="•"/>
              <a:defRPr/>
            </a:pPr>
            <a:r>
              <a:rPr lang="en-US" sz="2400" dirty="0" smtClean="0"/>
              <a:t>Data set: Help </a:t>
            </a:r>
            <a:r>
              <a:rPr lang="en-US" sz="2400" dirty="0" smtClean="0">
                <a:sym typeface="Wingdings" panose="05000000000000000000" pitchFamily="2" charset="2"/>
              </a:rPr>
              <a:t> Sample data library  US Demographics</a:t>
            </a:r>
            <a:endParaRPr lang="en-US" sz="2400" dirty="0" smtClean="0"/>
          </a:p>
          <a:p>
            <a:pPr marL="414772" indent="-414772">
              <a:buFont typeface="Arial" panose="020B0604020202020204" pitchFamily="34" charset="0"/>
              <a:buChar char="•"/>
              <a:defRPr/>
            </a:pPr>
            <a:r>
              <a:rPr lang="en-US" sz="2400" dirty="0" smtClean="0">
                <a:solidFill>
                  <a:srgbClr val="FFC000"/>
                </a:solidFill>
              </a:rPr>
              <a:t>Analyze </a:t>
            </a:r>
            <a:r>
              <a:rPr lang="en-US" sz="2400" dirty="0" smtClean="0">
                <a:solidFill>
                  <a:srgbClr val="FFC000"/>
                </a:solidFill>
                <a:sym typeface="Wingdings" panose="05000000000000000000" pitchFamily="2" charset="2"/>
              </a:rPr>
              <a:t> Fit model</a:t>
            </a:r>
          </a:p>
          <a:p>
            <a:pPr marL="414772" indent="-414772">
              <a:buFont typeface="Arial" panose="020B0604020202020204" pitchFamily="34" charset="0"/>
              <a:buChar char="•"/>
              <a:defRPr/>
            </a:pPr>
            <a:r>
              <a:rPr lang="en-US" sz="2400" dirty="0" smtClean="0">
                <a:sym typeface="Wingdings" panose="05000000000000000000" pitchFamily="2" charset="2"/>
              </a:rPr>
              <a:t>Y = obese</a:t>
            </a:r>
          </a:p>
          <a:p>
            <a:pPr marL="414772" indent="-414772">
              <a:buFont typeface="Arial" panose="020B0604020202020204" pitchFamily="34" charset="0"/>
              <a:buChar char="•"/>
              <a:defRPr/>
            </a:pPr>
            <a:r>
              <a:rPr lang="en-US" sz="2400" dirty="0" err="1" smtClean="0">
                <a:sym typeface="Wingdings" panose="05000000000000000000" pitchFamily="2" charset="2"/>
              </a:rPr>
              <a:t>Xs</a:t>
            </a:r>
            <a:r>
              <a:rPr lang="en-US" sz="2400" dirty="0" smtClean="0">
                <a:sym typeface="Wingdings" panose="05000000000000000000" pitchFamily="2" charset="2"/>
              </a:rPr>
              <a:t> = Vegetable consumption, smokers, physical activity, Alcohol consumption</a:t>
            </a:r>
          </a:p>
          <a:p>
            <a:pPr marL="414772" indent="-414772">
              <a:buFont typeface="Arial" panose="020B0604020202020204" pitchFamily="34" charset="0"/>
              <a:buChar char="•"/>
              <a:defRPr/>
            </a:pPr>
            <a:r>
              <a:rPr lang="en-US" sz="2400" dirty="0" smtClean="0">
                <a:solidFill>
                  <a:srgbClr val="FFC000"/>
                </a:solidFill>
                <a:sym typeface="Wingdings" panose="05000000000000000000" pitchFamily="2" charset="2"/>
              </a:rPr>
              <a:t>Response scores  Factor profiling  Profiler</a:t>
            </a:r>
            <a:endParaRPr lang="en-US" sz="2400" dirty="0" smtClean="0">
              <a:solidFill>
                <a:srgbClr val="FFC000"/>
              </a:solidFill>
            </a:endParaRPr>
          </a:p>
        </p:txBody>
      </p:sp>
      <p:pic>
        <p:nvPicPr>
          <p:cNvPr id="4" name="Picture 3"/>
          <p:cNvPicPr>
            <a:picLocks noChangeAspect="1"/>
          </p:cNvPicPr>
          <p:nvPr/>
        </p:nvPicPr>
        <p:blipFill>
          <a:blip r:embed="rId3"/>
          <a:stretch>
            <a:fillRect/>
          </a:stretch>
        </p:blipFill>
        <p:spPr>
          <a:xfrm>
            <a:off x="5707955" y="1773874"/>
            <a:ext cx="5171429" cy="1904762"/>
          </a:xfrm>
          <a:prstGeom prst="rect">
            <a:avLst/>
          </a:prstGeom>
        </p:spPr>
      </p:pic>
      <p:pic>
        <p:nvPicPr>
          <p:cNvPr id="5" name="Picture 4"/>
          <p:cNvPicPr>
            <a:picLocks noChangeAspect="1"/>
          </p:cNvPicPr>
          <p:nvPr/>
        </p:nvPicPr>
        <p:blipFill>
          <a:blip r:embed="rId4"/>
          <a:stretch>
            <a:fillRect/>
          </a:stretch>
        </p:blipFill>
        <p:spPr>
          <a:xfrm>
            <a:off x="5707955" y="4033960"/>
            <a:ext cx="5114286" cy="1847619"/>
          </a:xfrm>
          <a:prstGeom prst="rect">
            <a:avLst/>
          </a:prstGeom>
        </p:spPr>
      </p:pic>
    </p:spTree>
    <p:extLst>
      <p:ext uri="{BB962C8B-B14F-4D97-AF65-F5344CB8AC3E}">
        <p14:creationId xmlns:p14="http://schemas.microsoft.com/office/powerpoint/2010/main" val="66717608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p:nvPr>
        </p:nvSpPr>
        <p:spPr>
          <a:xfrm>
            <a:off x="1980049" y="273629"/>
            <a:ext cx="822902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mtClean="0"/>
              <a:t>Prediction Profiler</a:t>
            </a:r>
          </a:p>
        </p:txBody>
      </p:sp>
      <p:sp>
        <p:nvSpPr>
          <p:cNvPr id="26626" name="Rectangle 2"/>
          <p:cNvSpPr>
            <a:spLocks noGrp="1" noChangeArrowheads="1"/>
          </p:cNvSpPr>
          <p:nvPr>
            <p:ph type="body" idx="1"/>
          </p:nvPr>
        </p:nvSpPr>
        <p:spPr>
          <a:xfrm>
            <a:off x="785317" y="1418550"/>
            <a:ext cx="4773819" cy="4526396"/>
          </a:xfrm>
        </p:spPr>
        <p:txBody>
          <a:bodyPr>
            <a:noAutofit/>
          </a:bodyPr>
          <a:lstStyle/>
          <a:p>
            <a:pPr marL="414772" indent="-414772">
              <a:buFont typeface="Arial" panose="020B0604020202020204" pitchFamily="34" charset="0"/>
              <a:buChar char="•"/>
              <a:defRPr/>
            </a:pPr>
            <a:r>
              <a:rPr lang="en-US" sz="2800" dirty="0" smtClean="0"/>
              <a:t>What would the obesity rate be if vegetable consumption is high, the smoker rate is low, physical activity is medium, and alcohol consumption is low?</a:t>
            </a:r>
          </a:p>
          <a:p>
            <a:pPr marL="414772" indent="-414772">
              <a:buFont typeface="Arial" panose="020B0604020202020204" pitchFamily="34" charset="0"/>
              <a:buChar char="•"/>
              <a:defRPr/>
            </a:pPr>
            <a:r>
              <a:rPr lang="en-US" sz="2800" dirty="0" smtClean="0"/>
              <a:t>Ask </a:t>
            </a:r>
            <a:r>
              <a:rPr lang="en-US" sz="2800" dirty="0" smtClean="0">
                <a:solidFill>
                  <a:srgbClr val="FFC000"/>
                </a:solidFill>
              </a:rPr>
              <a:t>“What if….</a:t>
            </a:r>
            <a:r>
              <a:rPr lang="en-US" sz="2800" dirty="0" smtClean="0"/>
              <a:t>” question?</a:t>
            </a:r>
          </a:p>
          <a:p>
            <a:pPr marL="414772" indent="-414772">
              <a:buFont typeface="Arial" panose="020B0604020202020204" pitchFamily="34" charset="0"/>
              <a:buChar char="•"/>
              <a:defRPr/>
            </a:pPr>
            <a:r>
              <a:rPr lang="en-US" sz="2800" dirty="0" smtClean="0"/>
              <a:t>You can use profiler to go beyond 5 dimensions.</a:t>
            </a:r>
          </a:p>
        </p:txBody>
      </p:sp>
      <p:pic>
        <p:nvPicPr>
          <p:cNvPr id="6" name="Picture 5"/>
          <p:cNvPicPr>
            <a:picLocks noChangeAspect="1"/>
          </p:cNvPicPr>
          <p:nvPr/>
        </p:nvPicPr>
        <p:blipFill>
          <a:blip r:embed="rId3"/>
          <a:stretch>
            <a:fillRect/>
          </a:stretch>
        </p:blipFill>
        <p:spPr>
          <a:xfrm>
            <a:off x="5811864" y="1583783"/>
            <a:ext cx="5171429" cy="1904762"/>
          </a:xfrm>
          <a:prstGeom prst="rect">
            <a:avLst/>
          </a:prstGeom>
        </p:spPr>
      </p:pic>
      <p:pic>
        <p:nvPicPr>
          <p:cNvPr id="7" name="Picture 6"/>
          <p:cNvPicPr>
            <a:picLocks noChangeAspect="1"/>
          </p:cNvPicPr>
          <p:nvPr/>
        </p:nvPicPr>
        <p:blipFill>
          <a:blip r:embed="rId4"/>
          <a:stretch>
            <a:fillRect/>
          </a:stretch>
        </p:blipFill>
        <p:spPr>
          <a:xfrm>
            <a:off x="5840435" y="3992397"/>
            <a:ext cx="5114286" cy="1847619"/>
          </a:xfrm>
          <a:prstGeom prst="rect">
            <a:avLst/>
          </a:prstGeom>
        </p:spPr>
      </p:pic>
    </p:spTree>
    <p:extLst>
      <p:ext uri="{BB962C8B-B14F-4D97-AF65-F5344CB8AC3E}">
        <p14:creationId xmlns:p14="http://schemas.microsoft.com/office/powerpoint/2010/main" val="182717524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a:xfrm>
            <a:off x="1980049" y="273629"/>
            <a:ext cx="822902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mtClean="0"/>
              <a:t>Two-way interaction is easy</a:t>
            </a:r>
          </a:p>
        </p:txBody>
      </p:sp>
      <p:sp>
        <p:nvSpPr>
          <p:cNvPr id="27650" name="Rectangle 2"/>
          <p:cNvSpPr>
            <a:spLocks noGrp="1" noChangeArrowheads="1"/>
          </p:cNvSpPr>
          <p:nvPr>
            <p:ph type="body" idx="1"/>
          </p:nvPr>
        </p:nvSpPr>
        <p:spPr>
          <a:xfrm>
            <a:off x="971381" y="1418550"/>
            <a:ext cx="4420751" cy="4526396"/>
          </a:xfrm>
        </p:spPr>
        <p:txBody>
          <a:bodyPr>
            <a:normAutofit/>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You can do it in Excel.</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We can extend the two-way plot to three-way or four-way in </a:t>
            </a:r>
            <a:r>
              <a:rPr lang="en-US" sz="2800" dirty="0" smtClean="0">
                <a:solidFill>
                  <a:srgbClr val="FFC000"/>
                </a:solidFill>
              </a:rPr>
              <a:t>Mathematica</a:t>
            </a:r>
            <a:r>
              <a:rPr lang="en-US" sz="2800" dirty="0" smtClean="0"/>
              <a:t> or Maple.</a:t>
            </a:r>
          </a:p>
        </p:txBody>
      </p:sp>
      <p:pic>
        <p:nvPicPr>
          <p:cNvPr id="276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3356" y="2271840"/>
            <a:ext cx="5270953" cy="2819816"/>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09676917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p:nvPr>
        </p:nvSpPr>
        <p:spPr>
          <a:xfrm>
            <a:off x="1234140" y="498293"/>
            <a:ext cx="8609073"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smtClean="0"/>
              <a:t>Dancing with </a:t>
            </a:r>
            <a:r>
              <a:rPr lang="en-US" dirty="0" smtClean="0"/>
              <a:t>multi-way </a:t>
            </a:r>
            <a:r>
              <a:rPr lang="en-US" dirty="0" smtClean="0"/>
              <a:t>interaction</a:t>
            </a:r>
          </a:p>
        </p:txBody>
      </p:sp>
      <p:sp>
        <p:nvSpPr>
          <p:cNvPr id="28674" name="Rectangle 2"/>
          <p:cNvSpPr>
            <a:spLocks noGrp="1" noChangeArrowheads="1"/>
          </p:cNvSpPr>
          <p:nvPr>
            <p:ph type="body" idx="1"/>
          </p:nvPr>
        </p:nvSpPr>
        <p:spPr>
          <a:xfrm>
            <a:off x="991518" y="1643214"/>
            <a:ext cx="9259319" cy="4526396"/>
          </a:xfrm>
        </p:spPr>
        <p:txBody>
          <a:bodyPr>
            <a:normAutofit/>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The objective of showing you these graphics is to let you be aware what options you have if you want to do multi-dimensional data visualization in the future. It is NOT required to learn how to create these graphics now. </a:t>
            </a:r>
            <a:endParaRPr lang="en-US" sz="2800" dirty="0" smtClean="0"/>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Can be done in </a:t>
            </a:r>
            <a:r>
              <a:rPr lang="en-US" sz="2800" dirty="0" smtClean="0">
                <a:solidFill>
                  <a:srgbClr val="FFC000"/>
                </a:solidFill>
              </a:rPr>
              <a:t>Mathematica</a:t>
            </a:r>
            <a:r>
              <a:rPr lang="en-US" sz="2800" dirty="0" smtClean="0"/>
              <a:t> or </a:t>
            </a:r>
            <a:r>
              <a:rPr lang="en-US" sz="2800" dirty="0" smtClean="0">
                <a:solidFill>
                  <a:srgbClr val="FFC000"/>
                </a:solidFill>
              </a:rPr>
              <a:t>Maple.</a:t>
            </a:r>
            <a:endParaRPr lang="en-US" sz="2800" dirty="0" smtClean="0">
              <a:solidFill>
                <a:srgbClr val="FFC000"/>
              </a:solidFill>
            </a:endParaRP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A regression equation is a function. Y is a function of </a:t>
            </a:r>
            <a:r>
              <a:rPr lang="en-US" sz="2800" dirty="0" err="1" smtClean="0"/>
              <a:t>Xs</a:t>
            </a:r>
            <a:r>
              <a:rPr lang="en-US" sz="2800" dirty="0" smtClean="0"/>
              <a:t>. </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hlinkClick r:id="rId3"/>
              </a:rPr>
              <a:t>http://www.creative-wisdom.com/multimedia/regression.html</a:t>
            </a:r>
            <a:r>
              <a:rPr lang="en-US" sz="2800" dirty="0" smtClean="0"/>
              <a:t>  </a:t>
            </a:r>
          </a:p>
        </p:txBody>
      </p:sp>
    </p:spTree>
    <p:extLst>
      <p:ext uri="{BB962C8B-B14F-4D97-AF65-F5344CB8AC3E}">
        <p14:creationId xmlns:p14="http://schemas.microsoft.com/office/powerpoint/2010/main" val="179417470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ChangeArrowheads="1"/>
          </p:cNvSpPr>
          <p:nvPr>
            <p:ph type="title"/>
          </p:nvPr>
        </p:nvSpPr>
        <p:spPr>
          <a:xfrm>
            <a:off x="4925158" y="745999"/>
            <a:ext cx="4893634" cy="1144921"/>
          </a:xfrm>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Lst>
              <a:defRPr/>
            </a:pPr>
            <a:r>
              <a:rPr lang="en-US" smtClean="0"/>
              <a:t>Dancing with three-way interaction</a:t>
            </a:r>
          </a:p>
        </p:txBody>
      </p:sp>
      <p:sp>
        <p:nvSpPr>
          <p:cNvPr id="29698" name="Rectangle 2"/>
          <p:cNvSpPr>
            <a:spLocks noGrp="1" noChangeArrowheads="1"/>
          </p:cNvSpPr>
          <p:nvPr>
            <p:ph type="body" idx="1"/>
          </p:nvPr>
        </p:nvSpPr>
        <p:spPr>
          <a:xfrm>
            <a:off x="4841629" y="2073819"/>
            <a:ext cx="5226309" cy="4478870"/>
          </a:xfrm>
        </p:spPr>
        <p:txBody>
          <a:bodyPr vert="horz" lIns="91440" tIns="22403" rIns="91440" bIns="45720" rtlCol="0" anchor="ctr">
            <a:normAutofit lnSpcReduction="10000"/>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Lst>
              <a:defRPr/>
            </a:pPr>
            <a:r>
              <a:rPr lang="en-US" sz="2540" dirty="0"/>
              <a:t>Detecting and interpreting three-way interactions in regression may be very complicated. Using a </a:t>
            </a:r>
            <a:r>
              <a:rPr lang="en-US" sz="2540" dirty="0">
                <a:solidFill>
                  <a:srgbClr val="FFC000"/>
                </a:solidFill>
              </a:rPr>
              <a:t>mesh surface</a:t>
            </a:r>
            <a:r>
              <a:rPr lang="en-US" sz="2540" dirty="0"/>
              <a:t> is much clearer.</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Lst>
              <a:defRPr/>
            </a:pPr>
            <a:r>
              <a:rPr lang="en-US" sz="2540" dirty="0"/>
              <a:t>Interaction: the effect of X on Y is not consistent across all levels of A and B → regression lines </a:t>
            </a:r>
            <a:r>
              <a:rPr lang="en-US" sz="2540" dirty="0" smtClean="0"/>
              <a:t>vary.</a:t>
            </a:r>
            <a:endParaRPr lang="en-US" sz="2540" dirty="0"/>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Lst>
              <a:defRPr/>
            </a:pPr>
            <a:r>
              <a:rPr lang="en-US" sz="2540" dirty="0"/>
              <a:t>If there is </a:t>
            </a:r>
            <a:r>
              <a:rPr lang="en-US" sz="2540" dirty="0">
                <a:solidFill>
                  <a:srgbClr val="FFC000"/>
                </a:solidFill>
              </a:rPr>
              <a:t>NO interaction</a:t>
            </a:r>
            <a:r>
              <a:rPr lang="en-US" sz="2540" dirty="0"/>
              <a:t>, there should be </a:t>
            </a:r>
            <a:r>
              <a:rPr lang="en-US" sz="2540" dirty="0">
                <a:solidFill>
                  <a:srgbClr val="FFC000"/>
                </a:solidFill>
              </a:rPr>
              <a:t>no curving or dancing </a:t>
            </a:r>
            <a:r>
              <a:rPr lang="en-US" sz="2540" dirty="0"/>
              <a:t>in the movie. Every frame should look the same.</a:t>
            </a:r>
          </a:p>
        </p:txBody>
      </p:sp>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7431" y="995145"/>
            <a:ext cx="2501542" cy="2515944"/>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97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2867" y="3850965"/>
            <a:ext cx="2523145" cy="2536107"/>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83014397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Dancing with three-way interaction</a:t>
            </a:r>
            <a:endParaRPr lang="en-US" dirty="0"/>
          </a:p>
        </p:txBody>
      </p:sp>
      <p:sp>
        <p:nvSpPr>
          <p:cNvPr id="3" name="Content Placeholder 2"/>
          <p:cNvSpPr>
            <a:spLocks noGrp="1"/>
          </p:cNvSpPr>
          <p:nvPr>
            <p:ph idx="1"/>
          </p:nvPr>
        </p:nvSpPr>
        <p:spPr>
          <a:xfrm>
            <a:off x="685800" y="2020130"/>
            <a:ext cx="10131425" cy="4192134"/>
          </a:xfrm>
        </p:spPr>
        <p:txBody>
          <a:bodyPr>
            <a:normAutofit/>
          </a:bodyPr>
          <a:lstStyle/>
          <a:p>
            <a:r>
              <a:rPr lang="en-US" sz="2800" dirty="0" smtClean="0"/>
              <a:t>Download a trial version </a:t>
            </a:r>
            <a:r>
              <a:rPr lang="en-US" sz="2800" dirty="0"/>
              <a:t>of Mathematica: </a:t>
            </a:r>
            <a:r>
              <a:rPr lang="en-US" sz="2800" dirty="0">
                <a:hlinkClick r:id="rId2"/>
              </a:rPr>
              <a:t>https://www.wolfram.com/mathematica/trial</a:t>
            </a:r>
            <a:r>
              <a:rPr lang="en-US" sz="2800" dirty="0" smtClean="0">
                <a:hlinkClick r:id="rId2"/>
              </a:rPr>
              <a:t>/</a:t>
            </a:r>
            <a:endParaRPr lang="en-US" sz="2800" dirty="0" smtClean="0"/>
          </a:p>
          <a:p>
            <a:r>
              <a:rPr lang="en-US" sz="2800" dirty="0" smtClean="0"/>
              <a:t>Open “plot3d.nb” to see a </a:t>
            </a:r>
            <a:r>
              <a:rPr lang="en-US" sz="2800" dirty="0" smtClean="0">
                <a:solidFill>
                  <a:srgbClr val="FFC000"/>
                </a:solidFill>
              </a:rPr>
              <a:t>two-way </a:t>
            </a:r>
            <a:r>
              <a:rPr lang="en-US" sz="2800" dirty="0" smtClean="0">
                <a:solidFill>
                  <a:srgbClr val="FFC000"/>
                </a:solidFill>
              </a:rPr>
              <a:t>interaction</a:t>
            </a:r>
          </a:p>
          <a:p>
            <a:r>
              <a:rPr lang="en-US" sz="2800" dirty="0" smtClean="0"/>
              <a:t>Open “</a:t>
            </a:r>
            <a:r>
              <a:rPr lang="en-US" sz="2800" dirty="0" err="1" smtClean="0"/>
              <a:t>animation.nb</a:t>
            </a:r>
            <a:r>
              <a:rPr lang="en-US" sz="2800" dirty="0" smtClean="0"/>
              <a:t>” to see </a:t>
            </a:r>
            <a:r>
              <a:rPr lang="en-US" sz="2800" smtClean="0"/>
              <a:t>a </a:t>
            </a:r>
            <a:r>
              <a:rPr lang="en-US" sz="2800" smtClean="0">
                <a:solidFill>
                  <a:srgbClr val="FFC000"/>
                </a:solidFill>
              </a:rPr>
              <a:t>three-way </a:t>
            </a:r>
            <a:r>
              <a:rPr lang="en-US" sz="2800" dirty="0" smtClean="0">
                <a:solidFill>
                  <a:srgbClr val="FFC000"/>
                </a:solidFill>
              </a:rPr>
              <a:t>interaction</a:t>
            </a:r>
          </a:p>
          <a:p>
            <a:r>
              <a:rPr lang="en-US" sz="2800" dirty="0" smtClean="0"/>
              <a:t>In the four-way interaction, the fourth dimension is the </a:t>
            </a:r>
            <a:r>
              <a:rPr lang="en-US" sz="2800" dirty="0" smtClean="0">
                <a:solidFill>
                  <a:srgbClr val="FFC000"/>
                </a:solidFill>
              </a:rPr>
              <a:t>temporal dimension</a:t>
            </a:r>
            <a:r>
              <a:rPr lang="en-US" sz="2800" dirty="0" smtClean="0"/>
              <a:t>. </a:t>
            </a:r>
          </a:p>
          <a:p>
            <a:r>
              <a:rPr lang="en-US" sz="2800" dirty="0" smtClean="0"/>
              <a:t>It is very difficult, if not impossible, to illustrate these results in print (hard copy). </a:t>
            </a:r>
            <a:endParaRPr lang="en-US" sz="2800" dirty="0"/>
          </a:p>
        </p:txBody>
      </p:sp>
    </p:spTree>
    <p:extLst>
      <p:ext uri="{BB962C8B-B14F-4D97-AF65-F5344CB8AC3E}">
        <p14:creationId xmlns:p14="http://schemas.microsoft.com/office/powerpoint/2010/main" val="10820459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Grp="1" noChangeArrowheads="1"/>
          </p:cNvSpPr>
          <p:nvPr>
            <p:ph type="title"/>
          </p:nvPr>
        </p:nvSpPr>
        <p:spPr>
          <a:xfrm>
            <a:off x="1980049" y="273629"/>
            <a:ext cx="822902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mtClean="0"/>
              <a:t>WolframAlpha</a:t>
            </a:r>
          </a:p>
        </p:txBody>
      </p:sp>
      <p:sp>
        <p:nvSpPr>
          <p:cNvPr id="30722" name="Rectangle 2"/>
          <p:cNvSpPr>
            <a:spLocks noGrp="1" noChangeArrowheads="1"/>
          </p:cNvSpPr>
          <p:nvPr>
            <p:ph type="body" idx="1"/>
          </p:nvPr>
        </p:nvSpPr>
        <p:spPr>
          <a:xfrm>
            <a:off x="1014062" y="1544636"/>
            <a:ext cx="5424445" cy="4526396"/>
          </a:xfrm>
        </p:spPr>
        <p:txBody>
          <a:bodyPr>
            <a:noAutofit/>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smtClean="0"/>
              <a:t>If you do not have Mathematica or Maple, you can use </a:t>
            </a:r>
            <a:r>
              <a:rPr lang="en-US" sz="2400" dirty="0" err="1" smtClean="0"/>
              <a:t>WolframAlpha</a:t>
            </a:r>
            <a:r>
              <a:rPr lang="en-US" sz="2400" dirty="0" smtClean="0"/>
              <a:t>. It is free!</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smtClean="0"/>
              <a:t>Open </a:t>
            </a:r>
            <a:r>
              <a:rPr lang="en-US" sz="2400" dirty="0">
                <a:hlinkClick r:id="rId3"/>
              </a:rPr>
              <a:t>https://www.wolframalpha.com/</a:t>
            </a:r>
            <a:endParaRPr lang="en-US" sz="2400" dirty="0"/>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smtClean="0"/>
              <a:t>Paste this into the box: </a:t>
            </a:r>
            <a:r>
              <a:rPr lang="pl-PL" sz="2400" dirty="0"/>
              <a:t>Plot3D[0.32 + x*0.2 + z*0.12 + x*z*0.45 + 0.012, {x, -10, 10}, {z, -10, 10}, PlotPoints -&gt; 50</a:t>
            </a:r>
            <a:r>
              <a:rPr lang="pl-PL" sz="2400" dirty="0" smtClean="0"/>
              <a:t>]</a:t>
            </a:r>
            <a:endParaRPr lang="en-US" sz="2400" dirty="0" smtClean="0"/>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smtClean="0"/>
              <a:t>But you see static graphics, not animation</a:t>
            </a:r>
          </a:p>
        </p:txBody>
      </p:sp>
      <p:pic>
        <p:nvPicPr>
          <p:cNvPr id="307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4306" y="1418550"/>
            <a:ext cx="4330535" cy="4396781"/>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13607929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a:xfrm>
            <a:off x="1980049" y="273629"/>
            <a:ext cx="8229024" cy="1144921"/>
          </a:xfrm>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smtClean="0"/>
              <a:t>How about five dimensions? Bubble plot</a:t>
            </a:r>
          </a:p>
        </p:txBody>
      </p:sp>
      <p:sp>
        <p:nvSpPr>
          <p:cNvPr id="5" name="Rectangle 2"/>
          <p:cNvSpPr txBox="1">
            <a:spLocks noChangeArrowheads="1"/>
          </p:cNvSpPr>
          <p:nvPr/>
        </p:nvSpPr>
        <p:spPr>
          <a:xfrm>
            <a:off x="1107579" y="1804408"/>
            <a:ext cx="5625729" cy="4232709"/>
          </a:xfrm>
          <a:prstGeom prst="rect">
            <a:avLst/>
          </a:prstGeom>
        </p:spPr>
        <p:txBody>
          <a:bodyPr vert="horz" lIns="91440" tIns="45720" rIns="91440" bIns="45720" rtlCol="0" anchor="ctr">
            <a:no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t>Help </a:t>
            </a:r>
            <a:r>
              <a:rPr lang="en-US" sz="2800" dirty="0" smtClean="0">
                <a:sym typeface="Wingdings" panose="05000000000000000000" pitchFamily="2" charset="2"/>
              </a:rPr>
              <a:t> </a:t>
            </a:r>
            <a:r>
              <a:rPr lang="en-US" sz="2800" dirty="0" smtClean="0"/>
              <a:t>Sample data library </a:t>
            </a:r>
            <a:r>
              <a:rPr lang="en-US" sz="2800" dirty="0" smtClean="0">
                <a:sym typeface="Wingdings" panose="05000000000000000000" pitchFamily="2" charset="2"/>
              </a:rPr>
              <a:t> </a:t>
            </a:r>
            <a:r>
              <a:rPr lang="en-US" sz="2800" dirty="0" err="1" smtClean="0">
                <a:sym typeface="Wingdings" panose="05000000000000000000" pitchFamily="2" charset="2"/>
              </a:rPr>
              <a:t>CrimeData.jmp</a:t>
            </a:r>
            <a:r>
              <a:rPr lang="en-US" sz="2800" dirty="0" smtClean="0">
                <a:sym typeface="Wingdings" panose="05000000000000000000" pitchFamily="2" charset="2"/>
              </a:rPr>
              <a:t> (not </a:t>
            </a:r>
            <a:r>
              <a:rPr lang="en-US" sz="2800" dirty="0" err="1" smtClean="0">
                <a:sym typeface="Wingdings" panose="05000000000000000000" pitchFamily="2" charset="2"/>
              </a:rPr>
              <a:t>Crime.jmp</a:t>
            </a:r>
            <a:r>
              <a:rPr lang="en-US" sz="2800" dirty="0" smtClean="0">
                <a:sym typeface="Wingdings" panose="05000000000000000000" pitchFamily="2" charset="2"/>
              </a:rPr>
              <a:t>)</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sym typeface="Wingdings" panose="05000000000000000000" pitchFamily="2" charset="2"/>
              </a:rPr>
              <a:t>Graph  </a:t>
            </a:r>
            <a:r>
              <a:rPr lang="en-US" sz="2800" dirty="0" smtClean="0">
                <a:solidFill>
                  <a:srgbClr val="FFC000"/>
                </a:solidFill>
                <a:sym typeface="Wingdings" panose="05000000000000000000" pitchFamily="2" charset="2"/>
              </a:rPr>
              <a:t>Bubble plot</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sym typeface="Wingdings" panose="05000000000000000000" pitchFamily="2" charset="2"/>
              </a:rPr>
              <a:t>Enter the variables as shown and press OK.</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smtClean="0">
                <a:sym typeface="Wingdings" panose="05000000000000000000" pitchFamily="2" charset="2"/>
              </a:rPr>
              <a:t>Click the </a:t>
            </a:r>
            <a:r>
              <a:rPr lang="en-US" sz="2800" dirty="0" smtClean="0">
                <a:solidFill>
                  <a:srgbClr val="FFC000"/>
                </a:solidFill>
                <a:sym typeface="Wingdings" panose="05000000000000000000" pitchFamily="2" charset="2"/>
              </a:rPr>
              <a:t>Pay</a:t>
            </a:r>
            <a:r>
              <a:rPr lang="en-US" sz="2800" dirty="0" smtClean="0">
                <a:sym typeface="Wingdings" panose="05000000000000000000" pitchFamily="2" charset="2"/>
              </a:rPr>
              <a:t> button to show the animation.</a:t>
            </a:r>
            <a:endParaRPr lang="en-US" sz="2800" dirty="0" smtClean="0"/>
          </a:p>
        </p:txBody>
      </p:sp>
      <p:pic>
        <p:nvPicPr>
          <p:cNvPr id="4" name="Picture 3"/>
          <p:cNvPicPr>
            <a:picLocks noChangeAspect="1"/>
          </p:cNvPicPr>
          <p:nvPr/>
        </p:nvPicPr>
        <p:blipFill>
          <a:blip r:embed="rId3"/>
          <a:stretch>
            <a:fillRect/>
          </a:stretch>
        </p:blipFill>
        <p:spPr>
          <a:xfrm>
            <a:off x="7268182" y="2208259"/>
            <a:ext cx="3174681" cy="2948687"/>
          </a:xfrm>
          <a:prstGeom prst="rect">
            <a:avLst/>
          </a:prstGeom>
        </p:spPr>
      </p:pic>
    </p:spTree>
    <p:extLst>
      <p:ext uri="{BB962C8B-B14F-4D97-AF65-F5344CB8AC3E}">
        <p14:creationId xmlns:p14="http://schemas.microsoft.com/office/powerpoint/2010/main" val="346003898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a:xfrm>
            <a:off x="1980049" y="273629"/>
            <a:ext cx="8229024" cy="1144921"/>
          </a:xfrm>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smtClean="0"/>
              <a:t>How about five dimensions? Bubble plot</a:t>
            </a:r>
          </a:p>
        </p:txBody>
      </p:sp>
      <p:pic>
        <p:nvPicPr>
          <p:cNvPr id="2" name="Picture 1"/>
          <p:cNvPicPr>
            <a:picLocks noChangeAspect="1"/>
          </p:cNvPicPr>
          <p:nvPr/>
        </p:nvPicPr>
        <p:blipFill>
          <a:blip r:embed="rId3"/>
          <a:stretch>
            <a:fillRect/>
          </a:stretch>
        </p:blipFill>
        <p:spPr>
          <a:xfrm>
            <a:off x="2098963" y="1260792"/>
            <a:ext cx="6442364" cy="5119813"/>
          </a:xfrm>
          <a:prstGeom prst="rect">
            <a:avLst/>
          </a:prstGeom>
        </p:spPr>
      </p:pic>
    </p:spTree>
    <p:extLst>
      <p:ext uri="{BB962C8B-B14F-4D97-AF65-F5344CB8AC3E}">
        <p14:creationId xmlns:p14="http://schemas.microsoft.com/office/powerpoint/2010/main" val="205370181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noChangeArrowheads="1"/>
          </p:cNvSpPr>
          <p:nvPr>
            <p:ph type="title"/>
          </p:nvPr>
        </p:nvSpPr>
        <p:spPr>
          <a:xfrm>
            <a:off x="1980049" y="273629"/>
            <a:ext cx="8229024" cy="1144921"/>
          </a:xfrm>
        </p:spPr>
        <p:txBody>
          <a:bodyPr vert="horz" lIns="91440" tIns="35206" rIns="91440" bIns="45720" rtlCol="0" anchor="ctr">
            <a:normAutofit fontScale="90000"/>
          </a:bodyPr>
          <a:lstStyle/>
          <a:p>
            <a:pPr>
              <a:defRPr/>
            </a:pPr>
            <a:r>
              <a:rPr lang="en-US" dirty="0"/>
              <a:t>How about five dimensions? Bubble plot</a:t>
            </a:r>
            <a:endParaRPr lang="en-US" dirty="0" smtClean="0"/>
          </a:p>
        </p:txBody>
      </p:sp>
      <p:pic>
        <p:nvPicPr>
          <p:cNvPr id="3" name="Picture 2"/>
          <p:cNvPicPr>
            <a:picLocks noChangeAspect="1"/>
          </p:cNvPicPr>
          <p:nvPr/>
        </p:nvPicPr>
        <p:blipFill>
          <a:blip r:embed="rId3"/>
          <a:stretch>
            <a:fillRect/>
          </a:stretch>
        </p:blipFill>
        <p:spPr>
          <a:xfrm>
            <a:off x="2095701" y="1262686"/>
            <a:ext cx="6445626" cy="5122405"/>
          </a:xfrm>
          <a:prstGeom prst="rect">
            <a:avLst/>
          </a:prstGeom>
        </p:spPr>
      </p:pic>
    </p:spTree>
    <p:extLst>
      <p:ext uri="{BB962C8B-B14F-4D97-AF65-F5344CB8AC3E}">
        <p14:creationId xmlns:p14="http://schemas.microsoft.com/office/powerpoint/2010/main" val="351371619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Grp="1" noChangeArrowheads="1"/>
          </p:cNvSpPr>
          <p:nvPr>
            <p:ph type="title"/>
          </p:nvPr>
        </p:nvSpPr>
        <p:spPr>
          <a:xfrm>
            <a:off x="1574803" y="564066"/>
            <a:ext cx="8951187" cy="1144921"/>
          </a:xfrm>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smtClean="0"/>
              <a:t>What the </a:t>
            </a:r>
            <a:r>
              <a:rPr lang="en-US" dirty="0" smtClean="0">
                <a:solidFill>
                  <a:srgbClr val="FFC000"/>
                </a:solidFill>
              </a:rPr>
              <a:t>bubble dance (animation) </a:t>
            </a:r>
            <a:r>
              <a:rPr lang="en-US" dirty="0" smtClean="0"/>
              <a:t>tell me?</a:t>
            </a:r>
          </a:p>
        </p:txBody>
      </p:sp>
      <p:sp>
        <p:nvSpPr>
          <p:cNvPr id="33794" name="Rectangle 2"/>
          <p:cNvSpPr>
            <a:spLocks noGrp="1" noChangeArrowheads="1"/>
          </p:cNvSpPr>
          <p:nvPr>
            <p:ph type="body" idx="1"/>
          </p:nvPr>
        </p:nvSpPr>
        <p:spPr>
          <a:xfrm>
            <a:off x="1036297" y="1708987"/>
            <a:ext cx="9385785" cy="4526396"/>
          </a:xfrm>
        </p:spPr>
        <p:txBody>
          <a:bodyPr vert="horz" lIns="91440" tIns="16003" rIns="91440" bIns="45720" rtlCol="0" anchor="ctr">
            <a:normAutofit/>
          </a:bodyPr>
          <a:lstStyle/>
          <a:p>
            <a:pPr marL="391729" indent="-293797">
              <a:lnSpc>
                <a:spcPct val="95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540" dirty="0">
                <a:latin typeface="Times New Roman" charset="0"/>
              </a:rPr>
              <a:t>In 1973 a strong association was found between the two crime rates, but in 1993 their connection became weaker. </a:t>
            </a:r>
          </a:p>
          <a:p>
            <a:pPr marL="391729" indent="-293797">
              <a:lnSpc>
                <a:spcPct val="95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540" dirty="0">
                <a:latin typeface="Times New Roman" charset="0"/>
              </a:rPr>
              <a:t>In both years big cities with a large population size tended to suffer from higher crime rates, with the Northeast region being the worst. </a:t>
            </a:r>
          </a:p>
          <a:p>
            <a:pPr marL="391729" indent="-293797">
              <a:lnSpc>
                <a:spcPct val="95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540" dirty="0">
                <a:latin typeface="Times New Roman" charset="0"/>
              </a:rPr>
              <a:t>The US crime rate has been steadily declining since the 1990s. In 2010, the crime rates appear to be under control. The robbery rate and the rape rate seemed to be negatively correlated. </a:t>
            </a:r>
          </a:p>
          <a:p>
            <a:pPr marL="391729" indent="-293797">
              <a:lnSpc>
                <a:spcPct val="95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540" dirty="0">
                <a:latin typeface="Times New Roman" charset="0"/>
              </a:rPr>
              <a:t>Big cities and Northeast are no longer the most dangerous places to live</a:t>
            </a:r>
            <a:r>
              <a:rPr lang="en-US" sz="2540" dirty="0" smtClean="0">
                <a:latin typeface="Times New Roman" charset="0"/>
              </a:rPr>
              <a:t>.</a:t>
            </a:r>
          </a:p>
          <a:p>
            <a:pPr marL="391729" indent="-293797">
              <a:lnSpc>
                <a:spcPct val="95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540" dirty="0" smtClean="0">
                <a:latin typeface="Times New Roman" charset="0"/>
              </a:rPr>
              <a:t>Dancing with the data!</a:t>
            </a:r>
            <a:endParaRPr lang="en-US" sz="2540" dirty="0">
              <a:latin typeface="Times New Roman" charset="0"/>
            </a:endParaRPr>
          </a:p>
        </p:txBody>
      </p:sp>
    </p:spTree>
    <p:extLst>
      <p:ext uri="{BB962C8B-B14F-4D97-AF65-F5344CB8AC3E}">
        <p14:creationId xmlns:p14="http://schemas.microsoft.com/office/powerpoint/2010/main" val="305201010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a:xfrm>
            <a:off x="1980049" y="273629"/>
            <a:ext cx="822902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mtClean="0"/>
              <a:t>UN Public Data Explorer</a:t>
            </a:r>
          </a:p>
        </p:txBody>
      </p:sp>
      <p:sp>
        <p:nvSpPr>
          <p:cNvPr id="34818" name="Rectangle 2"/>
          <p:cNvSpPr>
            <a:spLocks noGrp="1" noChangeArrowheads="1"/>
          </p:cNvSpPr>
          <p:nvPr>
            <p:ph type="body" idx="1"/>
          </p:nvPr>
        </p:nvSpPr>
        <p:spPr>
          <a:xfrm>
            <a:off x="572830" y="1315081"/>
            <a:ext cx="10700912" cy="5027846"/>
          </a:xfrm>
        </p:spPr>
        <p:txBody>
          <a:bodyPr>
            <a:normAutofit/>
          </a:bodyPr>
          <a:lstStyle/>
          <a:p>
            <a:pPr>
              <a:defRPr/>
            </a:pPr>
            <a:r>
              <a:rPr lang="en-US" sz="2800" dirty="0">
                <a:hlinkClick r:id="rId3"/>
              </a:rPr>
              <a:t>http://</a:t>
            </a:r>
            <a:r>
              <a:rPr lang="en-US" sz="2800" dirty="0" smtClean="0">
                <a:hlinkClick r:id="rId3"/>
              </a:rPr>
              <a:t>hdr.undp.org/en/data-explorer</a:t>
            </a:r>
            <a:endParaRPr lang="en-US" sz="2800" dirty="0" smtClean="0"/>
          </a:p>
          <a:p>
            <a:pPr>
              <a:defRPr/>
            </a:pPr>
            <a:r>
              <a:rPr lang="en-US" sz="2800" dirty="0" smtClean="0"/>
              <a:t>Want to know the relationship between education and health over time, conditioning (moderating) by population size and GNI per capita</a:t>
            </a:r>
          </a:p>
          <a:p>
            <a:pPr>
              <a:defRPr/>
            </a:pPr>
            <a:r>
              <a:rPr lang="en-US" sz="2800" dirty="0" smtClean="0"/>
              <a:t>X = Education index</a:t>
            </a:r>
          </a:p>
          <a:p>
            <a:pPr>
              <a:defRPr/>
            </a:pPr>
            <a:r>
              <a:rPr lang="en-US" sz="2800" dirty="0" smtClean="0"/>
              <a:t>Y = Health</a:t>
            </a:r>
          </a:p>
          <a:p>
            <a:pPr>
              <a:defRPr/>
            </a:pPr>
            <a:r>
              <a:rPr lang="en-US" sz="2800" dirty="0" smtClean="0"/>
              <a:t>Size = Population</a:t>
            </a:r>
          </a:p>
          <a:p>
            <a:pPr>
              <a:defRPr/>
            </a:pPr>
            <a:r>
              <a:rPr lang="en-US" sz="2800" dirty="0" smtClean="0"/>
              <a:t>Color = GNI per capita</a:t>
            </a:r>
          </a:p>
          <a:p>
            <a:pPr>
              <a:defRPr/>
            </a:pPr>
            <a:r>
              <a:rPr lang="en-US" sz="2800" dirty="0" smtClean="0"/>
              <a:t>Reference countries: China and US</a:t>
            </a:r>
          </a:p>
        </p:txBody>
      </p:sp>
    </p:spTree>
    <p:extLst>
      <p:ext uri="{BB962C8B-B14F-4D97-AF65-F5344CB8AC3E}">
        <p14:creationId xmlns:p14="http://schemas.microsoft.com/office/powerpoint/2010/main" val="354093548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a:xfrm>
            <a:off x="1980049" y="273629"/>
            <a:ext cx="822902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mtClean="0"/>
              <a:t>UN Public Data Explorer</a:t>
            </a:r>
          </a:p>
        </p:txBody>
      </p:sp>
      <p:sp>
        <p:nvSpPr>
          <p:cNvPr id="34818" name="Rectangle 2"/>
          <p:cNvSpPr>
            <a:spLocks noGrp="1" noChangeArrowheads="1"/>
          </p:cNvSpPr>
          <p:nvPr>
            <p:ph type="body" idx="1"/>
          </p:nvPr>
        </p:nvSpPr>
        <p:spPr>
          <a:xfrm>
            <a:off x="572830" y="1315081"/>
            <a:ext cx="10700912" cy="5027846"/>
          </a:xfrm>
        </p:spPr>
        <p:txBody>
          <a:bodyPr>
            <a:normAutofit/>
          </a:bodyPr>
          <a:lstStyle/>
          <a:p>
            <a:pPr>
              <a:defRPr/>
            </a:pPr>
            <a:endParaRPr lang="en-US" sz="2800" dirty="0" smtClean="0"/>
          </a:p>
        </p:txBody>
      </p:sp>
      <p:pic>
        <p:nvPicPr>
          <p:cNvPr id="2" name="Picture 1"/>
          <p:cNvPicPr>
            <a:picLocks noChangeAspect="1"/>
          </p:cNvPicPr>
          <p:nvPr/>
        </p:nvPicPr>
        <p:blipFill>
          <a:blip r:embed="rId3"/>
          <a:stretch>
            <a:fillRect/>
          </a:stretch>
        </p:blipFill>
        <p:spPr>
          <a:xfrm>
            <a:off x="474561" y="1185750"/>
            <a:ext cx="11013747" cy="5307648"/>
          </a:xfrm>
          <a:prstGeom prst="rect">
            <a:avLst/>
          </a:prstGeom>
        </p:spPr>
      </p:pic>
    </p:spTree>
    <p:extLst>
      <p:ext uri="{BB962C8B-B14F-4D97-AF65-F5344CB8AC3E}">
        <p14:creationId xmlns:p14="http://schemas.microsoft.com/office/powerpoint/2010/main" val="89062870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a:xfrm>
            <a:off x="1980049" y="273629"/>
            <a:ext cx="822902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mtClean="0"/>
              <a:t>UN Public Data Explorer</a:t>
            </a:r>
          </a:p>
        </p:txBody>
      </p:sp>
      <p:sp>
        <p:nvSpPr>
          <p:cNvPr id="34818" name="Rectangle 2"/>
          <p:cNvSpPr>
            <a:spLocks noGrp="1" noChangeArrowheads="1"/>
          </p:cNvSpPr>
          <p:nvPr>
            <p:ph type="body" idx="1"/>
          </p:nvPr>
        </p:nvSpPr>
        <p:spPr>
          <a:xfrm>
            <a:off x="572830" y="1315081"/>
            <a:ext cx="10700912" cy="5027846"/>
          </a:xfrm>
        </p:spPr>
        <p:txBody>
          <a:bodyPr>
            <a:normAutofit/>
          </a:bodyPr>
          <a:lstStyle/>
          <a:p>
            <a:pPr>
              <a:defRPr/>
            </a:pPr>
            <a:endParaRPr lang="en-US" sz="2800" dirty="0" smtClean="0"/>
          </a:p>
        </p:txBody>
      </p:sp>
      <p:pic>
        <p:nvPicPr>
          <p:cNvPr id="3" name="Picture 2"/>
          <p:cNvPicPr>
            <a:picLocks noChangeAspect="1"/>
          </p:cNvPicPr>
          <p:nvPr/>
        </p:nvPicPr>
        <p:blipFill>
          <a:blip r:embed="rId3"/>
          <a:stretch>
            <a:fillRect/>
          </a:stretch>
        </p:blipFill>
        <p:spPr>
          <a:xfrm>
            <a:off x="572830" y="1224089"/>
            <a:ext cx="11016561" cy="5257734"/>
          </a:xfrm>
          <a:prstGeom prst="rect">
            <a:avLst/>
          </a:prstGeom>
        </p:spPr>
      </p:pic>
    </p:spTree>
    <p:extLst>
      <p:ext uri="{BB962C8B-B14F-4D97-AF65-F5344CB8AC3E}">
        <p14:creationId xmlns:p14="http://schemas.microsoft.com/office/powerpoint/2010/main" val="335744879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a:xfrm>
            <a:off x="1157287" y="520368"/>
            <a:ext cx="8948812" cy="1144921"/>
          </a:xfrm>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a:t>What the </a:t>
            </a:r>
            <a:r>
              <a:rPr lang="en-US" dirty="0">
                <a:solidFill>
                  <a:srgbClr val="FFC000"/>
                </a:solidFill>
              </a:rPr>
              <a:t>bubble dance (animation) </a:t>
            </a:r>
            <a:r>
              <a:rPr lang="en-US" dirty="0"/>
              <a:t>tell me?</a:t>
            </a:r>
            <a:endParaRPr lang="en-US" dirty="0" smtClean="0"/>
          </a:p>
        </p:txBody>
      </p:sp>
      <p:sp>
        <p:nvSpPr>
          <p:cNvPr id="34818" name="Rectangle 2"/>
          <p:cNvSpPr>
            <a:spLocks noGrp="1" noChangeArrowheads="1"/>
          </p:cNvSpPr>
          <p:nvPr>
            <p:ph type="body" idx="1"/>
          </p:nvPr>
        </p:nvSpPr>
        <p:spPr>
          <a:xfrm>
            <a:off x="939077" y="1665289"/>
            <a:ext cx="8948812" cy="4526396"/>
          </a:xfrm>
        </p:spPr>
        <p:txBody>
          <a:bodyPr>
            <a:normAutofit/>
          </a:bodyPr>
          <a:lstStyle/>
          <a:p>
            <a:pPr>
              <a:defRPr/>
            </a:pPr>
            <a:r>
              <a:rPr lang="en-US" sz="2800" dirty="0" smtClean="0"/>
              <a:t>There is a positive relationship between education and health.</a:t>
            </a:r>
          </a:p>
          <a:p>
            <a:pPr>
              <a:defRPr/>
            </a:pPr>
            <a:r>
              <a:rPr lang="en-US" sz="2800" dirty="0" smtClean="0"/>
              <a:t>Overall most countries in the world have been improving in both since 1980.</a:t>
            </a:r>
          </a:p>
          <a:p>
            <a:pPr>
              <a:defRPr/>
            </a:pPr>
            <a:r>
              <a:rPr lang="en-US" sz="2800" dirty="0" smtClean="0"/>
              <a:t>Population size doesn’t matter.</a:t>
            </a:r>
          </a:p>
          <a:p>
            <a:pPr>
              <a:defRPr/>
            </a:pPr>
            <a:r>
              <a:rPr lang="en-US" sz="2800" dirty="0" smtClean="0"/>
              <a:t>Nations with high GNI per capita tends to improve faster.</a:t>
            </a:r>
          </a:p>
          <a:p>
            <a:pPr>
              <a:defRPr/>
            </a:pPr>
            <a:r>
              <a:rPr lang="en-US" sz="2800" dirty="0" smtClean="0"/>
              <a:t>A few countries have overtaken the US in both.</a:t>
            </a:r>
          </a:p>
          <a:p>
            <a:pPr>
              <a:defRPr/>
            </a:pPr>
            <a:r>
              <a:rPr lang="en-US" sz="2800" dirty="0" smtClean="0"/>
              <a:t>Dancing with the data!</a:t>
            </a:r>
          </a:p>
        </p:txBody>
      </p:sp>
    </p:spTree>
    <p:extLst>
      <p:ext uri="{BB962C8B-B14F-4D97-AF65-F5344CB8AC3E}">
        <p14:creationId xmlns:p14="http://schemas.microsoft.com/office/powerpoint/2010/main" val="348993755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Grp="1" noChangeArrowheads="1"/>
          </p:cNvSpPr>
          <p:nvPr>
            <p:ph type="title"/>
          </p:nvPr>
        </p:nvSpPr>
        <p:spPr>
          <a:xfrm>
            <a:off x="1980049" y="273629"/>
            <a:ext cx="822902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smtClean="0"/>
              <a:t>Assignment 2.6</a:t>
            </a:r>
          </a:p>
        </p:txBody>
      </p:sp>
      <p:sp>
        <p:nvSpPr>
          <p:cNvPr id="35842" name="Rectangle 2"/>
          <p:cNvSpPr>
            <a:spLocks noGrp="1" noChangeArrowheads="1"/>
          </p:cNvSpPr>
          <p:nvPr>
            <p:ph type="body" idx="1"/>
          </p:nvPr>
        </p:nvSpPr>
        <p:spPr>
          <a:xfrm>
            <a:off x="1053296" y="1604329"/>
            <a:ext cx="9803757" cy="4526396"/>
          </a:xfrm>
        </p:spPr>
        <p:txBody>
          <a:bodyPr>
            <a:noAutofit/>
          </a:bodyPr>
          <a:lstStyle/>
          <a:p>
            <a:pPr>
              <a:defRPr/>
            </a:pPr>
            <a:r>
              <a:rPr lang="en-US" sz="2400" dirty="0" smtClean="0"/>
              <a:t>Some critics charged that multi-national corporations are harming developing counties through investment because they extract natural too many resources from those countries.</a:t>
            </a:r>
          </a:p>
          <a:p>
            <a:pPr>
              <a:defRPr/>
            </a:pPr>
            <a:r>
              <a:rPr lang="en-US" sz="2400" dirty="0" smtClean="0"/>
              <a:t>Examine this claim by the UN Public Data Explorer</a:t>
            </a:r>
          </a:p>
          <a:p>
            <a:pPr>
              <a:defRPr/>
            </a:pPr>
            <a:r>
              <a:rPr lang="en-US" sz="2400" dirty="0" smtClean="0"/>
              <a:t>Put Natural resource depletion into Y</a:t>
            </a:r>
          </a:p>
          <a:p>
            <a:pPr>
              <a:defRPr/>
            </a:pPr>
            <a:r>
              <a:rPr lang="en-US" sz="2400" dirty="0" smtClean="0"/>
              <a:t>Foreign direct investment into X</a:t>
            </a:r>
          </a:p>
          <a:p>
            <a:pPr>
              <a:defRPr/>
            </a:pPr>
            <a:r>
              <a:rPr lang="en-US" sz="2400" dirty="0" smtClean="0"/>
              <a:t>Population size into Size</a:t>
            </a:r>
          </a:p>
          <a:p>
            <a:pPr>
              <a:defRPr/>
            </a:pPr>
            <a:r>
              <a:rPr lang="en-US" sz="2400" dirty="0" smtClean="0"/>
              <a:t>GNI per capita into color</a:t>
            </a:r>
          </a:p>
          <a:p>
            <a:pPr>
              <a:defRPr/>
            </a:pPr>
            <a:r>
              <a:rPr lang="en-US" sz="2400" dirty="0" smtClean="0"/>
              <a:t>Choose two or three countries as the references</a:t>
            </a:r>
          </a:p>
          <a:p>
            <a:pPr>
              <a:defRPr/>
            </a:pPr>
            <a:r>
              <a:rPr lang="en-US" sz="2400" dirty="0" smtClean="0"/>
              <a:t>Run the animation from 1980 to 2013</a:t>
            </a:r>
          </a:p>
          <a:p>
            <a:pPr>
              <a:defRPr/>
            </a:pPr>
            <a:r>
              <a:rPr lang="en-US" sz="2400" dirty="0" smtClean="0"/>
              <a:t>What are your findings?</a:t>
            </a:r>
          </a:p>
        </p:txBody>
      </p:sp>
    </p:spTree>
    <p:extLst>
      <p:ext uri="{BB962C8B-B14F-4D97-AF65-F5344CB8AC3E}">
        <p14:creationId xmlns:p14="http://schemas.microsoft.com/office/powerpoint/2010/main" val="258382616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414599"/>
            <a:ext cx="10131425" cy="1456267"/>
          </a:xfrm>
        </p:spPr>
        <p:txBody>
          <a:bodyPr>
            <a:normAutofit fontScale="90000"/>
          </a:bodyPr>
          <a:lstStyle/>
          <a:p>
            <a:r>
              <a:rPr lang="en-US" dirty="0" smtClean="0"/>
              <a:t>Future trend: </a:t>
            </a:r>
            <a:br>
              <a:rPr lang="en-US" dirty="0" smtClean="0"/>
            </a:br>
            <a:r>
              <a:rPr lang="en-US" dirty="0" smtClean="0"/>
              <a:t>Multi-panel </a:t>
            </a:r>
            <a:r>
              <a:rPr lang="en-US" dirty="0"/>
              <a:t>visualization </a:t>
            </a:r>
            <a:r>
              <a:rPr lang="en-US" dirty="0" smtClean="0"/>
              <a:t>in SAS </a:t>
            </a:r>
            <a:r>
              <a:rPr lang="en-US" dirty="0"/>
              <a:t>Visual Analytics: </a:t>
            </a:r>
            <a:br>
              <a:rPr lang="en-US" dirty="0"/>
            </a:b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2148546" y="1599665"/>
            <a:ext cx="7890589" cy="5123635"/>
          </a:xfrm>
          <a:prstGeom prst="rect">
            <a:avLst/>
          </a:prstGeom>
        </p:spPr>
      </p:pic>
    </p:spTree>
    <p:extLst>
      <p:ext uri="{BB962C8B-B14F-4D97-AF65-F5344CB8AC3E}">
        <p14:creationId xmlns:p14="http://schemas.microsoft.com/office/powerpoint/2010/main" val="271891806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8659"/>
            <a:ext cx="10494818" cy="1456267"/>
          </a:xfrm>
        </p:spPr>
        <p:txBody>
          <a:bodyPr/>
          <a:lstStyle/>
          <a:p>
            <a:r>
              <a:rPr lang="en-US" dirty="0"/>
              <a:t>Multi-panel visualization </a:t>
            </a:r>
            <a:r>
              <a:rPr lang="en-US" dirty="0" smtClean="0"/>
              <a:t>in SAS </a:t>
            </a:r>
            <a:r>
              <a:rPr lang="en-US" dirty="0"/>
              <a:t>Visual </a:t>
            </a:r>
            <a:r>
              <a:rPr lang="en-US" dirty="0" smtClean="0"/>
              <a:t>Analytics</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014208" y="1532197"/>
            <a:ext cx="7838002" cy="4868871"/>
          </a:xfrm>
          <a:prstGeom prst="rect">
            <a:avLst/>
          </a:prstGeom>
        </p:spPr>
      </p:pic>
    </p:spTree>
    <p:extLst>
      <p:ext uri="{BB962C8B-B14F-4D97-AF65-F5344CB8AC3E}">
        <p14:creationId xmlns:p14="http://schemas.microsoft.com/office/powerpoint/2010/main" val="24262609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ChangeArrowheads="1"/>
          </p:cNvSpPr>
          <p:nvPr>
            <p:ph type="title"/>
          </p:nvPr>
        </p:nvSpPr>
        <p:spPr>
          <a:xfrm>
            <a:off x="1980049" y="273629"/>
            <a:ext cx="822902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mtClean="0"/>
              <a:t>Tableau: Multi-panel visualization</a:t>
            </a:r>
          </a:p>
        </p:txBody>
      </p:sp>
      <p:sp>
        <p:nvSpPr>
          <p:cNvPr id="38914" name="Rectangle 2"/>
          <p:cNvSpPr>
            <a:spLocks noGrp="1" noChangeArrowheads="1"/>
          </p:cNvSpPr>
          <p:nvPr>
            <p:ph type="body" idx="1"/>
          </p:nvPr>
        </p:nvSpPr>
        <p:spPr>
          <a:xfrm>
            <a:off x="1980049" y="1604329"/>
            <a:ext cx="8229024" cy="4526396"/>
          </a:xfrm>
        </p:spPr>
        <p:txBody>
          <a:bodyPr/>
          <a:lstStyle/>
          <a:p>
            <a:pPr eaLnBrk="1">
              <a:buFont typeface="Times New Roman" charset="0"/>
              <a:buNone/>
              <a:defRPr/>
            </a:pPr>
            <a:endParaRPr lang="en-US" smtClean="0"/>
          </a:p>
        </p:txBody>
      </p:sp>
      <p:pic>
        <p:nvPicPr>
          <p:cNvPr id="389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7811" y="1418550"/>
            <a:ext cx="6470600" cy="5160061"/>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334372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Grp="1" noChangeArrowheads="1"/>
          </p:cNvSpPr>
          <p:nvPr>
            <p:ph type="title"/>
          </p:nvPr>
        </p:nvSpPr>
        <p:spPr>
          <a:xfrm>
            <a:off x="1980049" y="273629"/>
            <a:ext cx="8229024" cy="1144921"/>
          </a:xfrm>
        </p:spPr>
        <p:txBody>
          <a:bodyPr vert="horz" lIns="91440" tIns="35206" rIns="91440" bIns="45720" rtlCol="0" anchor="ctr">
            <a:normAutofit/>
          </a:bodyPr>
          <a:lstStyle/>
          <a:p>
            <a:pPr eaLnBrk="1">
              <a:buFont typeface="Times New Roman" charset="0"/>
              <a:buNone/>
              <a:defRPr/>
            </a:pPr>
            <a:endParaRPr lang="en-US" smtClean="0"/>
          </a:p>
        </p:txBody>
      </p:sp>
      <p:sp>
        <p:nvSpPr>
          <p:cNvPr id="39938" name="Rectangle 2"/>
          <p:cNvSpPr>
            <a:spLocks noGrp="1" noChangeArrowheads="1"/>
          </p:cNvSpPr>
          <p:nvPr>
            <p:ph type="body" idx="1"/>
          </p:nvPr>
        </p:nvSpPr>
        <p:spPr>
          <a:xfrm>
            <a:off x="1980049" y="1604329"/>
            <a:ext cx="8229024" cy="4526396"/>
          </a:xfrm>
        </p:spPr>
        <p:txBody>
          <a:bodyPr/>
          <a:lstStyle/>
          <a:p>
            <a:pPr eaLnBrk="1">
              <a:buFont typeface="Times New Roman" charset="0"/>
              <a:buNone/>
              <a:defRPr/>
            </a:pPr>
            <a:endParaRPr lang="en-US" smtClean="0"/>
          </a:p>
        </p:txBody>
      </p:sp>
      <p:pic>
        <p:nvPicPr>
          <p:cNvPr id="399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7049" y="730158"/>
            <a:ext cx="8993745" cy="5491296"/>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7963592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TM03457452[[fn=Celestial]]</Template>
  <TotalTime>2801</TotalTime>
  <Words>3685</Words>
  <Application>Microsoft Macintosh PowerPoint</Application>
  <PresentationFormat>Widescreen</PresentationFormat>
  <Paragraphs>424</Paragraphs>
  <Slides>87</Slides>
  <Notes>42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87</vt:i4>
      </vt:variant>
    </vt:vector>
  </HeadingPairs>
  <TitlesOfParts>
    <vt:vector size="95" baseType="lpstr">
      <vt:lpstr>Calibri</vt:lpstr>
      <vt:lpstr>Calibri Light</vt:lpstr>
      <vt:lpstr>ＭＳ Ｐゴシック</vt:lpstr>
      <vt:lpstr>Symbol</vt:lpstr>
      <vt:lpstr>Times New Roman</vt:lpstr>
      <vt:lpstr>Wingdings</vt:lpstr>
      <vt:lpstr>Arial</vt:lpstr>
      <vt:lpstr>Celestial</vt:lpstr>
      <vt:lpstr>Data visualization: Dancing with the data</vt:lpstr>
      <vt:lpstr>Agenda</vt:lpstr>
      <vt:lpstr>What is data visualization?</vt:lpstr>
      <vt:lpstr>Static vs. dynamic</vt:lpstr>
      <vt:lpstr>Dyanmic: Boxplot of scores by state</vt:lpstr>
      <vt:lpstr>What is data visualization?</vt:lpstr>
      <vt:lpstr>Why not numbers only? Opposition</vt:lpstr>
      <vt:lpstr>Why not numbers only? Opposition</vt:lpstr>
      <vt:lpstr>Why data visualization?  See beyond the horizon!</vt:lpstr>
      <vt:lpstr>Why data visualization?  See beyond the horizon!</vt:lpstr>
      <vt:lpstr>Why data visualization? See beyond the horizon!</vt:lpstr>
      <vt:lpstr>Why data visualization? See beyond the horizon!</vt:lpstr>
      <vt:lpstr>Why data visualization? Numbers may fool you!</vt:lpstr>
      <vt:lpstr>Numbers can fool you!</vt:lpstr>
      <vt:lpstr>Why data visualization? Numbers may fool you!</vt:lpstr>
      <vt:lpstr>Why data visualization? It benefits even traditional statistics</vt:lpstr>
      <vt:lpstr>Why data visualization? It benefits even traditional statistics</vt:lpstr>
      <vt:lpstr>Diamond plot</vt:lpstr>
      <vt:lpstr>Diamond plot</vt:lpstr>
      <vt:lpstr>Diamond plot</vt:lpstr>
      <vt:lpstr>Brief history</vt:lpstr>
      <vt:lpstr>A modern version</vt:lpstr>
      <vt:lpstr>A modern version</vt:lpstr>
      <vt:lpstr>1854 London Cholera Outbreak</vt:lpstr>
      <vt:lpstr>Deming’s total quality management</vt:lpstr>
      <vt:lpstr>GIS Map: World_data</vt:lpstr>
      <vt:lpstr>GIS map</vt:lpstr>
      <vt:lpstr>GIS map</vt:lpstr>
      <vt:lpstr>GIS Map</vt:lpstr>
      <vt:lpstr>GIS Map: local filter</vt:lpstr>
      <vt:lpstr>Local filter</vt:lpstr>
      <vt:lpstr>Customized GIS Map</vt:lpstr>
      <vt:lpstr>Assignment 2.1</vt:lpstr>
      <vt:lpstr>GIS Map: County</vt:lpstr>
      <vt:lpstr>GIS Map: County</vt:lpstr>
      <vt:lpstr>Assignment 2.2</vt:lpstr>
      <vt:lpstr>GIS Map: Zip (Windows only)</vt:lpstr>
      <vt:lpstr>GIS Map: Zip</vt:lpstr>
      <vt:lpstr>GIS Map: Zip</vt:lpstr>
      <vt:lpstr>Coplot for multivariate visualization:  college test scores X rank * gender</vt:lpstr>
      <vt:lpstr>Coplot:  college test scores X rank * gender</vt:lpstr>
      <vt:lpstr>Coplot in tableau</vt:lpstr>
      <vt:lpstr>Coplot in tableau</vt:lpstr>
      <vt:lpstr>Coplot in tableau</vt:lpstr>
      <vt:lpstr>Coplot in tableau</vt:lpstr>
      <vt:lpstr>PowerPoint Presentation</vt:lpstr>
      <vt:lpstr>PowerPoint Presentation</vt:lpstr>
      <vt:lpstr>PowerPoint Presentation</vt:lpstr>
      <vt:lpstr>PowerPoint Presentation</vt:lpstr>
      <vt:lpstr>Assignment 2.3 (Optional)</vt:lpstr>
      <vt:lpstr>Scatterplot 3D</vt:lpstr>
      <vt:lpstr>Scatterplot 3D</vt:lpstr>
      <vt:lpstr>Scatterplot 3D</vt:lpstr>
      <vt:lpstr>Assignment 2.4</vt:lpstr>
      <vt:lpstr>Ternary plot:  Clustering and Profiling</vt:lpstr>
      <vt:lpstr>Ternary plot:  Clustering and Profiling</vt:lpstr>
      <vt:lpstr>Clustering pattern</vt:lpstr>
      <vt:lpstr>Ternary plot:  Clustering and Profiling</vt:lpstr>
      <vt:lpstr>Visualizing multiple dimensions by colors and markers</vt:lpstr>
      <vt:lpstr>PowerPoint Presentation</vt:lpstr>
      <vt:lpstr>PowerPoint Presentation</vt:lpstr>
      <vt:lpstr>Regression by gender</vt:lpstr>
      <vt:lpstr>Regression by gender</vt:lpstr>
      <vt:lpstr>Regression by gender</vt:lpstr>
      <vt:lpstr>Beyond 4-dimension: Linking and brushing</vt:lpstr>
      <vt:lpstr>Linking and brushing</vt:lpstr>
      <vt:lpstr>Assignment 2.5: Linking and brushing</vt:lpstr>
      <vt:lpstr>Prediction Profiler</vt:lpstr>
      <vt:lpstr>Prediction Profiler</vt:lpstr>
      <vt:lpstr>Two-way interaction is easy</vt:lpstr>
      <vt:lpstr>Dancing with multi-way interaction</vt:lpstr>
      <vt:lpstr>Dancing with three-way interaction</vt:lpstr>
      <vt:lpstr>Dancing with three-way interaction</vt:lpstr>
      <vt:lpstr>WolframAlpha</vt:lpstr>
      <vt:lpstr>How about five dimensions? Bubble plot</vt:lpstr>
      <vt:lpstr>How about five dimensions? Bubble plot</vt:lpstr>
      <vt:lpstr>How about five dimensions? Bubble plot</vt:lpstr>
      <vt:lpstr>What the bubble dance (animation) tell me?</vt:lpstr>
      <vt:lpstr>UN Public Data Explorer</vt:lpstr>
      <vt:lpstr>UN Public Data Explorer</vt:lpstr>
      <vt:lpstr>UN Public Data Explorer</vt:lpstr>
      <vt:lpstr>What the bubble dance (animation) tell me?</vt:lpstr>
      <vt:lpstr>Assignment 2.6</vt:lpstr>
      <vt:lpstr>Future trend:  Multi-panel visualization in SAS Visual Analytics:  </vt:lpstr>
      <vt:lpstr>Multi-panel visualization in SAS Visual Analytics</vt:lpstr>
      <vt:lpstr>Tableau: Multi-panel visualization</vt:lpstr>
      <vt:lpstr>PowerPoint Presentation</vt:lpstr>
    </vt:vector>
  </TitlesOfParts>
  <LinksUpToDate>false</LinksUpToDate>
  <SharedDoc>false</SharedDoc>
  <HyperlinksChanged>false</HyperlinksChanged>
  <AppVersion>15.0034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Chong Ho Yu</dc:creator>
  <cp:lastModifiedBy>Microsoft Office User</cp:lastModifiedBy>
  <cp:revision>127</cp:revision>
  <dcterms:created xsi:type="dcterms:W3CDTF">2018-03-30T12:24:31Z</dcterms:created>
  <dcterms:modified xsi:type="dcterms:W3CDTF">2018-04-02T19:21:36Z</dcterms:modified>
</cp:coreProperties>
</file>