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81" r:id="rId10"/>
    <p:sldId id="282" r:id="rId11"/>
    <p:sldId id="263" r:id="rId12"/>
    <p:sldId id="264" r:id="rId13"/>
    <p:sldId id="265" r:id="rId14"/>
    <p:sldId id="301" r:id="rId15"/>
    <p:sldId id="302" r:id="rId16"/>
    <p:sldId id="303" r:id="rId17"/>
    <p:sldId id="304" r:id="rId18"/>
    <p:sldId id="305" r:id="rId19"/>
    <p:sldId id="294" r:id="rId20"/>
    <p:sldId id="306" r:id="rId21"/>
    <p:sldId id="283" r:id="rId22"/>
    <p:sldId id="266" r:id="rId23"/>
    <p:sldId id="267" r:id="rId24"/>
    <p:sldId id="268" r:id="rId25"/>
    <p:sldId id="269" r:id="rId26"/>
    <p:sldId id="270" r:id="rId27"/>
    <p:sldId id="271" r:id="rId28"/>
    <p:sldId id="295" r:id="rId29"/>
    <p:sldId id="296" r:id="rId30"/>
    <p:sldId id="291" r:id="rId31"/>
    <p:sldId id="284" r:id="rId32"/>
    <p:sldId id="285" r:id="rId33"/>
    <p:sldId id="287" r:id="rId34"/>
    <p:sldId id="277" r:id="rId35"/>
    <p:sldId id="278" r:id="rId36"/>
    <p:sldId id="286" r:id="rId37"/>
    <p:sldId id="297" r:id="rId38"/>
    <p:sldId id="298" r:id="rId39"/>
    <p:sldId id="299" r:id="rId40"/>
    <p:sldId id="288" r:id="rId41"/>
    <p:sldId id="289" r:id="rId42"/>
    <p:sldId id="290" r:id="rId43"/>
    <p:sldId id="300" r:id="rId44"/>
    <p:sldId id="292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74"/>
    <p:restoredTop sz="94643"/>
  </p:normalViewPr>
  <p:slideViewPr>
    <p:cSldViewPr snapToGrid="0" snapToObjects="1">
      <p:cViewPr varScale="1">
        <p:scale>
          <a:sx n="111" d="100"/>
          <a:sy n="111" d="100"/>
        </p:scale>
        <p:origin x="79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1FF85-0E27-0740-AA80-F534633AAA78}" type="datetimeFigureOut">
              <a:rPr lang="en-US" smtClean="0"/>
              <a:t>4/15/18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8D2E6-4FAF-1548-B3CD-CAD5DA008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22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494572E-CB7B-4656-B593-29D1661256B8}" type="slidenum">
              <a:rPr lang="de-DE" altLang="en-US"/>
              <a:pPr/>
              <a:t>2</a:t>
            </a:fld>
            <a:endParaRPr lang="de-DE" altLang="en-US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5000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494572E-CB7B-4656-B593-29D1661256B8}" type="slidenum">
              <a:rPr lang="de-DE" altLang="en-US"/>
              <a:pPr/>
              <a:t>3</a:t>
            </a:fld>
            <a:endParaRPr lang="de-DE" altLang="en-US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7276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D399F8-2CF7-4203-A759-4906E488F0BC}" type="slidenum">
              <a:rPr lang="de-DE" altLang="en-US"/>
              <a:pPr/>
              <a:t>4</a:t>
            </a:fld>
            <a:endParaRPr lang="de-DE" altLang="en-US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8881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D70D358-C8EC-42E4-B40F-A23341D9C7C6}" type="slidenum">
              <a:rPr lang="de-DE" altLang="en-US"/>
              <a:pPr/>
              <a:t>5</a:t>
            </a:fld>
            <a:endParaRPr lang="de-DE" altLang="en-US"/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3248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6C5E53-EF07-4ED2-9D2F-F1C246CD7091}" type="slidenum">
              <a:rPr lang="de-DE" altLang="en-US"/>
              <a:pPr/>
              <a:t>6</a:t>
            </a:fld>
            <a:endParaRPr lang="de-DE" altLang="en-US"/>
          </a:p>
        </p:txBody>
      </p:sp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601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CC338D-9E17-4EC7-AD45-D6516CCDEBAC}" type="slidenum">
              <a:rPr lang="de-DE" altLang="en-US"/>
              <a:pPr/>
              <a:t>7</a:t>
            </a:fld>
            <a:endParaRPr lang="de-DE" altLang="en-US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6970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CC338D-9E17-4EC7-AD45-D6516CCDEBAC}" type="slidenum">
              <a:rPr lang="de-DE" altLang="en-US"/>
              <a:pPr/>
              <a:t>8</a:t>
            </a:fld>
            <a:endParaRPr lang="de-DE" altLang="en-US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542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4B2080D-6352-4D4D-AC23-60D35BCCF762}" type="slidenum">
              <a:rPr lang="de-DE" altLang="en-US"/>
              <a:pPr/>
              <a:t>11</a:t>
            </a:fld>
            <a:endParaRPr lang="de-DE" altLang="en-US"/>
          </a:p>
        </p:txBody>
      </p:sp>
      <p:sp>
        <p:nvSpPr>
          <p:cNvPr id="44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6451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E15343-EDE1-40E4-9DD5-1463B5F23FFD}" type="slidenum">
              <a:rPr lang="de-DE" altLang="en-US"/>
              <a:pPr/>
              <a:t>12</a:t>
            </a:fld>
            <a:endParaRPr lang="de-DE" altLang="en-US"/>
          </a:p>
        </p:txBody>
      </p:sp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289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E15343-EDE1-40E4-9DD5-1463B5F23FFD}" type="slidenum">
              <a:rPr lang="de-DE" altLang="en-US"/>
              <a:pPr/>
              <a:t>13</a:t>
            </a:fld>
            <a:endParaRPr lang="de-DE" altLang="en-US"/>
          </a:p>
        </p:txBody>
      </p:sp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710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6E499-2C81-402E-8D49-0ECE7932EB31}" type="slidenum">
              <a:rPr lang="de-DE" altLang="en-US"/>
              <a:pPr/>
              <a:t>15</a:t>
            </a:fld>
            <a:endParaRPr lang="de-DE" alt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041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6E499-2C81-402E-8D49-0ECE7932EB31}" type="slidenum">
              <a:rPr lang="de-DE" altLang="en-US"/>
              <a:pPr/>
              <a:t>16</a:t>
            </a:fld>
            <a:endParaRPr lang="de-DE" alt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31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6E499-2C81-402E-8D49-0ECE7932EB31}" type="slidenum">
              <a:rPr lang="de-DE" altLang="en-US"/>
              <a:pPr/>
              <a:t>17</a:t>
            </a:fld>
            <a:endParaRPr lang="de-DE" alt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6995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BE8A0EB-0520-4AA1-80B1-8308D1DBE9AE}" type="slidenum">
              <a:rPr lang="de-DE" altLang="en-US"/>
              <a:pPr/>
              <a:t>22</a:t>
            </a:fld>
            <a:endParaRPr lang="de-DE" altLang="en-US"/>
          </a:p>
        </p:txBody>
      </p:sp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233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28D1674-12D8-480B-938D-1072C4407484}" type="slidenum">
              <a:rPr lang="de-DE" altLang="en-US"/>
              <a:pPr/>
              <a:t>23</a:t>
            </a:fld>
            <a:endParaRPr lang="de-DE" altLang="en-US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54507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257BCB-E6A5-4477-901F-E4289E61B2D8}" type="slidenum">
              <a:rPr lang="de-DE" altLang="en-US"/>
              <a:pPr/>
              <a:t>24</a:t>
            </a:fld>
            <a:endParaRPr lang="de-DE" altLang="en-US"/>
          </a:p>
        </p:txBody>
      </p:sp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932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85BD672-7F69-4494-AB2C-3325940FD606}" type="slidenum">
              <a:rPr lang="de-DE" altLang="en-US"/>
              <a:pPr/>
              <a:t>25</a:t>
            </a:fld>
            <a:endParaRPr lang="de-DE" altLang="en-US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22366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5425F28-CF4E-43B7-ADEE-27888CD12FCE}" type="slidenum">
              <a:rPr lang="de-DE" altLang="en-US"/>
              <a:pPr/>
              <a:t>26</a:t>
            </a:fld>
            <a:endParaRPr lang="de-DE" altLang="en-US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7292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7775457-C05B-4933-837E-DE12ED56A92C}" type="slidenum">
              <a:rPr lang="de-DE" altLang="en-US"/>
              <a:pPr/>
              <a:t>34</a:t>
            </a:fld>
            <a:endParaRPr lang="de-DE" altLang="en-US"/>
          </a:p>
        </p:txBody>
      </p:sp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56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E2E7D4-0294-449A-8A7B-7DA8E6D7F5FC}" type="slidenum">
              <a:rPr lang="de-DE" altLang="en-US"/>
              <a:pPr/>
              <a:t>35</a:t>
            </a:fld>
            <a:endParaRPr lang="de-DE" altLang="en-US"/>
          </a:p>
        </p:txBody>
      </p:sp>
      <p:sp>
        <p:nvSpPr>
          <p:cNvPr id="53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560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20370"/>
            <a:ext cx="8825658" cy="3329581"/>
          </a:xfrm>
        </p:spPr>
        <p:txBody>
          <a:bodyPr/>
          <a:lstStyle/>
          <a:p>
            <a:r>
              <a:rPr lang="en-US" dirty="0" smtClean="0"/>
              <a:t>Decision Tree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5349950"/>
            <a:ext cx="8825658" cy="861420"/>
          </a:xfrm>
        </p:spPr>
        <p:txBody>
          <a:bodyPr/>
          <a:lstStyle/>
          <a:p>
            <a:r>
              <a:rPr lang="en-US" dirty="0" smtClean="0"/>
              <a:t>Chong Ho (Alex) Yu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8759" y="511546"/>
            <a:ext cx="5486400" cy="340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783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/>
              <a:t>What </a:t>
            </a:r>
            <a:r>
              <a:rPr lang="de-DE" altLang="en-US" dirty="0" smtClean="0"/>
              <a:t>not regression?</a:t>
            </a:r>
            <a:endParaRPr lang="de-DE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2030" y="1429898"/>
            <a:ext cx="5700045" cy="4700827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smtClean="0"/>
              <a:t>OLS regression is good for small-sample analysis.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smtClean="0"/>
              <a:t>If you have an extremely large sample (e.g. Archival data), the power level may aproach 1 (.99999, but it cannot be 1).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smtClean="0"/>
              <a:t>What is the problem?</a:t>
            </a:r>
            <a:endParaRPr lang="de-DE" alt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0797" y="1418550"/>
            <a:ext cx="4192856" cy="502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071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911683" y="316358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What</a:t>
            </a:r>
            <a:r>
              <a:rPr lang="de-DE" altLang="en-US" dirty="0"/>
              <a:t> </a:t>
            </a:r>
            <a:r>
              <a:rPr lang="de-DE" altLang="en-US" dirty="0" err="1"/>
              <a:t>is</a:t>
            </a:r>
            <a:r>
              <a:rPr lang="de-DE" altLang="en-US" dirty="0"/>
              <a:t> </a:t>
            </a:r>
            <a:r>
              <a:rPr lang="de-DE" altLang="en-US" dirty="0" err="1"/>
              <a:t>decison</a:t>
            </a:r>
            <a:r>
              <a:rPr lang="de-DE" altLang="en-US" dirty="0"/>
              <a:t> </a:t>
            </a:r>
            <a:r>
              <a:rPr lang="de-DE" altLang="en-US" dirty="0" err="1"/>
              <a:t>tree</a:t>
            </a:r>
            <a:r>
              <a:rPr lang="de-DE" altLang="en-US" dirty="0"/>
              <a:t>?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74220" y="1604329"/>
            <a:ext cx="9502923" cy="4526396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smtClean="0"/>
              <a:t>Also </a:t>
            </a:r>
            <a:r>
              <a:rPr lang="de-DE" altLang="en-US" sz="2800" dirty="0" err="1" smtClean="0"/>
              <a:t>known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as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>
                <a:solidFill>
                  <a:srgbClr val="FFC000"/>
                </a:solidFill>
              </a:rPr>
              <a:t>Classification</a:t>
            </a:r>
            <a:r>
              <a:rPr lang="de-DE" altLang="en-US" sz="2800" dirty="0" smtClean="0">
                <a:solidFill>
                  <a:srgbClr val="FFC000"/>
                </a:solidFill>
              </a:rPr>
              <a:t> </a:t>
            </a:r>
            <a:r>
              <a:rPr lang="de-DE" altLang="en-US" sz="2800" dirty="0" err="1" smtClean="0">
                <a:solidFill>
                  <a:srgbClr val="FFC000"/>
                </a:solidFill>
              </a:rPr>
              <a:t>tree</a:t>
            </a:r>
            <a:r>
              <a:rPr lang="de-DE" altLang="en-US" sz="2800" dirty="0" smtClean="0">
                <a:solidFill>
                  <a:srgbClr val="FFC000"/>
                </a:solidFill>
              </a:rPr>
              <a:t> </a:t>
            </a:r>
            <a:r>
              <a:rPr lang="de-DE" altLang="en-US" sz="2800" dirty="0" err="1" smtClean="0"/>
              <a:t>and</a:t>
            </a:r>
            <a:r>
              <a:rPr lang="de-DE" altLang="en-US" sz="2800" dirty="0" smtClean="0"/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recursive</a:t>
            </a:r>
            <a:r>
              <a:rPr lang="de-DE" altLang="en-US" sz="2800" dirty="0"/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partition</a:t>
            </a:r>
            <a:r>
              <a:rPr lang="de-DE" altLang="en-US" sz="2800" dirty="0">
                <a:solidFill>
                  <a:srgbClr val="FFC000"/>
                </a:solidFill>
              </a:rPr>
              <a:t> </a:t>
            </a:r>
            <a:r>
              <a:rPr lang="de-DE" altLang="en-US" sz="2800" dirty="0" err="1" smtClean="0">
                <a:solidFill>
                  <a:srgbClr val="FFC000"/>
                </a:solidFill>
              </a:rPr>
              <a:t>tree</a:t>
            </a:r>
            <a:r>
              <a:rPr lang="de-DE" altLang="en-US" sz="2800" dirty="0" smtClean="0"/>
              <a:t>.</a:t>
            </a:r>
            <a:endParaRPr lang="de-DE" altLang="en-US" sz="2800" dirty="0"/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/>
              <a:t>Developed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by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Breiman</a:t>
            </a:r>
            <a:r>
              <a:rPr lang="de-DE" altLang="en-US" sz="2800" dirty="0"/>
              <a:t> et al. (1984</a:t>
            </a:r>
            <a:r>
              <a:rPr lang="de-DE" altLang="en-US" sz="2800" dirty="0" smtClean="0"/>
              <a:t>).</a:t>
            </a:r>
            <a:endParaRPr lang="de-DE" altLang="en-US" sz="2800" dirty="0"/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/>
              <a:t>Aim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to</a:t>
            </a:r>
            <a:r>
              <a:rPr lang="de-DE" altLang="en-US" sz="2800" dirty="0"/>
              <a:t> find </a:t>
            </a:r>
            <a:r>
              <a:rPr lang="de-DE" altLang="en-US" sz="2800" dirty="0" err="1"/>
              <a:t>which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independent</a:t>
            </a:r>
            <a:r>
              <a:rPr lang="de-DE" altLang="en-US" sz="2800" dirty="0"/>
              <a:t> variable(s) </a:t>
            </a:r>
            <a:r>
              <a:rPr lang="de-DE" altLang="en-US" sz="2800" dirty="0" err="1"/>
              <a:t>can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make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successively</a:t>
            </a:r>
            <a:r>
              <a:rPr lang="de-DE" altLang="en-US" sz="2800" dirty="0"/>
              <a:t> a </a:t>
            </a:r>
            <a:r>
              <a:rPr lang="de-DE" altLang="en-US" sz="2800" dirty="0" err="1"/>
              <a:t>decisive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partition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of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data</a:t>
            </a:r>
            <a:r>
              <a:rPr lang="de-DE" altLang="en-US" sz="2800" dirty="0"/>
              <a:t> </a:t>
            </a:r>
            <a:r>
              <a:rPr lang="de-DE" altLang="en-US" sz="2800" dirty="0" err="1"/>
              <a:t>with</a:t>
            </a:r>
            <a:r>
              <a:rPr lang="de-DE" altLang="en-US" sz="2800" dirty="0"/>
              <a:t> </a:t>
            </a:r>
            <a:r>
              <a:rPr lang="de-DE" altLang="en-US" sz="2800" dirty="0" err="1"/>
              <a:t>reference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dependent</a:t>
            </a:r>
            <a:r>
              <a:rPr lang="de-DE" altLang="en-US" sz="2800" dirty="0"/>
              <a:t> variable.</a:t>
            </a:r>
          </a:p>
        </p:txBody>
      </p:sp>
    </p:spTree>
    <p:extLst>
      <p:ext uri="{BB962C8B-B14F-4D97-AF65-F5344CB8AC3E}">
        <p14:creationId xmlns:p14="http://schemas.microsoft.com/office/powerpoint/2010/main" val="18281166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We need a quick decision!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85290" y="1444136"/>
            <a:ext cx="6497379" cy="4712175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</a:tabLst>
            </a:pPr>
            <a:r>
              <a:rPr lang="de-DE" altLang="en-US" sz="2800" dirty="0" err="1"/>
              <a:t>When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heart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attack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patients</a:t>
            </a:r>
            <a:r>
              <a:rPr lang="de-DE" altLang="en-US" sz="2800" dirty="0"/>
              <a:t> </a:t>
            </a:r>
            <a:r>
              <a:rPr lang="de-DE" altLang="en-US" sz="2800" dirty="0" err="1" smtClean="0"/>
              <a:t>are</a:t>
            </a:r>
            <a:r>
              <a:rPr lang="de-DE" altLang="en-US" sz="2800" dirty="0"/>
              <a:t> </a:t>
            </a:r>
            <a:r>
              <a:rPr lang="de-DE" altLang="en-US" sz="2800" dirty="0" err="1" smtClean="0"/>
              <a:t>admitted</a:t>
            </a:r>
            <a:r>
              <a:rPr lang="de-DE" altLang="en-US" sz="2800" dirty="0" smtClean="0"/>
              <a:t> </a:t>
            </a:r>
            <a:r>
              <a:rPr lang="de-DE" altLang="en-US" sz="2800" dirty="0" err="1"/>
              <a:t>to</a:t>
            </a:r>
            <a:r>
              <a:rPr lang="de-DE" altLang="en-US" sz="2800" dirty="0"/>
              <a:t> a </a:t>
            </a:r>
            <a:r>
              <a:rPr lang="de-DE" altLang="en-US" sz="2800" dirty="0" err="1"/>
              <a:t>hospital</a:t>
            </a:r>
            <a:r>
              <a:rPr lang="de-DE" altLang="en-US" sz="2800" dirty="0"/>
              <a:t>, </a:t>
            </a:r>
            <a:r>
              <a:rPr lang="de-DE" altLang="en-US" sz="2800" dirty="0" err="1"/>
              <a:t>physiological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measures</a:t>
            </a:r>
            <a:r>
              <a:rPr lang="de-DE" altLang="en-US" sz="2800" dirty="0"/>
              <a:t>, </a:t>
            </a:r>
            <a:r>
              <a:rPr lang="de-DE" altLang="en-US" sz="2800" dirty="0" err="1"/>
              <a:t>including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heart</a:t>
            </a:r>
            <a:r>
              <a:rPr lang="de-DE" altLang="en-US" sz="2800" dirty="0"/>
              <a:t> rate, </a:t>
            </a:r>
            <a:r>
              <a:rPr lang="de-DE" altLang="en-US" sz="2800" dirty="0" err="1"/>
              <a:t>blood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pressure</a:t>
            </a:r>
            <a:r>
              <a:rPr lang="de-DE" altLang="en-US" sz="2800" dirty="0"/>
              <a:t>, </a:t>
            </a:r>
            <a:r>
              <a:rPr lang="de-DE" altLang="en-US" sz="2800" dirty="0" err="1"/>
              <a:t>and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background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information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of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patient</a:t>
            </a:r>
            <a:r>
              <a:rPr lang="de-DE" altLang="en-US" sz="2800" dirty="0"/>
              <a:t>, such </a:t>
            </a:r>
            <a:r>
              <a:rPr lang="de-DE" altLang="en-US" sz="2800" dirty="0" err="1"/>
              <a:t>as</a:t>
            </a:r>
            <a:r>
              <a:rPr lang="de-DE" altLang="en-US" sz="2800" dirty="0"/>
              <a:t> personal </a:t>
            </a:r>
            <a:r>
              <a:rPr lang="de-DE" altLang="en-US" sz="2800" dirty="0" err="1"/>
              <a:t>medical</a:t>
            </a:r>
            <a:r>
              <a:rPr lang="de-DE" altLang="en-US" sz="2800" dirty="0"/>
              <a:t> </a:t>
            </a:r>
            <a:r>
              <a:rPr lang="de-DE" altLang="en-US" sz="2800" dirty="0" err="1"/>
              <a:t>history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and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family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medical</a:t>
            </a:r>
            <a:r>
              <a:rPr lang="de-DE" altLang="en-US" sz="2800" dirty="0"/>
              <a:t> </a:t>
            </a:r>
            <a:r>
              <a:rPr lang="de-DE" altLang="en-US" sz="2800" dirty="0" err="1"/>
              <a:t>history</a:t>
            </a:r>
            <a:r>
              <a:rPr lang="de-DE" altLang="en-US" sz="2800" dirty="0"/>
              <a:t>, </a:t>
            </a:r>
            <a:r>
              <a:rPr lang="de-DE" altLang="en-US" sz="2800" dirty="0" err="1"/>
              <a:t>are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usually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obtained</a:t>
            </a:r>
            <a:r>
              <a:rPr lang="de-DE" altLang="en-US" sz="2800" dirty="0"/>
              <a:t>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</a:tabLst>
            </a:pPr>
            <a:r>
              <a:rPr lang="de-DE" altLang="en-US" sz="2800" dirty="0"/>
              <a:t>But </a:t>
            </a:r>
            <a:r>
              <a:rPr lang="de-DE" altLang="en-US" sz="2800" dirty="0" err="1"/>
              <a:t>can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you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afford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any</a:t>
            </a:r>
            <a:r>
              <a:rPr lang="de-DE" altLang="en-US" sz="2800" dirty="0"/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delay</a:t>
            </a:r>
            <a:r>
              <a:rPr lang="de-DE" altLang="en-US" sz="2800" dirty="0"/>
              <a:t>? Do </a:t>
            </a:r>
            <a:r>
              <a:rPr lang="de-DE" altLang="en-US" sz="2800" dirty="0" err="1"/>
              <a:t>you</a:t>
            </a:r>
            <a:r>
              <a:rPr lang="de-DE" altLang="en-US" sz="2800" dirty="0"/>
              <a:t> </a:t>
            </a:r>
            <a:r>
              <a:rPr lang="de-DE" altLang="en-US" sz="2800" dirty="0" err="1"/>
              <a:t>need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run</a:t>
            </a:r>
            <a:r>
              <a:rPr lang="de-DE" altLang="en-US" sz="2800" dirty="0"/>
              <a:t> 20 </a:t>
            </a:r>
            <a:r>
              <a:rPr lang="de-DE" altLang="en-US" sz="2800" dirty="0" err="1"/>
              <a:t>tests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before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doing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anything</a:t>
            </a:r>
            <a:r>
              <a:rPr lang="de-DE" altLang="en-US" sz="2800" dirty="0"/>
              <a:t>?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0570" y="1509564"/>
            <a:ext cx="3130802" cy="3130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56282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We need a decision tree!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8942" y="1604329"/>
            <a:ext cx="7033189" cy="4533596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/>
              <a:t>Breiman</a:t>
            </a:r>
            <a:r>
              <a:rPr lang="de-DE" altLang="en-US" sz="2800" dirty="0"/>
              <a:t> et al. </a:t>
            </a:r>
            <a:r>
              <a:rPr lang="de-DE" altLang="en-US" sz="2800" dirty="0" err="1"/>
              <a:t>developed</a:t>
            </a:r>
            <a:r>
              <a:rPr lang="de-DE" altLang="en-US" sz="2800" dirty="0"/>
              <a:t> a </a:t>
            </a:r>
            <a:r>
              <a:rPr lang="de-DE" altLang="en-US" sz="2800" dirty="0" err="1"/>
              <a:t>three-question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decision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tree</a:t>
            </a:r>
            <a:r>
              <a:rPr lang="de-DE" altLang="en-US" sz="2800" dirty="0"/>
              <a:t>. </a:t>
            </a:r>
          </a:p>
          <a:p>
            <a:pPr marL="1566916" lvl="1" indent="-519905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/>
              <a:t>What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patient's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minimum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systolic</a:t>
            </a:r>
            <a:r>
              <a:rPr lang="de-DE" altLang="en-US" sz="2800" dirty="0"/>
              <a:t> </a:t>
            </a:r>
            <a:r>
              <a:rPr lang="de-DE" altLang="en-US" sz="2800" dirty="0" err="1"/>
              <a:t>blood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pressure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over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initial 24-hour </a:t>
            </a:r>
            <a:r>
              <a:rPr lang="de-DE" altLang="en-US" sz="2800" dirty="0" err="1"/>
              <a:t>period</a:t>
            </a:r>
            <a:r>
              <a:rPr lang="de-DE" altLang="en-US" sz="2800" dirty="0"/>
              <a:t>? </a:t>
            </a:r>
          </a:p>
          <a:p>
            <a:pPr marL="1566916" lvl="1" indent="-519905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/>
              <a:t>What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his</a:t>
            </a:r>
            <a:r>
              <a:rPr lang="de-DE" altLang="en-US" sz="2800" dirty="0"/>
              <a:t>/her </a:t>
            </a:r>
            <a:r>
              <a:rPr lang="de-DE" altLang="en-US" sz="2800" dirty="0" err="1"/>
              <a:t>age</a:t>
            </a:r>
            <a:r>
              <a:rPr lang="de-DE" altLang="en-US" sz="2800" dirty="0"/>
              <a:t>? </a:t>
            </a:r>
          </a:p>
          <a:p>
            <a:pPr marL="1566916" lvl="1" indent="-519905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/>
              <a:t>Does</a:t>
            </a:r>
            <a:r>
              <a:rPr lang="de-DE" altLang="en-US" sz="2800" dirty="0"/>
              <a:t> he/</a:t>
            </a:r>
            <a:r>
              <a:rPr lang="de-DE" altLang="en-US" sz="2800" dirty="0" err="1"/>
              <a:t>she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display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sinus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tachycardia</a:t>
            </a:r>
            <a:r>
              <a:rPr lang="de-DE" altLang="en-US" sz="2800" dirty="0"/>
              <a:t>?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6699" y="1604329"/>
            <a:ext cx="2714685" cy="314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73508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1510031" y="393271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Nested-if</a:t>
            </a:r>
            <a:r>
              <a:rPr lang="de-DE" altLang="en-US" dirty="0"/>
              <a:t> </a:t>
            </a:r>
            <a:r>
              <a:rPr lang="de-DE" altLang="en-US" dirty="0" err="1"/>
              <a:t>logic</a:t>
            </a:r>
            <a:endParaRPr lang="de-DE" altLang="en-US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25494" y="1604329"/>
            <a:ext cx="9614019" cy="4526396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If the patient's minimum systolic blood pressure over the initial 24 hour period is greater than 91, then </a:t>
            </a:r>
          </a:p>
          <a:p>
            <a:pPr marL="1566916" lvl="1" indent="-519905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if the patient's age is over 62.5 years, </a:t>
            </a:r>
          </a:p>
          <a:p>
            <a:pPr marL="2350374" lvl="2" indent="-390289"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then if the patient displays sinus tachycardia, then and only then the patient is predicted not to survive for at least 30 days.</a:t>
            </a:r>
          </a:p>
        </p:txBody>
      </p:sp>
    </p:spTree>
    <p:extLst>
      <p:ext uri="{BB962C8B-B14F-4D97-AF65-F5344CB8AC3E}">
        <p14:creationId xmlns:p14="http://schemas.microsoft.com/office/powerpoint/2010/main" val="16784502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571671" y="681432"/>
            <a:ext cx="8053325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dirty="0"/>
              <a:t>Titanic survivors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774" y="1826353"/>
            <a:ext cx="4533274" cy="4526396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/>
              <a:t>A night to remember!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/>
              <a:t>After the disaster, people asked: What types of people tend to </a:t>
            </a:r>
            <a:r>
              <a:rPr lang="de-DE" altLang="en-US" sz="2800" dirty="0" err="1"/>
              <a:t>survive</a:t>
            </a:r>
            <a:r>
              <a:rPr lang="de-DE" altLang="en-US" sz="2800" dirty="0" smtClean="0"/>
              <a:t>?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/>
              <a:t>Sample </a:t>
            </a:r>
            <a:r>
              <a:rPr lang="de-DE" altLang="en-US" sz="2800" dirty="0" err="1"/>
              <a:t>data</a:t>
            </a:r>
            <a:r>
              <a:rPr lang="de-DE" altLang="en-US" sz="2800" dirty="0"/>
              <a:t> </a:t>
            </a:r>
            <a:r>
              <a:rPr lang="de-DE" altLang="en-US" sz="2800" dirty="0" err="1"/>
              <a:t>library</a:t>
            </a:r>
            <a:r>
              <a:rPr lang="de-DE" altLang="en-US" sz="2800" dirty="0"/>
              <a:t> </a:t>
            </a:r>
            <a:r>
              <a:rPr lang="de-DE" altLang="en-US" sz="2800" dirty="0">
                <a:sym typeface="Wingdings"/>
              </a:rPr>
              <a:t> Titanic </a:t>
            </a:r>
            <a:r>
              <a:rPr lang="de-DE" altLang="en-US" sz="2800" dirty="0" err="1" smtClean="0">
                <a:sym typeface="Wingdings"/>
              </a:rPr>
              <a:t>Passengers.jmp</a:t>
            </a:r>
            <a:r>
              <a:rPr lang="de-DE" altLang="en-US" sz="2800" dirty="0" smtClean="0"/>
              <a:t> </a:t>
            </a:r>
            <a:endParaRPr lang="de-DE" altLang="en-US" sz="28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6179" y="1977557"/>
            <a:ext cx="4134170" cy="2749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66062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187110" y="239078"/>
            <a:ext cx="8053325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dirty="0"/>
              <a:t>Titanic survivors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435125" y="1142690"/>
            <a:ext cx="6332434" cy="4526396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 smtClean="0">
                <a:sym typeface="Wingdings"/>
              </a:rPr>
              <a:t>Use</a:t>
            </a:r>
            <a:r>
              <a:rPr lang="de-DE" altLang="en-US" sz="2800" dirty="0" smtClean="0">
                <a:sym typeface="Wingdings"/>
              </a:rPr>
              <a:t> </a:t>
            </a:r>
            <a:r>
              <a:rPr lang="de-DE" altLang="en-US" sz="2800" dirty="0" err="1" smtClean="0">
                <a:sym typeface="Wingdings"/>
              </a:rPr>
              <a:t>logistic</a:t>
            </a:r>
            <a:r>
              <a:rPr lang="de-DE" altLang="en-US" sz="2800" dirty="0" smtClean="0">
                <a:sym typeface="Wingdings"/>
              </a:rPr>
              <a:t> </a:t>
            </a:r>
            <a:r>
              <a:rPr lang="de-DE" altLang="en-US" sz="2800" dirty="0" err="1" smtClean="0">
                <a:sym typeface="Wingdings"/>
              </a:rPr>
              <a:t>regression</a:t>
            </a:r>
            <a:r>
              <a:rPr lang="de-DE" altLang="en-US" sz="2800" dirty="0">
                <a:sym typeface="Wingdings"/>
              </a:rPr>
              <a:t> </a:t>
            </a:r>
            <a:r>
              <a:rPr lang="de-DE" altLang="en-US" sz="2800" dirty="0" smtClean="0">
                <a:sym typeface="Wingdings"/>
              </a:rPr>
              <a:t>(Fit Model)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smtClean="0">
                <a:sym typeface="Wingdings"/>
              </a:rPr>
              <a:t>Y = </a:t>
            </a:r>
            <a:r>
              <a:rPr lang="de-DE" altLang="en-US" sz="2800" dirty="0" err="1" smtClean="0">
                <a:sym typeface="Wingdings"/>
              </a:rPr>
              <a:t>Survived</a:t>
            </a:r>
            <a:endParaRPr lang="de-DE" altLang="en-US" sz="2800" dirty="0" smtClean="0">
              <a:sym typeface="Wingdings"/>
            </a:endParaRP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 smtClean="0">
                <a:sym typeface="Wingdings"/>
              </a:rPr>
              <a:t>Xs</a:t>
            </a:r>
            <a:r>
              <a:rPr lang="de-DE" altLang="en-US" sz="2800" dirty="0" smtClean="0">
                <a:sym typeface="Wingdings"/>
              </a:rPr>
              <a:t> = Sex, Age, Passenger </a:t>
            </a:r>
            <a:r>
              <a:rPr lang="de-DE" altLang="en-US" sz="2800" dirty="0" err="1" smtClean="0">
                <a:sym typeface="Wingdings"/>
              </a:rPr>
              <a:t>class</a:t>
            </a:r>
            <a:r>
              <a:rPr lang="de-DE" altLang="en-US" sz="2800" dirty="0" smtClean="0">
                <a:sym typeface="Wingdings"/>
              </a:rPr>
              <a:t>, </a:t>
            </a:r>
            <a:r>
              <a:rPr lang="de-DE" altLang="en-US" sz="2800" dirty="0" err="1" smtClean="0">
                <a:sym typeface="Wingdings"/>
              </a:rPr>
              <a:t>interaction</a:t>
            </a:r>
            <a:r>
              <a:rPr lang="de-DE" altLang="en-US" sz="2800" dirty="0" smtClean="0">
                <a:sym typeface="Wingdings"/>
              </a:rPr>
              <a:t>, </a:t>
            </a:r>
            <a:r>
              <a:rPr lang="de-DE" altLang="en-US" sz="2800" dirty="0" err="1" smtClean="0">
                <a:sym typeface="Wingdings"/>
              </a:rPr>
              <a:t>and</a:t>
            </a:r>
            <a:r>
              <a:rPr lang="de-DE" altLang="en-US" sz="2800" dirty="0" smtClean="0">
                <a:sym typeface="Wingdings"/>
              </a:rPr>
              <a:t> </a:t>
            </a:r>
            <a:r>
              <a:rPr lang="de-DE" altLang="en-US" sz="2800" dirty="0" err="1" smtClean="0">
                <a:sym typeface="Wingdings"/>
              </a:rPr>
              <a:t>their</a:t>
            </a:r>
            <a:r>
              <a:rPr lang="de-DE" altLang="en-US" sz="2800" dirty="0" smtClean="0">
                <a:sym typeface="Wingdings"/>
              </a:rPr>
              <a:t> </a:t>
            </a:r>
            <a:r>
              <a:rPr lang="de-DE" altLang="en-US" sz="2800" dirty="0" err="1" smtClean="0">
                <a:sym typeface="Wingdings"/>
              </a:rPr>
              <a:t>interaction</a:t>
            </a:r>
            <a:r>
              <a:rPr lang="de-DE" altLang="en-US" sz="2800" dirty="0" smtClean="0">
                <a:sym typeface="Wingdings"/>
              </a:rPr>
              <a:t> (</a:t>
            </a:r>
            <a:r>
              <a:rPr lang="de-DE" altLang="en-US" sz="2800" dirty="0" err="1" smtClean="0">
                <a:sym typeface="Wingdings"/>
              </a:rPr>
              <a:t>Macros</a:t>
            </a:r>
            <a:r>
              <a:rPr lang="de-DE" altLang="en-US" sz="2800" dirty="0" smtClean="0">
                <a:sym typeface="Wingdings"/>
              </a:rPr>
              <a:t>  </a:t>
            </a:r>
            <a:r>
              <a:rPr lang="de-DE" altLang="en-US" sz="2800" dirty="0" err="1" smtClean="0">
                <a:sym typeface="Wingdings"/>
              </a:rPr>
              <a:t>full</a:t>
            </a:r>
            <a:r>
              <a:rPr lang="de-DE" altLang="en-US" sz="2800" dirty="0" smtClean="0">
                <a:sym typeface="Wingdings"/>
              </a:rPr>
              <a:t> </a:t>
            </a:r>
            <a:r>
              <a:rPr lang="de-DE" altLang="en-US" sz="2800" dirty="0" err="1" smtClean="0">
                <a:sym typeface="Wingdings"/>
              </a:rPr>
              <a:t>factorial</a:t>
            </a:r>
            <a:r>
              <a:rPr lang="de-DE" altLang="en-US" sz="2800" dirty="0" smtClean="0">
                <a:sym typeface="Wingdings"/>
              </a:rPr>
              <a:t>)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 smtClean="0">
                <a:sym typeface="Wingdings"/>
              </a:rPr>
              <a:t>Results</a:t>
            </a:r>
            <a:r>
              <a:rPr lang="de-DE" altLang="en-US" sz="2800" dirty="0" smtClean="0">
                <a:sym typeface="Wingdings"/>
              </a:rPr>
              <a:t> </a:t>
            </a:r>
            <a:r>
              <a:rPr lang="de-DE" altLang="en-US" sz="2800" dirty="0" err="1" smtClean="0">
                <a:sym typeface="Wingdings"/>
              </a:rPr>
              <a:t>are</a:t>
            </a:r>
            <a:r>
              <a:rPr lang="de-DE" altLang="en-US" sz="2800" dirty="0" smtClean="0">
                <a:sym typeface="Wingdings"/>
              </a:rPr>
              <a:t> </a:t>
            </a:r>
            <a:r>
              <a:rPr lang="de-DE" altLang="en-US" sz="2800" dirty="0" err="1" smtClean="0">
                <a:sym typeface="Wingdings"/>
              </a:rPr>
              <a:t>too</a:t>
            </a:r>
            <a:r>
              <a:rPr lang="de-DE" altLang="en-US" sz="2800" dirty="0" smtClean="0">
                <a:sym typeface="Wingdings"/>
              </a:rPr>
              <a:t> </a:t>
            </a:r>
            <a:r>
              <a:rPr lang="de-DE" altLang="en-US" sz="2800" dirty="0" err="1" smtClean="0">
                <a:sym typeface="Wingdings"/>
              </a:rPr>
              <a:t>complicated</a:t>
            </a:r>
            <a:r>
              <a:rPr lang="de-DE" altLang="en-US" sz="2800" dirty="0" smtClean="0">
                <a:sym typeface="Wingdings"/>
              </a:rPr>
              <a:t>!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endParaRPr lang="de-DE" altLang="en-US" sz="2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34" y="1142690"/>
            <a:ext cx="4317112" cy="54033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5125" y="4564613"/>
            <a:ext cx="6446259" cy="191838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10497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092" y="1534887"/>
            <a:ext cx="10619622" cy="452845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Much easier to run (no assumption) and to interpret.</a:t>
            </a:r>
          </a:p>
          <a:p>
            <a:r>
              <a:rPr lang="en-US" sz="2800" dirty="0" smtClean="0"/>
              <a:t>Don’t include missing or it will create “missing” as a group.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2830357"/>
            <a:ext cx="5359400" cy="2362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371" y="2830357"/>
            <a:ext cx="4920343" cy="341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12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1698172"/>
            <a:ext cx="4223658" cy="4550228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Split (partition) </a:t>
            </a:r>
            <a:r>
              <a:rPr lang="en-US" sz="2400" dirty="0" smtClean="0"/>
              <a:t>the tree variable by variable.</a:t>
            </a:r>
          </a:p>
          <a:p>
            <a:r>
              <a:rPr lang="en-US" sz="2400" dirty="0" smtClean="0"/>
              <a:t>The first partition shows the most important variable.</a:t>
            </a:r>
          </a:p>
          <a:p>
            <a:r>
              <a:rPr lang="en-US" sz="2400" dirty="0" smtClean="0"/>
              <a:t>Unlike what the logistic regression model suggests, the most crucial factor to survival is </a:t>
            </a:r>
            <a:r>
              <a:rPr lang="en-US" sz="2400" dirty="0" smtClean="0">
                <a:solidFill>
                  <a:srgbClr val="FFC000"/>
                </a:solidFill>
              </a:rPr>
              <a:t>sex</a:t>
            </a:r>
            <a:r>
              <a:rPr lang="en-US" sz="2400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472" y="304800"/>
            <a:ext cx="5456848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51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Decision</a:t>
            </a:r>
            <a:r>
              <a:rPr lang="de-DE" altLang="en-US" dirty="0"/>
              <a:t> </a:t>
            </a:r>
            <a:r>
              <a:rPr lang="de-DE" altLang="en-US" dirty="0" err="1" smtClean="0"/>
              <a:t>tree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model</a:t>
            </a:r>
            <a:endParaRPr lang="de-DE" alt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0049" y="1604329"/>
            <a:ext cx="8229024" cy="4526396"/>
          </a:xfrm>
          <a:ln/>
        </p:spPr>
        <p:txBody>
          <a:bodyPr/>
          <a:lstStyle/>
          <a:p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001" y="1395795"/>
            <a:ext cx="7480808" cy="519030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45579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751114" y="273629"/>
            <a:ext cx="9457959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Leaf</a:t>
            </a:r>
            <a:r>
              <a:rPr lang="de-DE" altLang="en-US" dirty="0"/>
              <a:t> </a:t>
            </a:r>
            <a:r>
              <a:rPr lang="de-DE" altLang="en-US" dirty="0" err="1"/>
              <a:t>report</a:t>
            </a:r>
            <a:r>
              <a:rPr lang="de-DE" altLang="en-US" dirty="0"/>
              <a:t>: </a:t>
            </a:r>
            <a:br>
              <a:rPr lang="de-DE" altLang="en-US" dirty="0"/>
            </a:br>
            <a:r>
              <a:rPr lang="de-DE" altLang="en-US" dirty="0" err="1"/>
              <a:t>Nested-if</a:t>
            </a:r>
            <a:r>
              <a:rPr lang="de-DE" altLang="en-US" dirty="0"/>
              <a:t> </a:t>
            </a:r>
            <a:r>
              <a:rPr lang="de-DE" altLang="en-US" dirty="0" err="1"/>
              <a:t>and</a:t>
            </a:r>
            <a:r>
              <a:rPr lang="de-DE" altLang="en-US" dirty="0"/>
              <a:t> </a:t>
            </a:r>
            <a:r>
              <a:rPr lang="de-DE" altLang="en-US" dirty="0" err="1"/>
              <a:t>interaction</a:t>
            </a:r>
            <a:endParaRPr lang="de-DE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932" y="2035076"/>
            <a:ext cx="5474167" cy="324898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55171" y="1942506"/>
            <a:ext cx="5551715" cy="4524955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If the passenger is a </a:t>
            </a:r>
            <a:r>
              <a:rPr lang="en-US" sz="2400" dirty="0">
                <a:solidFill>
                  <a:srgbClr val="FFC000"/>
                </a:solidFill>
              </a:rPr>
              <a:t>female</a:t>
            </a:r>
            <a:r>
              <a:rPr lang="en-US" sz="2400" dirty="0"/>
              <a:t> and she has a </a:t>
            </a:r>
            <a:r>
              <a:rPr lang="en-US" sz="2400" dirty="0">
                <a:solidFill>
                  <a:srgbClr val="FFC000"/>
                </a:solidFill>
              </a:rPr>
              <a:t>first-class ticket</a:t>
            </a:r>
            <a:r>
              <a:rPr lang="en-US" sz="2400" dirty="0"/>
              <a:t>, then the probability of survival is </a:t>
            </a:r>
            <a:r>
              <a:rPr lang="en-US" sz="2400" dirty="0">
                <a:solidFill>
                  <a:srgbClr val="FFC000"/>
                </a:solidFill>
              </a:rPr>
              <a:t>.9299 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FFC000"/>
                </a:solidFill>
              </a:rPr>
              <a:t>sex X class interaction</a:t>
            </a:r>
            <a:r>
              <a:rPr lang="en-US" sz="2400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If the passenger is a male and he is not a young boy ( age &gt; = 10), then his chance of survival is .1693 (sex and age interaction</a:t>
            </a:r>
            <a:r>
              <a:rPr lang="en-US" sz="2400" dirty="0" smtClean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This is </a:t>
            </a:r>
            <a:r>
              <a:rPr lang="en-US" sz="2400" dirty="0" smtClean="0">
                <a:solidFill>
                  <a:srgbClr val="FFC000"/>
                </a:solidFill>
              </a:rPr>
              <a:t>empirical probability based on the data at hand</a:t>
            </a:r>
            <a:r>
              <a:rPr lang="en-US" sz="2400" dirty="0" smtClean="0"/>
              <a:t>, not the </a:t>
            </a:r>
            <a:r>
              <a:rPr lang="en-US" sz="2400" i="1" dirty="0" smtClean="0"/>
              <a:t>p</a:t>
            </a:r>
            <a:r>
              <a:rPr lang="en-US" sz="2400" dirty="0" smtClean="0"/>
              <a:t> value with reference to the sampling distribution.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71804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945905" y="273631"/>
            <a:ext cx="9156037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Leaf</a:t>
            </a:r>
            <a:r>
              <a:rPr lang="de-DE" altLang="en-US" dirty="0"/>
              <a:t> </a:t>
            </a:r>
            <a:r>
              <a:rPr lang="de-DE" altLang="en-US" dirty="0" err="1"/>
              <a:t>report</a:t>
            </a:r>
            <a:r>
              <a:rPr lang="de-DE" altLang="en-US" dirty="0"/>
              <a:t>: </a:t>
            </a:r>
            <a:br>
              <a:rPr lang="de-DE" altLang="en-US" dirty="0"/>
            </a:br>
            <a:r>
              <a:rPr lang="de-DE" altLang="en-US" dirty="0" err="1"/>
              <a:t>Nested-if</a:t>
            </a:r>
            <a:r>
              <a:rPr lang="de-DE" altLang="en-US" dirty="0"/>
              <a:t> </a:t>
            </a:r>
            <a:r>
              <a:rPr lang="de-DE" altLang="en-US" dirty="0" err="1"/>
              <a:t>and</a:t>
            </a:r>
            <a:r>
              <a:rPr lang="de-DE" altLang="en-US" dirty="0"/>
              <a:t> </a:t>
            </a:r>
            <a:r>
              <a:rPr lang="de-DE" altLang="en-US" dirty="0" err="1"/>
              <a:t>interaction</a:t>
            </a:r>
            <a:endParaRPr lang="de-DE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45904" y="1649650"/>
            <a:ext cx="7131295" cy="4524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How unfair! Prior research shows that women are more robust against hypothermia!</a:t>
            </a:r>
          </a:p>
        </p:txBody>
      </p:sp>
      <p:pic>
        <p:nvPicPr>
          <p:cNvPr id="1026" name="Picture 2" descr="http://www.creative-wisdom.com/photography/girls/swim_82201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0020" y="2704514"/>
            <a:ext cx="4929860" cy="370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creative-wisdom.com/photography/girls/swim_822171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9723" y="818313"/>
            <a:ext cx="3066250" cy="558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7351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Splitting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FFC000"/>
                </a:solidFill>
              </a:rPr>
              <a:t>Criteria based on statistical tests:</a:t>
            </a:r>
          </a:p>
          <a:p>
            <a:pPr lvl="1"/>
            <a:r>
              <a:rPr lang="en-US" sz="2600" dirty="0" err="1" smtClean="0"/>
              <a:t>LogWorth</a:t>
            </a:r>
            <a:r>
              <a:rPr lang="en-US" sz="2600" dirty="0" smtClean="0"/>
              <a:t> </a:t>
            </a:r>
            <a:r>
              <a:rPr lang="en-US" sz="2600" dirty="0"/>
              <a:t>and </a:t>
            </a:r>
            <a:r>
              <a:rPr lang="en-US" sz="2600" dirty="0" smtClean="0"/>
              <a:t>G2: used in JMP</a:t>
            </a:r>
          </a:p>
          <a:p>
            <a:pPr lvl="1"/>
            <a:r>
              <a:rPr lang="en-US" sz="2600" dirty="0" smtClean="0"/>
              <a:t>CHAID criterion: used in SPSS</a:t>
            </a:r>
          </a:p>
          <a:p>
            <a:r>
              <a:rPr lang="en-US" sz="2800" dirty="0" smtClean="0">
                <a:solidFill>
                  <a:srgbClr val="FFC000"/>
                </a:solidFill>
              </a:rPr>
              <a:t>Criteria based on impurity:</a:t>
            </a:r>
          </a:p>
          <a:p>
            <a:pPr lvl="1"/>
            <a:r>
              <a:rPr lang="en-US" sz="2600" dirty="0" smtClean="0"/>
              <a:t>GINI: The default of Python </a:t>
            </a:r>
          </a:p>
          <a:p>
            <a:pPr lvl="1"/>
            <a:r>
              <a:rPr lang="en-US" sz="2600" dirty="0" smtClean="0"/>
              <a:t>Entropy: The default of SAS’s High Performance Split Procedure (HPSPLIT)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931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424877" y="422812"/>
            <a:ext cx="8229024" cy="1062832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 smtClean="0"/>
              <a:t>LogWorth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and</a:t>
            </a:r>
            <a:r>
              <a:rPr lang="de-DE" altLang="en-US" dirty="0" smtClean="0"/>
              <a:t> G</a:t>
            </a:r>
            <a:r>
              <a:rPr lang="de-DE" altLang="en-US" baseline="30000" dirty="0" smtClean="0"/>
              <a:t>2</a:t>
            </a:r>
            <a:endParaRPr lang="de-DE" altLang="en-US" baseline="30000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44952" y="1604329"/>
            <a:ext cx="10269361" cy="4646000"/>
          </a:xfrm>
          <a:ln/>
        </p:spPr>
        <p:txBody>
          <a:bodyPr vert="horz" lIns="91440" tIns="20803" rIns="91440" bIns="45720" rtlCol="0"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800" dirty="0" smtClean="0"/>
              <a:t>Examines </a:t>
            </a:r>
            <a:r>
              <a:rPr lang="en-US" sz="2800" dirty="0"/>
              <a:t>each independent variable to identify which one can decisively split the sample with reference to the dependent variable.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800" dirty="0"/>
              <a:t>If the input is </a:t>
            </a:r>
            <a:r>
              <a:rPr lang="en-US" sz="2800" dirty="0">
                <a:solidFill>
                  <a:srgbClr val="FFC000"/>
                </a:solidFill>
              </a:rPr>
              <a:t>continuous</a:t>
            </a:r>
            <a:r>
              <a:rPr lang="en-US" sz="2800" dirty="0"/>
              <a:t> (e.g. household income), every value of the variable could be a potential split point.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800" dirty="0"/>
              <a:t>If the input is </a:t>
            </a:r>
            <a:r>
              <a:rPr lang="en-US" sz="2800" dirty="0">
                <a:solidFill>
                  <a:srgbClr val="FFC000"/>
                </a:solidFill>
              </a:rPr>
              <a:t>categorical</a:t>
            </a:r>
            <a:r>
              <a:rPr lang="en-US" sz="2800" dirty="0"/>
              <a:t> (e.g. gender), then the average value of the outcome variable is taken for each level of the predictor variable. </a:t>
            </a:r>
            <a:endParaRPr lang="de-DE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3705005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313954"/>
            <a:ext cx="8229024" cy="1062832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LogWorth</a:t>
            </a:r>
            <a:r>
              <a:rPr lang="de-DE" altLang="en-US" dirty="0"/>
              <a:t> </a:t>
            </a:r>
            <a:r>
              <a:rPr lang="de-DE" altLang="en-US" dirty="0" err="1"/>
              <a:t>and</a:t>
            </a:r>
            <a:r>
              <a:rPr lang="de-DE" altLang="en-US" dirty="0"/>
              <a:t> G</a:t>
            </a:r>
            <a:r>
              <a:rPr lang="de-DE" altLang="en-US" baseline="30000" dirty="0"/>
              <a:t>2</a:t>
            </a:r>
            <a:endParaRPr lang="de-DE" altLang="en-US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08713" y="1371543"/>
            <a:ext cx="6662057" cy="4931286"/>
          </a:xfrm>
          <a:ln/>
        </p:spPr>
        <p:txBody>
          <a:bodyPr vert="horz" lIns="91440" tIns="20803" rIns="91440" bIns="45720" rtlCol="0"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540" dirty="0"/>
              <a:t>Afterwards, a 2x2 crosstab table is formed (e.g. [‘proficient’ or ‘not proficient’] x [‘male’ or ‘female’]).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540" dirty="0"/>
              <a:t>Next, </a:t>
            </a:r>
            <a:r>
              <a:rPr lang="en-US" sz="2540" dirty="0">
                <a:solidFill>
                  <a:srgbClr val="FFC000"/>
                </a:solidFill>
              </a:rPr>
              <a:t>Pearson’s Chi-square </a:t>
            </a:r>
            <a:r>
              <a:rPr lang="en-US" sz="2540" dirty="0"/>
              <a:t>is used for examining the association between 2 variables.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540" dirty="0"/>
              <a:t>But the result of Chi-square is dependent on the sample size. When the sample size is extremely large, the </a:t>
            </a:r>
            <a:r>
              <a:rPr lang="en-US" sz="2540" i="1" dirty="0"/>
              <a:t>p</a:t>
            </a:r>
            <a:r>
              <a:rPr lang="en-US" sz="2540" dirty="0"/>
              <a:t>-value is close to 0 and virtually everything appears to be ‘significant.’</a:t>
            </a:r>
            <a:endParaRPr lang="de-DE" altLang="en-US" sz="2359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437" y="1458629"/>
            <a:ext cx="3050306" cy="403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151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457535" y="444084"/>
            <a:ext cx="8229024" cy="1062832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LogWorth</a:t>
            </a:r>
            <a:r>
              <a:rPr lang="de-DE" altLang="en-US" dirty="0"/>
              <a:t> </a:t>
            </a:r>
            <a:r>
              <a:rPr lang="de-DE" altLang="en-US" dirty="0" err="1"/>
              <a:t>and</a:t>
            </a:r>
            <a:r>
              <a:rPr lang="de-DE" altLang="en-US" dirty="0"/>
              <a:t> G</a:t>
            </a:r>
            <a:r>
              <a:rPr lang="de-DE" altLang="en-US" baseline="30000" dirty="0"/>
              <a:t>2</a:t>
            </a:r>
            <a:endParaRPr lang="de-DE" altLang="en-US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12370" y="1643517"/>
            <a:ext cx="6063343" cy="4444307"/>
          </a:xfrm>
          <a:ln/>
        </p:spPr>
        <p:txBody>
          <a:bodyPr vert="horz" lIns="91440" tIns="20803" rIns="91440" bIns="45720" rtlCol="0"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altLang="en-US" sz="2400" dirty="0" err="1"/>
              <a:t>LogWorth</a:t>
            </a:r>
            <a:r>
              <a:rPr lang="en-US" altLang="en-US" sz="2400" dirty="0"/>
              <a:t> was invented by R. A. Fisher</a:t>
            </a:r>
            <a:r>
              <a:rPr lang="en-US" altLang="en-US" sz="2400" dirty="0" smtClean="0"/>
              <a:t>!</a:t>
            </a:r>
            <a:endParaRPr lang="en-US" sz="2400" dirty="0" smtClean="0"/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400" dirty="0" smtClean="0"/>
              <a:t>As </a:t>
            </a:r>
            <a:r>
              <a:rPr lang="en-US" sz="2400" dirty="0"/>
              <a:t>a remedy, the quality of the split is reported by </a:t>
            </a:r>
            <a:r>
              <a:rPr lang="en-US" sz="2400" dirty="0" err="1">
                <a:solidFill>
                  <a:srgbClr val="FFC000"/>
                </a:solidFill>
              </a:rPr>
              <a:t>LogWorth</a:t>
            </a:r>
            <a:r>
              <a:rPr lang="en-US" sz="2400" dirty="0"/>
              <a:t>, which is defined as </a:t>
            </a:r>
            <a:r>
              <a:rPr lang="en-US" sz="2400" dirty="0">
                <a:solidFill>
                  <a:srgbClr val="FFC000"/>
                </a:solidFill>
              </a:rPr>
              <a:t>–log10(p)</a:t>
            </a:r>
            <a:r>
              <a:rPr lang="en-US" sz="2400" dirty="0"/>
              <a:t>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400" dirty="0"/>
              <a:t>Because the </a:t>
            </a:r>
            <a:r>
              <a:rPr lang="en-US" sz="2400" dirty="0" err="1"/>
              <a:t>LogWorth</a:t>
            </a:r>
            <a:r>
              <a:rPr lang="en-US" sz="2400" dirty="0"/>
              <a:t> statistics is the inverse of the </a:t>
            </a:r>
            <a:r>
              <a:rPr lang="en-US" sz="2400" i="1" dirty="0"/>
              <a:t>p</a:t>
            </a:r>
            <a:r>
              <a:rPr lang="en-US" sz="2400" dirty="0"/>
              <a:t> value, a bigger </a:t>
            </a:r>
            <a:r>
              <a:rPr lang="en-US" sz="2400" dirty="0" err="1"/>
              <a:t>LogWorth</a:t>
            </a:r>
            <a:r>
              <a:rPr lang="en-US" sz="2400" dirty="0"/>
              <a:t> is considered better.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400" dirty="0"/>
              <a:t>If the outcome variable is categorical, </a:t>
            </a:r>
            <a:r>
              <a:rPr lang="en-US" sz="2400" dirty="0">
                <a:solidFill>
                  <a:srgbClr val="FFC000"/>
                </a:solidFill>
              </a:rPr>
              <a:t>G^2</a:t>
            </a:r>
            <a:r>
              <a:rPr lang="en-US" sz="2400" dirty="0"/>
              <a:t> (the likelihood ratio of chi-square) is reported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111" y="1643517"/>
            <a:ext cx="3814859" cy="463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5095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9351" y="1088020"/>
            <a:ext cx="7869009" cy="1055424"/>
          </a:xfrm>
        </p:spPr>
        <p:txBody>
          <a:bodyPr/>
          <a:lstStyle/>
          <a:p>
            <a:r>
              <a:rPr lang="en-US" dirty="0" smtClean="0"/>
              <a:t>GINI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073" y="2598159"/>
            <a:ext cx="10575542" cy="359972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Based </a:t>
            </a:r>
            <a:r>
              <a:rPr lang="en-US" sz="2400" dirty="0" smtClean="0"/>
              <a:t>on </a:t>
            </a:r>
            <a:r>
              <a:rPr lang="en-US" sz="2400" dirty="0" smtClean="0">
                <a:solidFill>
                  <a:srgbClr val="FFC000"/>
                </a:solidFill>
              </a:rPr>
              <a:t>Information Theory</a:t>
            </a:r>
          </a:p>
          <a:p>
            <a:r>
              <a:rPr lang="en-US" sz="2400" dirty="0" smtClean="0"/>
              <a:t>Measure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FFC000"/>
                </a:solidFill>
              </a:rPr>
              <a:t>impurity</a:t>
            </a:r>
            <a:r>
              <a:rPr lang="en-US" sz="2400" dirty="0"/>
              <a:t> (heterogeneity) of the partitioned group</a:t>
            </a:r>
            <a:r>
              <a:rPr lang="en-US" sz="2400" dirty="0" smtClean="0"/>
              <a:t>.</a:t>
            </a:r>
            <a:endParaRPr lang="en-US" sz="2400" dirty="0" smtClean="0">
              <a:solidFill>
                <a:srgbClr val="FFC000"/>
              </a:solidFill>
            </a:endParaRPr>
          </a:p>
          <a:p>
            <a:r>
              <a:rPr lang="en-US" sz="2400" dirty="0" smtClean="0"/>
              <a:t>GINI </a:t>
            </a:r>
            <a:r>
              <a:rPr lang="en-US" sz="2400" dirty="0" smtClean="0"/>
              <a:t>= 1 </a:t>
            </a:r>
            <a:r>
              <a:rPr lang="mr-IN" sz="2400" dirty="0" smtClean="0"/>
              <a:t>–</a:t>
            </a:r>
            <a:r>
              <a:rPr lang="en-US" sz="2400" dirty="0" smtClean="0"/>
              <a:t> (sum of squares of the proportion of each category)</a:t>
            </a:r>
          </a:p>
          <a:p>
            <a:r>
              <a:rPr lang="en-US" sz="2400" dirty="0" smtClean="0"/>
              <a:t>Ideally a partitioned group should be </a:t>
            </a:r>
            <a:r>
              <a:rPr lang="en-US" sz="2400" dirty="0" smtClean="0"/>
              <a:t>pure (homogeneous) </a:t>
            </a:r>
            <a:endParaRPr lang="en-US" sz="2400" dirty="0" smtClean="0"/>
          </a:p>
          <a:p>
            <a:r>
              <a:rPr lang="en-US" sz="2400" dirty="0" smtClean="0"/>
              <a:t>10 apples (100%) in one Group 1 and 10 oranges (100%) in Group 2</a:t>
            </a:r>
          </a:p>
          <a:p>
            <a:r>
              <a:rPr lang="en-US" sz="2400" dirty="0" smtClean="0"/>
              <a:t>GINI = 1 </a:t>
            </a:r>
            <a:r>
              <a:rPr lang="mr-IN" sz="2400" dirty="0" smtClean="0"/>
              <a:t>–</a:t>
            </a:r>
            <a:r>
              <a:rPr lang="en-US" sz="2400" dirty="0" smtClean="0"/>
              <a:t> (1)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= 0</a:t>
            </a:r>
          </a:p>
          <a:p>
            <a:r>
              <a:rPr lang="en-US" sz="2400" dirty="0" smtClean="0"/>
              <a:t>If the group is absolutely pure, GINI = </a:t>
            </a:r>
            <a:r>
              <a:rPr lang="en-US" sz="2400" dirty="0" smtClean="0"/>
              <a:t>0 </a:t>
            </a:r>
            <a:r>
              <a:rPr lang="en-US" sz="2400" dirty="0" smtClean="0">
                <a:sym typeface="Wingdings"/>
              </a:rPr>
              <a:t> smaller is better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946" y="604018"/>
            <a:ext cx="3365295" cy="223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80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221" y="1853248"/>
            <a:ext cx="8946541" cy="4195481"/>
          </a:xfrm>
        </p:spPr>
        <p:txBody>
          <a:bodyPr/>
          <a:lstStyle/>
          <a:p>
            <a:r>
              <a:rPr lang="en-US" sz="2800" dirty="0"/>
              <a:t>I</a:t>
            </a:r>
            <a:r>
              <a:rPr lang="en-US" sz="2800" dirty="0" smtClean="0"/>
              <a:t>n reality </a:t>
            </a:r>
            <a:r>
              <a:rPr lang="en-US" sz="2800" dirty="0" smtClean="0"/>
              <a:t>nothing is pure, e.g</a:t>
            </a:r>
            <a:r>
              <a:rPr lang="en-US" sz="2800" dirty="0" smtClean="0"/>
              <a:t>. </a:t>
            </a:r>
          </a:p>
          <a:p>
            <a:pPr lvl="1"/>
            <a:r>
              <a:rPr lang="en-US" sz="2600" dirty="0" smtClean="0"/>
              <a:t>5 </a:t>
            </a:r>
            <a:r>
              <a:rPr lang="en-US" sz="2600" dirty="0" smtClean="0"/>
              <a:t>apples (.5 or 50%)</a:t>
            </a:r>
          </a:p>
          <a:p>
            <a:pPr lvl="1"/>
            <a:r>
              <a:rPr lang="en-US" sz="2600" dirty="0" smtClean="0"/>
              <a:t>3 </a:t>
            </a:r>
            <a:r>
              <a:rPr lang="en-US" sz="2600" dirty="0" smtClean="0"/>
              <a:t>bananas (.3 or 30%)</a:t>
            </a:r>
          </a:p>
          <a:p>
            <a:pPr lvl="1"/>
            <a:r>
              <a:rPr lang="en-US" sz="2600" dirty="0" smtClean="0"/>
              <a:t>2 </a:t>
            </a:r>
            <a:r>
              <a:rPr lang="en-US" sz="2600" dirty="0" smtClean="0"/>
              <a:t>oranges (.2 or 20%)</a:t>
            </a:r>
          </a:p>
          <a:p>
            <a:r>
              <a:rPr lang="en-US" sz="2800" dirty="0"/>
              <a:t>GINI </a:t>
            </a:r>
            <a:r>
              <a:rPr lang="en-US" sz="2800" dirty="0" smtClean="0"/>
              <a:t>= 1 </a:t>
            </a:r>
            <a:r>
              <a:rPr lang="mr-IN" sz="2800" dirty="0" smtClean="0"/>
              <a:t>–</a:t>
            </a:r>
            <a:r>
              <a:rPr lang="en-US" sz="2800" dirty="0" smtClean="0"/>
              <a:t> (.5)2 + (.3)2 + (.2)2 = .62</a:t>
            </a:r>
          </a:p>
          <a:p>
            <a:r>
              <a:rPr lang="en-US" sz="2800" dirty="0" smtClean="0"/>
              <a:t>The algorithm examines all variables to determine which one can partition “purer” group.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2218" y="671332"/>
            <a:ext cx="3939251" cy="295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33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643605"/>
            <a:ext cx="8946541" cy="1898247"/>
          </a:xfrm>
        </p:spPr>
        <p:txBody>
          <a:bodyPr>
            <a:normAutofit/>
          </a:bodyPr>
          <a:lstStyle/>
          <a:p>
            <a:r>
              <a:rPr lang="en-US" sz="3300" dirty="0" smtClean="0"/>
              <a:t>Entropy =  sum of (-percent of each category * log2 (percent))</a:t>
            </a:r>
          </a:p>
          <a:p>
            <a:r>
              <a:rPr lang="en-US" sz="3300" dirty="0" smtClean="0"/>
              <a:t>Like GINI, smaller is better.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3980388"/>
            <a:ext cx="106426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85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197" y="1733505"/>
            <a:ext cx="7104517" cy="4195481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solidFill>
                  <a:srgbClr val="FFC000"/>
                </a:solidFill>
              </a:rPr>
              <a:t>Receiver Operating Characteristic </a:t>
            </a:r>
            <a:r>
              <a:rPr lang="en-US" sz="2800" dirty="0" smtClean="0"/>
              <a:t>(ROC) Curve for examining “hit” rate</a:t>
            </a:r>
          </a:p>
          <a:p>
            <a:r>
              <a:rPr lang="en-US" sz="2800" dirty="0" smtClean="0"/>
              <a:t>Originated from </a:t>
            </a:r>
            <a:r>
              <a:rPr lang="en-US" sz="2800" dirty="0" smtClean="0">
                <a:solidFill>
                  <a:srgbClr val="FFC000"/>
                </a:solidFill>
              </a:rPr>
              <a:t>Signal Detection </a:t>
            </a:r>
            <a:r>
              <a:rPr lang="en-US" sz="2800" dirty="0">
                <a:solidFill>
                  <a:srgbClr val="FFC000"/>
                </a:solidFill>
              </a:rPr>
              <a:t>Theory</a:t>
            </a:r>
          </a:p>
          <a:p>
            <a:r>
              <a:rPr lang="en-US" sz="2800" dirty="0" smtClean="0"/>
              <a:t>developed </a:t>
            </a:r>
            <a:r>
              <a:rPr lang="en-US" sz="2800" dirty="0"/>
              <a:t>by electrical engineers and radar engineers during World War </a:t>
            </a:r>
            <a:r>
              <a:rPr lang="en-US" sz="2800" dirty="0" smtClean="0"/>
              <a:t>II.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decide whether a blip on the </a:t>
            </a:r>
            <a:r>
              <a:rPr lang="en-US" sz="2800" dirty="0" smtClean="0"/>
              <a:t>radar screen signaling a hostile object, </a:t>
            </a:r>
            <a:r>
              <a:rPr lang="en-US" sz="2800" dirty="0"/>
              <a:t>a friendly ship, or just noise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In the 1970s it was adapted into medical tests.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1733505"/>
            <a:ext cx="3639517" cy="272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32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ROC curves and AUC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551714" y="1290376"/>
            <a:ext cx="6172200" cy="5409208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 smtClean="0"/>
              <a:t>Inverted</a:t>
            </a:r>
            <a:r>
              <a:rPr lang="de-DE" altLang="en-US" sz="2400" dirty="0" smtClean="0"/>
              <a:t> </a:t>
            </a:r>
            <a:r>
              <a:rPr lang="de-DE" altLang="en-US" sz="2400" dirty="0" err="1" smtClean="0"/>
              <a:t>red</a:t>
            </a:r>
            <a:r>
              <a:rPr lang="de-DE" altLang="en-US" sz="2400" dirty="0" smtClean="0"/>
              <a:t> </a:t>
            </a:r>
            <a:r>
              <a:rPr lang="de-DE" altLang="en-US" sz="2400" dirty="0" err="1" smtClean="0"/>
              <a:t>triangle</a:t>
            </a:r>
            <a:r>
              <a:rPr lang="de-DE" altLang="en-US" sz="2400" dirty="0" smtClean="0"/>
              <a:t> </a:t>
            </a:r>
            <a:r>
              <a:rPr lang="de-DE" altLang="en-US" sz="2400" dirty="0" smtClean="0">
                <a:sym typeface="Wingdings"/>
              </a:rPr>
              <a:t> ROC </a:t>
            </a:r>
            <a:r>
              <a:rPr lang="de-DE" altLang="en-US" sz="2400" dirty="0" err="1" smtClean="0">
                <a:sym typeface="Wingdings"/>
              </a:rPr>
              <a:t>Curve</a:t>
            </a:r>
            <a:endParaRPr lang="de-DE" altLang="en-US" sz="2400" dirty="0" smtClean="0">
              <a:sym typeface="Wingdings"/>
            </a:endParaRP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smtClean="0">
                <a:solidFill>
                  <a:srgbClr val="FFC000"/>
                </a:solidFill>
                <a:sym typeface="Wingdings"/>
              </a:rPr>
              <a:t>Area </a:t>
            </a:r>
            <a:r>
              <a:rPr lang="de-DE" altLang="en-US" sz="2400" dirty="0" err="1" smtClean="0">
                <a:solidFill>
                  <a:srgbClr val="FFC000"/>
                </a:solidFill>
                <a:sym typeface="Wingdings"/>
              </a:rPr>
              <a:t>under</a:t>
            </a:r>
            <a:r>
              <a:rPr lang="de-DE" altLang="en-US" sz="2400" dirty="0" smtClean="0">
                <a:solidFill>
                  <a:srgbClr val="FFC000"/>
                </a:solidFill>
                <a:sym typeface="Wingdings"/>
              </a:rPr>
              <a:t> </a:t>
            </a:r>
            <a:r>
              <a:rPr lang="de-DE" altLang="en-US" sz="2400" dirty="0" err="1" smtClean="0">
                <a:solidFill>
                  <a:srgbClr val="FFC000"/>
                </a:solidFill>
                <a:sym typeface="Wingdings"/>
              </a:rPr>
              <a:t>curve</a:t>
            </a:r>
            <a:r>
              <a:rPr lang="de-DE" altLang="en-US" sz="2400" dirty="0" smtClean="0">
                <a:sym typeface="Wingdings"/>
              </a:rPr>
              <a:t> (AUC)</a:t>
            </a:r>
            <a:endParaRPr lang="de-DE" altLang="en-US" sz="2400" dirty="0" smtClean="0"/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smtClean="0"/>
              <a:t>4 </a:t>
            </a:r>
            <a:r>
              <a:rPr lang="de-DE" altLang="en-US" sz="2400" dirty="0" err="1"/>
              <a:t>possible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outcomes</a:t>
            </a:r>
            <a:r>
              <a:rPr lang="de-DE" altLang="en-US" sz="2400" dirty="0"/>
              <a:t>: 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/>
              <a:t>true</a:t>
            </a:r>
            <a:r>
              <a:rPr lang="de-DE" altLang="en-US" sz="2400" dirty="0"/>
              <a:t> positive (TP)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/>
              <a:t>false</a:t>
            </a:r>
            <a:r>
              <a:rPr lang="de-DE" altLang="en-US" sz="2400" dirty="0"/>
              <a:t> positive (FP)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/>
              <a:t>false</a:t>
            </a:r>
            <a:r>
              <a:rPr lang="de-DE" altLang="en-US" sz="2400" dirty="0"/>
              <a:t> negative (FN)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/>
              <a:t>true</a:t>
            </a:r>
            <a:r>
              <a:rPr lang="de-DE" altLang="en-US" sz="2400" dirty="0"/>
              <a:t> negative (TN).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>
                <a:solidFill>
                  <a:srgbClr val="FFC000"/>
                </a:solidFill>
              </a:rPr>
              <a:t>Sensitivity</a:t>
            </a:r>
            <a:r>
              <a:rPr lang="de-DE" altLang="en-US" sz="2400" dirty="0"/>
              <a:t> =  </a:t>
            </a:r>
            <a:r>
              <a:rPr lang="de-DE" altLang="en-US" sz="2400" dirty="0" smtClean="0"/>
              <a:t>TP</a:t>
            </a:r>
            <a:r>
              <a:rPr lang="de-DE" altLang="en-US" sz="2400" dirty="0"/>
              <a:t>/(TP+FN)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>
                <a:solidFill>
                  <a:srgbClr val="FFC000"/>
                </a:solidFill>
              </a:rPr>
              <a:t>1 - </a:t>
            </a:r>
            <a:r>
              <a:rPr lang="de-DE" altLang="en-US" sz="2400" dirty="0" err="1">
                <a:solidFill>
                  <a:srgbClr val="FFC000"/>
                </a:solidFill>
              </a:rPr>
              <a:t>Specificity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/>
              <a:t>= </a:t>
            </a:r>
            <a:r>
              <a:rPr lang="de-DE" altLang="en-US" sz="2400" dirty="0" smtClean="0"/>
              <a:t>1 </a:t>
            </a:r>
            <a:r>
              <a:rPr lang="de-DE" altLang="en-US" sz="2400" dirty="0"/>
              <a:t>- [TN/(FP+TN)]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/>
              <a:t>No</a:t>
            </a:r>
            <a:r>
              <a:rPr lang="de-DE" altLang="en-US" sz="2400" dirty="0"/>
              <a:t> </a:t>
            </a:r>
            <a:r>
              <a:rPr lang="de-DE" altLang="en-US" sz="2400" dirty="0" err="1"/>
              <a:t>model</a:t>
            </a:r>
            <a:r>
              <a:rPr lang="de-DE" altLang="en-US" sz="2400" dirty="0"/>
              <a:t> = 50% </a:t>
            </a:r>
            <a:r>
              <a:rPr lang="de-DE" altLang="en-US" sz="2400" dirty="0" err="1"/>
              <a:t>chance</a:t>
            </a:r>
            <a:endParaRPr lang="de-DE" altLang="en-US" sz="24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8248" y="1290376"/>
            <a:ext cx="4313252" cy="4854749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904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729343" y="273629"/>
            <a:ext cx="9479730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Criterion</a:t>
            </a:r>
            <a:r>
              <a:rPr lang="de-DE" altLang="en-US" dirty="0"/>
              <a:t> </a:t>
            </a:r>
            <a:r>
              <a:rPr lang="de-DE" altLang="en-US" dirty="0" err="1"/>
              <a:t>of</a:t>
            </a:r>
            <a:r>
              <a:rPr lang="de-DE" altLang="en-US" dirty="0"/>
              <a:t> </a:t>
            </a:r>
            <a:r>
              <a:rPr lang="de-DE" altLang="en-US" dirty="0" err="1"/>
              <a:t>judging</a:t>
            </a:r>
            <a:r>
              <a:rPr lang="de-DE" altLang="en-US" dirty="0"/>
              <a:t> ROC </a:t>
            </a:r>
            <a:r>
              <a:rPr lang="de-DE" altLang="en-US" dirty="0" err="1"/>
              <a:t>curves</a:t>
            </a:r>
            <a:endParaRPr lang="de-DE" altLang="en-US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84703" y="3401638"/>
            <a:ext cx="5178640" cy="3057441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800" dirty="0"/>
              <a:t>The </a:t>
            </a:r>
            <a:r>
              <a:rPr lang="de-DE" altLang="en-US" sz="2800" dirty="0" err="1"/>
              <a:t>left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a </a:t>
            </a:r>
            <a:r>
              <a:rPr lang="de-DE" altLang="en-US" sz="2800" dirty="0" err="1"/>
              <a:t>coin-flipping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model</a:t>
            </a:r>
            <a:r>
              <a:rPr lang="de-DE" altLang="en-US" sz="2800" dirty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800" dirty="0"/>
              <a:t>This </a:t>
            </a:r>
            <a:r>
              <a:rPr lang="de-DE" altLang="en-US" sz="2800" dirty="0" err="1"/>
              <a:t>cut</a:t>
            </a:r>
            <a:r>
              <a:rPr lang="de-DE" altLang="en-US" sz="2800" dirty="0"/>
              <a:t>-off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a </a:t>
            </a:r>
            <a:r>
              <a:rPr lang="de-DE" altLang="en-US" sz="2800" dirty="0" err="1">
                <a:solidFill>
                  <a:srgbClr val="FFC000"/>
                </a:solidFill>
              </a:rPr>
              <a:t>suggestion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only</a:t>
            </a:r>
            <a:r>
              <a:rPr lang="de-DE" altLang="en-US" sz="2800" dirty="0"/>
              <a:t>. </a:t>
            </a:r>
            <a:r>
              <a:rPr lang="de-DE" altLang="en-US" sz="2800" dirty="0" err="1"/>
              <a:t>Don't</a:t>
            </a:r>
            <a:r>
              <a:rPr lang="de-DE" altLang="en-US" sz="2800" dirty="0"/>
              <a:t> fall </a:t>
            </a:r>
            <a:r>
              <a:rPr lang="de-DE" altLang="en-US" sz="2800" dirty="0" err="1"/>
              <a:t>into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alpha</a:t>
            </a:r>
            <a:r>
              <a:rPr lang="de-DE" altLang="en-US" sz="2800" dirty="0"/>
              <a:t> &lt; 0.05 </a:t>
            </a:r>
            <a:r>
              <a:rPr lang="de-DE" altLang="en-US" sz="2800" dirty="0" err="1"/>
              <a:t>reasoning</a:t>
            </a:r>
            <a:r>
              <a:rPr lang="de-DE" altLang="en-US" sz="2800" dirty="0"/>
              <a:t>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4702" y="1418550"/>
            <a:ext cx="8214622" cy="1659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7714" y="3401638"/>
            <a:ext cx="4461588" cy="304304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687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695534" y="306288"/>
            <a:ext cx="9602352" cy="825828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Example</a:t>
            </a:r>
            <a:r>
              <a:rPr lang="de-DE" altLang="en-US" dirty="0"/>
              <a:t>: PISA 2006 </a:t>
            </a:r>
            <a:r>
              <a:rPr lang="de-DE" altLang="en-US" dirty="0" smtClean="0"/>
              <a:t>USA &amp; Canada</a:t>
            </a:r>
            <a:endParaRPr lang="de-DE" altLang="en-US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95534" y="1796143"/>
            <a:ext cx="4430485" cy="4343221"/>
          </a:xfrm>
          <a:ln/>
        </p:spPr>
        <p:txBody>
          <a:bodyPr vert="horz" lIns="91440" tIns="20803" rIns="91440" bIns="45720" rtlCol="0"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800" dirty="0" err="1" smtClean="0"/>
              <a:t>Uncheck</a:t>
            </a:r>
            <a:r>
              <a:rPr lang="de-DE" altLang="en-US" sz="2800" dirty="0" smtClean="0"/>
              <a:t> </a:t>
            </a:r>
            <a:r>
              <a:rPr lang="de-DE" altLang="en-US" sz="2800" dirty="0" smtClean="0">
                <a:solidFill>
                  <a:srgbClr val="FFC000"/>
                </a:solidFill>
              </a:rPr>
              <a:t>informative </a:t>
            </a:r>
            <a:r>
              <a:rPr lang="de-DE" altLang="en-US" sz="2800" dirty="0" err="1" smtClean="0">
                <a:solidFill>
                  <a:srgbClr val="FFC000"/>
                </a:solidFill>
              </a:rPr>
              <a:t>missing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and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missing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data</a:t>
            </a:r>
            <a:r>
              <a:rPr lang="de-DE" altLang="en-US" sz="2800" dirty="0" smtClean="0"/>
              <a:t> will </a:t>
            </a:r>
            <a:r>
              <a:rPr lang="de-DE" altLang="en-US" sz="2800" dirty="0" err="1" smtClean="0"/>
              <a:t>be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>
                <a:solidFill>
                  <a:srgbClr val="FFC000"/>
                </a:solidFill>
              </a:rPr>
              <a:t>imputed</a:t>
            </a:r>
            <a:r>
              <a:rPr lang="de-DE" altLang="en-US" sz="2800" dirty="0" smtClean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800" dirty="0" smtClean="0"/>
              <a:t>Something </a:t>
            </a:r>
            <a:r>
              <a:rPr lang="de-DE" altLang="en-US" sz="2800" dirty="0" err="1" smtClean="0"/>
              <a:t>no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answer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is</a:t>
            </a:r>
            <a:r>
              <a:rPr lang="de-DE" altLang="en-US" sz="2800" dirty="0" smtClean="0"/>
              <a:t> an </a:t>
            </a:r>
            <a:r>
              <a:rPr lang="de-DE" altLang="en-US" sz="2800" dirty="0" err="1" smtClean="0"/>
              <a:t>answer</a:t>
            </a:r>
            <a:r>
              <a:rPr lang="de-DE" altLang="en-US" sz="2800" dirty="0"/>
              <a:t> </a:t>
            </a:r>
            <a:r>
              <a:rPr lang="de-DE" altLang="en-US" sz="2800" dirty="0" smtClean="0">
                <a:sym typeface="Wingdings"/>
              </a:rPr>
              <a:t> </a:t>
            </a:r>
            <a:r>
              <a:rPr lang="de-DE" altLang="en-US" sz="2800" dirty="0" err="1" smtClean="0">
                <a:sym typeface="Wingdings"/>
              </a:rPr>
              <a:t>missing</a:t>
            </a:r>
            <a:r>
              <a:rPr lang="de-DE" altLang="en-US" sz="2800" dirty="0" smtClean="0">
                <a:sym typeface="Wingdings"/>
              </a:rPr>
              <a:t> </a:t>
            </a:r>
            <a:r>
              <a:rPr lang="de-DE" altLang="en-US" sz="2800" dirty="0" err="1" smtClean="0">
                <a:sym typeface="Wingdings"/>
              </a:rPr>
              <a:t>is</a:t>
            </a:r>
            <a:r>
              <a:rPr lang="de-DE" altLang="en-US" sz="2800" dirty="0" smtClean="0">
                <a:sym typeface="Wingdings"/>
              </a:rPr>
              <a:t> </a:t>
            </a:r>
            <a:r>
              <a:rPr lang="de-DE" altLang="en-US" sz="2800" dirty="0" err="1" smtClean="0">
                <a:sym typeface="Wingdings"/>
              </a:rPr>
              <a:t>treated</a:t>
            </a:r>
            <a:r>
              <a:rPr lang="de-DE" altLang="en-US" sz="2800" dirty="0" smtClean="0">
                <a:sym typeface="Wingdings"/>
              </a:rPr>
              <a:t> </a:t>
            </a:r>
            <a:r>
              <a:rPr lang="de-DE" altLang="en-US" sz="2800" dirty="0" err="1" smtClean="0">
                <a:sym typeface="Wingdings"/>
              </a:rPr>
              <a:t>as</a:t>
            </a:r>
            <a:r>
              <a:rPr lang="de-DE" altLang="en-US" sz="2800" dirty="0" smtClean="0">
                <a:sym typeface="Wingdings"/>
              </a:rPr>
              <a:t> a </a:t>
            </a:r>
            <a:r>
              <a:rPr lang="de-DE" altLang="en-US" sz="2800" dirty="0" err="1" smtClean="0">
                <a:sym typeface="Wingdings"/>
              </a:rPr>
              <a:t>category</a:t>
            </a:r>
            <a:r>
              <a:rPr lang="de-DE" altLang="en-US" sz="2800" dirty="0" smtClean="0">
                <a:sym typeface="Wingdings"/>
              </a:rPr>
              <a:t>.</a:t>
            </a:r>
            <a:endParaRPr lang="de-DE" altLang="en-US" sz="2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596" y="1272055"/>
            <a:ext cx="6171147" cy="494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9909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975544" y="594152"/>
            <a:ext cx="8229024" cy="866467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 smtClean="0"/>
              <a:t>Example</a:t>
            </a:r>
            <a:r>
              <a:rPr lang="de-DE" altLang="en-US" dirty="0" smtClean="0"/>
              <a:t>: PISA 2006 USA</a:t>
            </a:r>
            <a:endParaRPr lang="de-DE" alt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2258" y="1604328"/>
            <a:ext cx="4963886" cy="4861785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 smtClean="0"/>
              <a:t>Missing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are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automatically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>
                <a:solidFill>
                  <a:srgbClr val="FFC000"/>
                </a:solidFill>
              </a:rPr>
              <a:t>imputed</a:t>
            </a:r>
            <a:r>
              <a:rPr lang="de-DE" altLang="en-US" sz="2800" dirty="0" smtClean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smtClean="0"/>
              <a:t>The </a:t>
            </a:r>
            <a:r>
              <a:rPr lang="de-DE" altLang="en-US" sz="2800" dirty="0"/>
              <a:t>same variable </a:t>
            </a:r>
            <a:r>
              <a:rPr lang="de-DE" altLang="en-US" sz="2800" dirty="0" smtClean="0"/>
              <a:t>(Science </a:t>
            </a:r>
            <a:r>
              <a:rPr lang="de-DE" altLang="en-US" sz="2800" dirty="0" err="1" smtClean="0"/>
              <a:t>enjoyment</a:t>
            </a:r>
            <a:r>
              <a:rPr lang="de-DE" altLang="en-US" sz="2800" dirty="0" smtClean="0"/>
              <a:t>) </a:t>
            </a:r>
            <a:r>
              <a:rPr lang="de-DE" altLang="en-US" sz="2800" dirty="0" err="1" smtClean="0"/>
              <a:t>recurs</a:t>
            </a:r>
            <a:r>
              <a:rPr lang="de-DE" altLang="en-US" sz="2800" dirty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/>
              <a:t>It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saturated</a:t>
            </a:r>
            <a:r>
              <a:rPr lang="de-DE" altLang="en-US" sz="2800" dirty="0"/>
              <a:t>. </a:t>
            </a:r>
            <a:r>
              <a:rPr lang="de-DE" altLang="en-US" sz="2800" dirty="0" err="1"/>
              <a:t>You</a:t>
            </a:r>
            <a:r>
              <a:rPr lang="de-DE" altLang="en-US" sz="2800" dirty="0"/>
              <a:t> </a:t>
            </a:r>
            <a:r>
              <a:rPr lang="de-DE" altLang="en-US" sz="2800" dirty="0" err="1"/>
              <a:t>cannot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add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anything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make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better</a:t>
            </a:r>
            <a:r>
              <a:rPr lang="de-DE" altLang="en-US" sz="2800" dirty="0" smtClean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 smtClean="0">
                <a:solidFill>
                  <a:srgbClr val="FFC000"/>
                </a:solidFill>
              </a:rPr>
              <a:t>Prune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it!</a:t>
            </a:r>
            <a:endParaRPr lang="de-DE" alt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885" y="1717221"/>
            <a:ext cx="6255521" cy="421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4938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1228935" y="459408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/>
              <a:t>After </a:t>
            </a:r>
            <a:r>
              <a:rPr lang="de-DE" altLang="en-US" dirty="0" err="1"/>
              <a:t>pruning</a:t>
            </a:r>
            <a:endParaRPr lang="de-DE" altLang="en-US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4657" y="1604329"/>
            <a:ext cx="3755572" cy="4526396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A </a:t>
            </a:r>
            <a:r>
              <a:rPr lang="de-DE" altLang="en-US" sz="2800" dirty="0" err="1"/>
              <a:t>very</a:t>
            </a:r>
            <a:r>
              <a:rPr lang="de-DE" altLang="en-US" sz="2800" dirty="0"/>
              <a:t> simple </a:t>
            </a:r>
            <a:r>
              <a:rPr lang="de-DE" altLang="en-US" sz="2800" dirty="0" err="1" smtClean="0"/>
              <a:t>model</a:t>
            </a:r>
            <a:endParaRPr lang="de-DE" altLang="en-US" sz="2800" dirty="0" smtClean="0"/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 smtClean="0">
                <a:solidFill>
                  <a:srgbClr val="FFC000"/>
                </a:solidFill>
              </a:rPr>
              <a:t>Two</a:t>
            </a:r>
            <a:r>
              <a:rPr lang="de-DE" altLang="en-US" sz="2800" dirty="0" smtClean="0">
                <a:solidFill>
                  <a:srgbClr val="FFC000"/>
                </a:solidFill>
              </a:rPr>
              <a:t> variables </a:t>
            </a:r>
            <a:r>
              <a:rPr lang="de-DE" altLang="en-US" sz="2800" dirty="0" err="1" smtClean="0"/>
              <a:t>can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predict</a:t>
            </a:r>
            <a:r>
              <a:rPr lang="de-DE" altLang="en-US" sz="2800" dirty="0" smtClean="0"/>
              <a:t> PISA </a:t>
            </a:r>
            <a:r>
              <a:rPr lang="de-DE" altLang="en-US" sz="2800" dirty="0" err="1" smtClean="0"/>
              <a:t>science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test</a:t>
            </a:r>
            <a:r>
              <a:rPr lang="de-DE" altLang="en-US" sz="2800" dirty="0" smtClean="0"/>
              <a:t> </a:t>
            </a:r>
            <a:r>
              <a:rPr lang="de-DE" altLang="en-US" sz="2800" dirty="0" err="1" smtClean="0"/>
              <a:t>performance</a:t>
            </a:r>
            <a:r>
              <a:rPr lang="de-DE" altLang="en-US" sz="2800" dirty="0" smtClean="0"/>
              <a:t>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278" y="1701331"/>
            <a:ext cx="6455045" cy="433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7997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 DT with </a:t>
            </a:r>
            <a:br>
              <a:rPr lang="en-US" dirty="0" smtClean="0"/>
            </a:br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855" y="2247300"/>
            <a:ext cx="5319259" cy="3977013"/>
          </a:xfrm>
        </p:spPr>
        <p:txBody>
          <a:bodyPr/>
          <a:lstStyle/>
          <a:p>
            <a:r>
              <a:rPr lang="en-US" sz="2400" dirty="0" smtClean="0"/>
              <a:t>Too complicated!</a:t>
            </a:r>
          </a:p>
          <a:p>
            <a:r>
              <a:rPr lang="en-US" sz="2400" dirty="0" smtClean="0"/>
              <a:t>If almost everything is important, then nothing is important!</a:t>
            </a:r>
          </a:p>
          <a:p>
            <a:r>
              <a:rPr lang="en-US" sz="2400" dirty="0" smtClean="0"/>
              <a:t>No practical implications!</a:t>
            </a:r>
          </a:p>
          <a:p>
            <a:r>
              <a:rPr lang="en-US" sz="2400" dirty="0" smtClean="0"/>
              <a:t>Remember the fifty ways of improving your grade?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563" y="846770"/>
            <a:ext cx="4578179" cy="537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 DT &amp; GR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349" y="1576630"/>
            <a:ext cx="3646919" cy="458394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Use </a:t>
            </a:r>
            <a:r>
              <a:rPr lang="en-US" sz="2800" dirty="0" err="1" smtClean="0"/>
              <a:t>Diabetics.jmp</a:t>
            </a:r>
            <a:endParaRPr lang="en-US" sz="2800" dirty="0" smtClean="0"/>
          </a:p>
          <a:p>
            <a:r>
              <a:rPr lang="en-US" sz="2800" dirty="0" smtClean="0"/>
              <a:t>Decision tree</a:t>
            </a:r>
          </a:p>
          <a:p>
            <a:r>
              <a:rPr lang="en-US" sz="2800" dirty="0" smtClean="0"/>
              <a:t>Only </a:t>
            </a:r>
            <a:r>
              <a:rPr lang="en-US" sz="2800" dirty="0" smtClean="0">
                <a:solidFill>
                  <a:srgbClr val="FFC000"/>
                </a:solidFill>
              </a:rPr>
              <a:t>two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C000"/>
                </a:solidFill>
              </a:rPr>
              <a:t>predictors</a:t>
            </a:r>
            <a:r>
              <a:rPr lang="en-US" sz="2800" dirty="0" smtClean="0"/>
              <a:t> are important for predicting diabetic progression.</a:t>
            </a:r>
          </a:p>
          <a:p>
            <a:r>
              <a:rPr lang="en-US" sz="2800" dirty="0" err="1" smtClean="0">
                <a:solidFill>
                  <a:srgbClr val="FFC000"/>
                </a:solidFill>
              </a:rPr>
              <a:t>AICc</a:t>
            </a:r>
            <a:r>
              <a:rPr lang="en-US" sz="2800" dirty="0" smtClean="0"/>
              <a:t> = 4853.39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0609" y="1576630"/>
            <a:ext cx="6662069" cy="448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46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868" y="519194"/>
            <a:ext cx="4964274" cy="922148"/>
          </a:xfrm>
        </p:spPr>
        <p:txBody>
          <a:bodyPr/>
          <a:lstStyle/>
          <a:p>
            <a:r>
              <a:rPr lang="en-US" dirty="0" smtClean="0"/>
              <a:t>Compare </a:t>
            </a:r>
            <a:r>
              <a:rPr lang="en-US" smtClean="0"/>
              <a:t>DT &amp; </a:t>
            </a:r>
            <a:r>
              <a:rPr lang="en-US" dirty="0" smtClean="0"/>
              <a:t>GR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349" y="1495586"/>
            <a:ext cx="4886783" cy="4664989"/>
          </a:xfrm>
        </p:spPr>
        <p:txBody>
          <a:bodyPr>
            <a:normAutofit/>
          </a:bodyPr>
          <a:lstStyle/>
          <a:p>
            <a:r>
              <a:rPr lang="en-US" dirty="0" smtClean="0"/>
              <a:t>Generalized regression</a:t>
            </a:r>
          </a:p>
          <a:p>
            <a:r>
              <a:rPr lang="en-US" dirty="0" smtClean="0"/>
              <a:t>Elastic net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Four predictors </a:t>
            </a:r>
            <a:r>
              <a:rPr lang="en-US" dirty="0" smtClean="0"/>
              <a:t>are important for predicting diabetic progression.</a:t>
            </a:r>
          </a:p>
          <a:p>
            <a:r>
              <a:rPr lang="en-US" dirty="0" err="1" smtClean="0"/>
              <a:t>AICc</a:t>
            </a:r>
            <a:r>
              <a:rPr lang="en-US" dirty="0" smtClean="0"/>
              <a:t> = 4792.625, smaller than that of DT</a:t>
            </a:r>
          </a:p>
          <a:p>
            <a:r>
              <a:rPr lang="en-US" dirty="0" smtClean="0"/>
              <a:t>A 4-predictor model is still </a:t>
            </a:r>
            <a:r>
              <a:rPr lang="en-US" dirty="0" smtClean="0">
                <a:solidFill>
                  <a:srgbClr val="FFC000"/>
                </a:solidFill>
              </a:rPr>
              <a:t>actionable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C000"/>
                </a:solidFill>
              </a:rPr>
              <a:t>practical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Sometimes DT is better and sometimes GR is better. </a:t>
            </a:r>
            <a:r>
              <a:rPr lang="en-US" dirty="0" smtClean="0">
                <a:solidFill>
                  <a:srgbClr val="FFC000"/>
                </a:solidFill>
              </a:rPr>
              <a:t>Explore and compare</a:t>
            </a:r>
            <a:r>
              <a:rPr lang="en-US" dirty="0" smtClean="0"/>
              <a:t>!</a:t>
            </a:r>
          </a:p>
          <a:p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451" y="519194"/>
            <a:ext cx="5719299" cy="583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590308"/>
            <a:ext cx="9404723" cy="1262939"/>
          </a:xfrm>
        </p:spPr>
        <p:txBody>
          <a:bodyPr/>
          <a:lstStyle/>
          <a:p>
            <a:r>
              <a:rPr lang="en-US" smtClean="0"/>
              <a:t>Assignment 5.2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/>
              <a:t>Run the decision tree using proficiency as the DV and all school, home, and individual variables as IVs.</a:t>
            </a:r>
          </a:p>
          <a:p>
            <a:r>
              <a:rPr lang="en-US" sz="2800" dirty="0"/>
              <a:t>Uncheck </a:t>
            </a:r>
            <a:r>
              <a:rPr lang="en-US" sz="2800" dirty="0">
                <a:solidFill>
                  <a:srgbClr val="FFC000"/>
                </a:solidFill>
              </a:rPr>
              <a:t>informative </a:t>
            </a:r>
            <a:r>
              <a:rPr lang="en-US" sz="2800" dirty="0" smtClean="0">
                <a:solidFill>
                  <a:srgbClr val="FFC000"/>
                </a:solidFill>
              </a:rPr>
              <a:t>missing</a:t>
            </a:r>
          </a:p>
          <a:p>
            <a:r>
              <a:rPr lang="en-US" sz="2800" dirty="0"/>
              <a:t>Put country into </a:t>
            </a:r>
            <a:r>
              <a:rPr lang="en-US" sz="2800" dirty="0" smtClean="0">
                <a:solidFill>
                  <a:srgbClr val="FFC000"/>
                </a:solidFill>
              </a:rPr>
              <a:t>by</a:t>
            </a:r>
            <a:r>
              <a:rPr lang="en-US" sz="2800" dirty="0" smtClean="0"/>
              <a:t> so that you can compare </a:t>
            </a:r>
            <a:r>
              <a:rPr lang="en-US" sz="2800" dirty="0"/>
              <a:t>the </a:t>
            </a:r>
            <a:r>
              <a:rPr lang="en-US" sz="2800" dirty="0">
                <a:solidFill>
                  <a:srgbClr val="FFC000"/>
                </a:solidFill>
              </a:rPr>
              <a:t>US</a:t>
            </a:r>
            <a:r>
              <a:rPr lang="en-US" sz="2800" dirty="0"/>
              <a:t> and the </a:t>
            </a:r>
            <a:r>
              <a:rPr lang="en-US" sz="2800" dirty="0">
                <a:solidFill>
                  <a:srgbClr val="FFC000"/>
                </a:solidFill>
              </a:rPr>
              <a:t>Canadian</a:t>
            </a:r>
            <a:r>
              <a:rPr lang="en-US" sz="2800" dirty="0"/>
              <a:t> </a:t>
            </a:r>
            <a:r>
              <a:rPr lang="en-US" sz="2800" dirty="0" smtClean="0"/>
              <a:t>models</a:t>
            </a:r>
          </a:p>
          <a:p>
            <a:r>
              <a:rPr lang="en-US" sz="2800" dirty="0" smtClean="0">
                <a:solidFill>
                  <a:srgbClr val="FFC000"/>
                </a:solidFill>
              </a:rPr>
              <a:t>Prune</a:t>
            </a:r>
            <a:r>
              <a:rPr lang="en-US" sz="2800" dirty="0" smtClean="0"/>
              <a:t> the model when it is saturated (seeing the same predictor).</a:t>
            </a:r>
          </a:p>
          <a:p>
            <a:r>
              <a:rPr lang="en-US" sz="2800" dirty="0" smtClean="0"/>
              <a:t>What are the </a:t>
            </a:r>
            <a:r>
              <a:rPr lang="en-US" sz="2800" dirty="0" smtClean="0">
                <a:solidFill>
                  <a:srgbClr val="FFC000"/>
                </a:solidFill>
              </a:rPr>
              <a:t>differences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FFC000"/>
                </a:solidFill>
              </a:rPr>
              <a:t>similarities</a:t>
            </a:r>
            <a:r>
              <a:rPr lang="en-US" sz="2800" dirty="0" smtClean="0"/>
              <a:t> between the two models?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9940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 err="1"/>
              <a:t>Decision</a:t>
            </a:r>
            <a:r>
              <a:rPr lang="de-DE" altLang="en-US" dirty="0"/>
              <a:t> </a:t>
            </a:r>
            <a:r>
              <a:rPr lang="de-DE" altLang="en-US" dirty="0" err="1"/>
              <a:t>trees</a:t>
            </a:r>
            <a:r>
              <a:rPr lang="de-DE" altLang="en-US" dirty="0"/>
              <a:t> in IBM </a:t>
            </a:r>
            <a:r>
              <a:rPr lang="de-DE" altLang="en-US" dirty="0" err="1"/>
              <a:t>Modeler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194" y="1469572"/>
            <a:ext cx="8519659" cy="502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9318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 err="1"/>
              <a:t>Decision</a:t>
            </a:r>
            <a:r>
              <a:rPr lang="de-DE" altLang="en-US" dirty="0"/>
              <a:t> </a:t>
            </a:r>
            <a:r>
              <a:rPr lang="de-DE" altLang="en-US" dirty="0" err="1"/>
              <a:t>trees</a:t>
            </a:r>
            <a:r>
              <a:rPr lang="de-DE" altLang="en-US" dirty="0"/>
              <a:t> in IBM </a:t>
            </a:r>
            <a:r>
              <a:rPr lang="de-DE" altLang="en-US" dirty="0" err="1"/>
              <a:t>Modeler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813" y="1522994"/>
            <a:ext cx="6630405" cy="480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62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 err="1"/>
              <a:t>Decision</a:t>
            </a:r>
            <a:r>
              <a:rPr lang="de-DE" altLang="en-US" dirty="0"/>
              <a:t> </a:t>
            </a:r>
            <a:r>
              <a:rPr lang="de-DE" altLang="en-US" dirty="0" err="1"/>
              <a:t>trees</a:t>
            </a:r>
            <a:r>
              <a:rPr lang="de-DE" altLang="en-US" dirty="0"/>
              <a:t> in IBM </a:t>
            </a:r>
            <a:r>
              <a:rPr lang="de-DE" altLang="en-US" dirty="0" err="1"/>
              <a:t>Modeler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262" y="1534886"/>
            <a:ext cx="7604505" cy="501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33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313954"/>
            <a:ext cx="8229024" cy="1062832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Decision</a:t>
            </a:r>
            <a:r>
              <a:rPr lang="de-DE" altLang="en-US" dirty="0"/>
              <a:t> </a:t>
            </a:r>
            <a:r>
              <a:rPr lang="de-DE" altLang="en-US" dirty="0" err="1" smtClean="0"/>
              <a:t>trees</a:t>
            </a:r>
            <a:r>
              <a:rPr lang="de-DE" altLang="en-US" dirty="0" smtClean="0"/>
              <a:t> </a:t>
            </a:r>
            <a:r>
              <a:rPr lang="de-DE" altLang="en-US" dirty="0"/>
              <a:t>in </a:t>
            </a:r>
            <a:r>
              <a:rPr lang="de-DE" altLang="en-US" dirty="0" smtClean="0"/>
              <a:t>IBM </a:t>
            </a:r>
            <a:r>
              <a:rPr lang="de-DE" altLang="en-US" dirty="0" err="1" smtClean="0"/>
              <a:t>Modeler</a:t>
            </a:r>
            <a:endParaRPr lang="de-DE" altLang="en-US" dirty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34142" y="1604329"/>
            <a:ext cx="10091057" cy="4624326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 smtClean="0">
                <a:solidFill>
                  <a:srgbClr val="FFC000"/>
                </a:solidFill>
              </a:rPr>
              <a:t>C5</a:t>
            </a:r>
            <a:r>
              <a:rPr lang="de-DE" altLang="en-US" sz="2400" dirty="0" smtClean="0"/>
              <a:t>: C4.5 </a:t>
            </a:r>
            <a:r>
              <a:rPr lang="de-DE" altLang="en-US" sz="2400" dirty="0" err="1" smtClean="0"/>
              <a:t>is</a:t>
            </a:r>
            <a:r>
              <a:rPr lang="de-DE" altLang="en-US" sz="2400" dirty="0" smtClean="0"/>
              <a:t> </a:t>
            </a:r>
            <a:r>
              <a:rPr lang="de-DE" altLang="en-US" sz="2400" dirty="0" err="1" smtClean="0"/>
              <a:t>ranked</a:t>
            </a:r>
            <a:r>
              <a:rPr lang="de-DE" altLang="en-US" sz="2400" dirty="0" smtClean="0"/>
              <a:t> </a:t>
            </a:r>
            <a:r>
              <a:rPr lang="de-DE" altLang="en-US" sz="2400" dirty="0"/>
              <a:t>#1 in </a:t>
            </a:r>
            <a:r>
              <a:rPr lang="de-DE" altLang="en-US" sz="2400" dirty="0" err="1"/>
              <a:t>the</a:t>
            </a:r>
            <a:r>
              <a:rPr lang="de-DE" altLang="en-US" sz="2400" dirty="0"/>
              <a:t> Top 10 </a:t>
            </a:r>
            <a:r>
              <a:rPr lang="de-DE" altLang="en-US" sz="2400" dirty="0" err="1"/>
              <a:t>Algorithms</a:t>
            </a:r>
            <a:r>
              <a:rPr lang="de-DE" altLang="en-US" sz="2400" dirty="0"/>
              <a:t> in Data Mining </a:t>
            </a:r>
            <a:r>
              <a:rPr lang="de-DE" altLang="en-US" sz="2400" dirty="0" err="1"/>
              <a:t>pre</a:t>
            </a:r>
            <a:r>
              <a:rPr lang="de-DE" altLang="en-US" sz="2400" dirty="0"/>
              <a:t>-eminent </a:t>
            </a:r>
            <a:r>
              <a:rPr lang="de-DE" altLang="en-US" sz="2400" dirty="0" err="1"/>
              <a:t>paper</a:t>
            </a:r>
            <a:r>
              <a:rPr lang="de-DE" altLang="en-US" sz="2400" dirty="0"/>
              <a:t> </a:t>
            </a:r>
            <a:r>
              <a:rPr lang="de-DE" altLang="en-US" sz="2400" dirty="0" err="1"/>
              <a:t>published</a:t>
            </a:r>
            <a:r>
              <a:rPr lang="de-DE" altLang="en-US" sz="2400" dirty="0"/>
              <a:t> </a:t>
            </a:r>
            <a:r>
              <a:rPr lang="de-DE" altLang="en-US" sz="2400" dirty="0" err="1"/>
              <a:t>by</a:t>
            </a:r>
            <a:r>
              <a:rPr lang="de-DE" altLang="en-US" sz="2400" dirty="0"/>
              <a:t> Springer </a:t>
            </a:r>
            <a:r>
              <a:rPr lang="de-DE" altLang="en-US" sz="2400" dirty="0" smtClean="0"/>
              <a:t>in 2008. C5 </a:t>
            </a:r>
            <a:r>
              <a:rPr lang="de-DE" altLang="en-US" sz="2400" dirty="0" err="1" smtClean="0"/>
              <a:t>enhances</a:t>
            </a:r>
            <a:r>
              <a:rPr lang="de-DE" altLang="en-US" sz="2400" dirty="0" smtClean="0"/>
              <a:t> C4.5.</a:t>
            </a:r>
            <a:endParaRPr lang="de-DE" altLang="en-US" sz="2400" dirty="0"/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 smtClean="0">
                <a:solidFill>
                  <a:srgbClr val="FFC000"/>
                </a:solidFill>
              </a:rPr>
              <a:t>Chi-</a:t>
            </a:r>
            <a:r>
              <a:rPr lang="de-DE" altLang="en-US" sz="2400" dirty="0" err="1" smtClean="0">
                <a:solidFill>
                  <a:srgbClr val="FFC000"/>
                </a:solidFill>
              </a:rPr>
              <a:t>square</a:t>
            </a:r>
            <a:r>
              <a:rPr lang="de-DE" altLang="en-US" sz="2400" dirty="0" smtClean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automatic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interaction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detection</a:t>
            </a:r>
            <a:r>
              <a:rPr lang="de-DE" altLang="en-US" sz="2400" dirty="0">
                <a:solidFill>
                  <a:srgbClr val="FFC000"/>
                </a:solidFill>
              </a:rPr>
              <a:t> (CHAID)</a:t>
            </a:r>
            <a:r>
              <a:rPr lang="de-DE" altLang="en-US" sz="2400" dirty="0"/>
              <a:t>: Pick </a:t>
            </a:r>
            <a:r>
              <a:rPr lang="de-DE" altLang="en-US" sz="2400" dirty="0" err="1"/>
              <a:t>the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predictor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that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has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the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strongest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interaction</a:t>
            </a:r>
            <a:r>
              <a:rPr lang="de-DE" altLang="en-US" sz="2400" dirty="0"/>
              <a:t> </a:t>
            </a:r>
            <a:r>
              <a:rPr lang="de-DE" altLang="en-US" sz="2400" dirty="0" err="1"/>
              <a:t>with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the</a:t>
            </a:r>
            <a:r>
              <a:rPr lang="de-DE" altLang="en-US" sz="2400" dirty="0"/>
              <a:t> DV.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>
                <a:solidFill>
                  <a:srgbClr val="FFC000"/>
                </a:solidFill>
              </a:rPr>
              <a:t>Exhaustive CHAID</a:t>
            </a:r>
            <a:r>
              <a:rPr lang="de-DE" altLang="en-US" sz="2400" dirty="0"/>
              <a:t>: </a:t>
            </a:r>
            <a:r>
              <a:rPr lang="de-DE" altLang="en-US" sz="2400" dirty="0" err="1"/>
              <a:t>modification</a:t>
            </a:r>
            <a:r>
              <a:rPr lang="de-DE" altLang="en-US" sz="2400" dirty="0"/>
              <a:t> </a:t>
            </a:r>
            <a:r>
              <a:rPr lang="de-DE" altLang="en-US" sz="2400" dirty="0" err="1"/>
              <a:t>of</a:t>
            </a:r>
            <a:r>
              <a:rPr lang="de-DE" altLang="en-US" sz="2400" dirty="0"/>
              <a:t> CHAID </a:t>
            </a:r>
            <a:r>
              <a:rPr lang="de-DE" altLang="en-US" sz="2400" dirty="0" err="1"/>
              <a:t>that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examines</a:t>
            </a:r>
            <a:r>
              <a:rPr lang="de-DE" altLang="en-US" sz="2400" dirty="0"/>
              <a:t> all </a:t>
            </a:r>
            <a:r>
              <a:rPr lang="de-DE" altLang="en-US" sz="2400" dirty="0" err="1"/>
              <a:t>possible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splits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for</a:t>
            </a:r>
            <a:r>
              <a:rPr lang="de-DE" altLang="en-US" sz="2400" dirty="0"/>
              <a:t> </a:t>
            </a:r>
            <a:r>
              <a:rPr lang="de-DE" altLang="en-US" sz="2400" dirty="0" err="1"/>
              <a:t>each</a:t>
            </a:r>
            <a:r>
              <a:rPr lang="de-DE" altLang="en-US" sz="2400" dirty="0"/>
              <a:t> </a:t>
            </a:r>
            <a:r>
              <a:rPr lang="de-DE" altLang="en-US" sz="2400" dirty="0" err="1"/>
              <a:t>predictor</a:t>
            </a:r>
            <a:endParaRPr lang="de-DE" altLang="en-US" sz="2400" dirty="0"/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>
                <a:solidFill>
                  <a:srgbClr val="FFC000"/>
                </a:solidFill>
              </a:rPr>
              <a:t>Quick, </a:t>
            </a:r>
            <a:r>
              <a:rPr lang="de-DE" altLang="en-US" sz="2400" dirty="0" err="1">
                <a:solidFill>
                  <a:srgbClr val="FFC000"/>
                </a:solidFill>
              </a:rPr>
              <a:t>unbiased</a:t>
            </a:r>
            <a:r>
              <a:rPr lang="de-DE" altLang="en-US" sz="2400" dirty="0">
                <a:solidFill>
                  <a:srgbClr val="FFC000"/>
                </a:solidFill>
              </a:rPr>
              <a:t>, </a:t>
            </a:r>
            <a:r>
              <a:rPr lang="de-DE" altLang="en-US" sz="2400" dirty="0" err="1">
                <a:solidFill>
                  <a:srgbClr val="FFC000"/>
                </a:solidFill>
              </a:rPr>
              <a:t>efficient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statistical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tree</a:t>
            </a:r>
            <a:r>
              <a:rPr lang="de-DE" altLang="en-US" sz="2400" dirty="0">
                <a:solidFill>
                  <a:srgbClr val="FFC000"/>
                </a:solidFill>
              </a:rPr>
              <a:t> (QUEST)</a:t>
            </a:r>
            <a:r>
              <a:rPr lang="de-DE" altLang="en-US" sz="2400" dirty="0"/>
              <a:t>: Fast </a:t>
            </a:r>
            <a:r>
              <a:rPr lang="de-DE" altLang="en-US" sz="2400" dirty="0" err="1"/>
              <a:t>and</a:t>
            </a:r>
            <a:r>
              <a:rPr lang="de-DE" altLang="en-US" sz="2400" dirty="0"/>
              <a:t> </a:t>
            </a:r>
            <a:r>
              <a:rPr lang="de-DE" altLang="en-US" sz="2400" dirty="0" err="1"/>
              <a:t>avoids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bias</a:t>
            </a:r>
            <a:r>
              <a:rPr lang="de-DE" altLang="en-US" sz="2400" dirty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 err="1">
                <a:solidFill>
                  <a:srgbClr val="FFC000"/>
                </a:solidFill>
              </a:rPr>
              <a:t>Classification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tree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and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regression</a:t>
            </a:r>
            <a:r>
              <a:rPr lang="de-DE" altLang="en-US" sz="2400" dirty="0">
                <a:solidFill>
                  <a:srgbClr val="FFC000"/>
                </a:solidFill>
              </a:rPr>
              <a:t> (CRT)</a:t>
            </a:r>
            <a:r>
              <a:rPr lang="de-DE" altLang="en-US" sz="2400" dirty="0"/>
              <a:t>: </a:t>
            </a:r>
            <a:r>
              <a:rPr lang="de-DE" altLang="en-US" sz="2400" dirty="0" err="1"/>
              <a:t>try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to</a:t>
            </a:r>
            <a:r>
              <a:rPr lang="de-DE" altLang="en-US" sz="2400" dirty="0"/>
              <a:t> </a:t>
            </a:r>
            <a:r>
              <a:rPr lang="de-DE" altLang="en-US" sz="2400" dirty="0" err="1"/>
              <a:t>make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each</a:t>
            </a:r>
            <a:r>
              <a:rPr lang="de-DE" altLang="en-US" sz="2400" dirty="0"/>
              <a:t> </a:t>
            </a:r>
            <a:r>
              <a:rPr lang="de-DE" altLang="en-US" sz="2400" dirty="0" err="1"/>
              <a:t>subgroup</a:t>
            </a:r>
            <a:r>
              <a:rPr lang="de-DE" altLang="en-US" sz="2400" dirty="0"/>
              <a:t> </a:t>
            </a:r>
            <a:r>
              <a:rPr lang="de-DE" altLang="en-US" sz="2400" dirty="0" err="1"/>
              <a:t>as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homogeneous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as</a:t>
            </a:r>
            <a:r>
              <a:rPr lang="de-DE" altLang="en-US" sz="2400" dirty="0"/>
              <a:t> </a:t>
            </a:r>
            <a:r>
              <a:rPr lang="de-DE" altLang="en-US" sz="2400" dirty="0" err="1" smtClean="0"/>
              <a:t>possible</a:t>
            </a:r>
            <a:r>
              <a:rPr lang="de-DE" altLang="en-US" sz="2400" dirty="0" smtClean="0"/>
              <a:t>.</a:t>
            </a:r>
            <a:endParaRPr lang="de-DE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6248019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394979"/>
            <a:ext cx="8229024" cy="1062832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Decision</a:t>
            </a:r>
            <a:r>
              <a:rPr lang="de-DE" altLang="en-US" dirty="0"/>
              <a:t> </a:t>
            </a:r>
            <a:r>
              <a:rPr lang="de-DE" altLang="en-US" dirty="0" err="1"/>
              <a:t>trees</a:t>
            </a:r>
            <a:r>
              <a:rPr lang="de-DE" altLang="en-US" dirty="0"/>
              <a:t> in IBM </a:t>
            </a:r>
            <a:r>
              <a:rPr lang="de-DE" altLang="en-US" dirty="0" err="1"/>
              <a:t>Modeler</a:t>
            </a:r>
            <a:endParaRPr lang="de-DE" altLang="en-US" dirty="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587424"/>
            <a:ext cx="10123714" cy="4874912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/>
              <a:t>Shih</a:t>
            </a:r>
            <a:r>
              <a:rPr lang="de-DE" altLang="en-US" sz="2800" dirty="0"/>
              <a:t> (2004): </a:t>
            </a:r>
            <a:r>
              <a:rPr lang="de-DE" altLang="en-US" sz="2800" dirty="0" err="1"/>
              <a:t>when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Pearson </a:t>
            </a:r>
            <a:r>
              <a:rPr lang="de-DE" altLang="en-US" sz="2800" dirty="0" err="1"/>
              <a:t>chi-square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statistic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used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splitting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criterion</a:t>
            </a:r>
            <a:r>
              <a:rPr lang="de-DE" altLang="en-US" sz="2800" dirty="0"/>
              <a:t>, in </a:t>
            </a:r>
            <a:r>
              <a:rPr lang="de-DE" altLang="en-US" sz="2800" dirty="0" err="1"/>
              <a:t>which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splits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with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largest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value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usually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chosen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channel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observations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into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corresponding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subnodes</a:t>
            </a:r>
            <a:r>
              <a:rPr lang="de-DE" altLang="en-US" sz="2800" dirty="0"/>
              <a:t>, </a:t>
            </a:r>
            <a:r>
              <a:rPr lang="de-DE" altLang="en-US" sz="2800" dirty="0" err="1"/>
              <a:t>it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may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result</a:t>
            </a:r>
            <a:r>
              <a:rPr lang="de-DE" altLang="en-US" sz="2800" dirty="0"/>
              <a:t> in </a:t>
            </a:r>
            <a:r>
              <a:rPr lang="de-DE" altLang="en-US" sz="2800" dirty="0">
                <a:solidFill>
                  <a:srgbClr val="FFC000"/>
                </a:solidFill>
              </a:rPr>
              <a:t>variable </a:t>
            </a:r>
            <a:r>
              <a:rPr lang="de-DE" altLang="en-US" sz="2800" dirty="0" err="1">
                <a:solidFill>
                  <a:srgbClr val="FFC000"/>
                </a:solidFill>
              </a:rPr>
              <a:t>selection</a:t>
            </a:r>
            <a:r>
              <a:rPr lang="de-DE" altLang="en-US" sz="2800" dirty="0">
                <a:solidFill>
                  <a:srgbClr val="FFC000"/>
                </a:solidFill>
              </a:rPr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bias</a:t>
            </a:r>
            <a:r>
              <a:rPr lang="de-DE" altLang="en-US" sz="2800" dirty="0"/>
              <a:t>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This </a:t>
            </a:r>
            <a:r>
              <a:rPr lang="de-DE" altLang="en-US" sz="2800" dirty="0" err="1"/>
              <a:t>problem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especially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serious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when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numbers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of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available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split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points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for</a:t>
            </a:r>
            <a:r>
              <a:rPr lang="de-DE" altLang="en-US" sz="2800" dirty="0"/>
              <a:t> </a:t>
            </a:r>
            <a:r>
              <a:rPr lang="de-DE" altLang="en-US" sz="2800" dirty="0" err="1"/>
              <a:t>each</a:t>
            </a:r>
            <a:r>
              <a:rPr lang="de-DE" altLang="en-US" sz="2800" dirty="0"/>
              <a:t> variable </a:t>
            </a:r>
            <a:r>
              <a:rPr lang="de-DE" altLang="en-US" sz="2800" dirty="0" err="1"/>
              <a:t>are</a:t>
            </a:r>
            <a:r>
              <a:rPr lang="de-DE" altLang="en-US" sz="2800" dirty="0"/>
              <a:t> different.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On </a:t>
            </a:r>
            <a:r>
              <a:rPr lang="de-DE" altLang="en-US" sz="2800" dirty="0" err="1"/>
              <a:t>many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occasions</a:t>
            </a:r>
            <a:r>
              <a:rPr lang="de-DE" altLang="en-US" sz="2800" dirty="0"/>
              <a:t> CRT </a:t>
            </a:r>
            <a:r>
              <a:rPr lang="de-DE" altLang="en-US" sz="2800" dirty="0" err="1"/>
              <a:t>and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JMP’s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tree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produce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virtually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same </a:t>
            </a:r>
            <a:r>
              <a:rPr lang="de-DE" altLang="en-US" sz="2800" dirty="0" err="1"/>
              <a:t>results</a:t>
            </a:r>
            <a:r>
              <a:rPr lang="de-DE" alt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78300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 the best three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855" y="1301278"/>
            <a:ext cx="9815059" cy="110393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Logistic regression is not even on the radar screen!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764" y="2052918"/>
            <a:ext cx="9124950" cy="452638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733374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479481"/>
            <a:ext cx="10299730" cy="4195481"/>
          </a:xfrm>
        </p:spPr>
        <p:txBody>
          <a:bodyPr/>
          <a:lstStyle/>
          <a:p>
            <a:r>
              <a:rPr lang="en-US" dirty="0" smtClean="0"/>
              <a:t>Double-click on the model to view the details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>
                <a:solidFill>
                  <a:srgbClr val="FFC000"/>
                </a:solidFill>
                <a:sym typeface="Wingdings"/>
              </a:rPr>
              <a:t>Viewer</a:t>
            </a:r>
            <a:endParaRPr lang="en-US" dirty="0" smtClean="0">
              <a:solidFill>
                <a:srgbClr val="FFC000"/>
              </a:solidFill>
            </a:endParaRPr>
          </a:p>
          <a:p>
            <a:r>
              <a:rPr lang="en-US" dirty="0" smtClean="0"/>
              <a:t>Unlike SAS/JMP, IBM SPSS graphs are </a:t>
            </a:r>
            <a:r>
              <a:rPr lang="en-US" dirty="0" smtClean="0">
                <a:solidFill>
                  <a:srgbClr val="FFC000"/>
                </a:solidFill>
              </a:rPr>
              <a:t>static</a:t>
            </a:r>
            <a:r>
              <a:rPr lang="en-US" dirty="0" smtClean="0"/>
              <a:t>, not dynamic</a:t>
            </a:r>
          </a:p>
          <a:p>
            <a:r>
              <a:rPr lang="en-US" dirty="0" smtClean="0"/>
              <a:t>You </a:t>
            </a:r>
            <a:r>
              <a:rPr lang="en-US" dirty="0" smtClean="0">
                <a:solidFill>
                  <a:srgbClr val="FFC000"/>
                </a:solidFill>
              </a:rPr>
              <a:t>cannot prune</a:t>
            </a:r>
            <a:r>
              <a:rPr lang="en-US" dirty="0" smtClean="0"/>
              <a:t> the trees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606" y="2983679"/>
            <a:ext cx="8370226" cy="346670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30162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969" y="1472339"/>
            <a:ext cx="7829146" cy="495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076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01095" y="1541474"/>
            <a:ext cx="8946541" cy="4195481"/>
          </a:xfrm>
        </p:spPr>
        <p:txBody>
          <a:bodyPr/>
          <a:lstStyle/>
          <a:p>
            <a:r>
              <a:rPr lang="en-US" dirty="0" smtClean="0"/>
              <a:t>Even if you deleted unused models, it doesn’t change the </a:t>
            </a:r>
            <a:r>
              <a:rPr lang="en-US" dirty="0" err="1" smtClean="0"/>
              <a:t>disaply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024" y="2458866"/>
            <a:ext cx="8626399" cy="389380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1410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after C5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229" y="1390472"/>
            <a:ext cx="4238709" cy="419548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Solution: Run a C5 model</a:t>
            </a:r>
          </a:p>
          <a:p>
            <a:r>
              <a:rPr lang="en-US" sz="2400" dirty="0" smtClean="0"/>
              <a:t>By default it uses the FV as the model name</a:t>
            </a:r>
          </a:p>
          <a:p>
            <a:r>
              <a:rPr lang="en-US" sz="2400" dirty="0" smtClean="0"/>
              <a:t>Rename it to C5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535" y="1028871"/>
            <a:ext cx="6313158" cy="541919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248" y="3359028"/>
            <a:ext cx="3796690" cy="308904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032603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after C5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376472"/>
            <a:ext cx="9470571" cy="508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943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after C5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057" y="1362299"/>
            <a:ext cx="9764486" cy="501919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389313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648" y="1482292"/>
            <a:ext cx="10173904" cy="476610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Both SAS/JMP and IBM/SPSS have pros and cons</a:t>
            </a:r>
          </a:p>
          <a:p>
            <a:r>
              <a:rPr lang="en-US" sz="2400" dirty="0" smtClean="0"/>
              <a:t>Only one type of decision tree can be done in JMP whereas there are different options (e.g. C5, CGAID, CRT, QUEST</a:t>
            </a:r>
            <a:r>
              <a:rPr lang="mr-IN" sz="2400" dirty="0" smtClean="0"/>
              <a:t>…</a:t>
            </a:r>
            <a:r>
              <a:rPr lang="en-US" sz="2400" dirty="0" smtClean="0"/>
              <a:t>etc.) in IBM/SPSS, and SPSS performs </a:t>
            </a:r>
            <a:r>
              <a:rPr lang="en-US" sz="2400" dirty="0" smtClean="0">
                <a:solidFill>
                  <a:srgbClr val="FFC000"/>
                </a:solidFill>
              </a:rPr>
              <a:t>automatic comparison </a:t>
            </a:r>
            <a:r>
              <a:rPr lang="en-US" sz="2400" dirty="0" smtClean="0"/>
              <a:t>in Auto Classify</a:t>
            </a:r>
          </a:p>
          <a:p>
            <a:r>
              <a:rPr lang="en-US" sz="2400" dirty="0" smtClean="0"/>
              <a:t>The graphs of JMP are </a:t>
            </a:r>
            <a:r>
              <a:rPr lang="en-US" sz="2400" dirty="0" smtClean="0">
                <a:solidFill>
                  <a:srgbClr val="FFC000"/>
                </a:solidFill>
              </a:rPr>
              <a:t>dynamic</a:t>
            </a:r>
            <a:r>
              <a:rPr lang="en-US" sz="2400" dirty="0" smtClean="0"/>
              <a:t> and interactive whereas the counterparts of SPSS are static, disallowing manipulation. </a:t>
            </a:r>
          </a:p>
          <a:p>
            <a:r>
              <a:rPr lang="en-US" sz="2400" dirty="0" smtClean="0"/>
              <a:t>The interactive </a:t>
            </a:r>
            <a:r>
              <a:rPr lang="en-US" sz="2400" dirty="0" smtClean="0">
                <a:solidFill>
                  <a:srgbClr val="FFC000"/>
                </a:solidFill>
              </a:rPr>
              <a:t>model outline </a:t>
            </a:r>
            <a:r>
              <a:rPr lang="en-US" sz="2400" dirty="0" smtClean="0"/>
              <a:t>in SPSS shows much less details than the tree in JMP.</a:t>
            </a:r>
          </a:p>
          <a:p>
            <a:r>
              <a:rPr lang="en-US" sz="2400" dirty="0" smtClean="0"/>
              <a:t>The </a:t>
            </a:r>
            <a:r>
              <a:rPr lang="en-US" sz="2400" dirty="0" smtClean="0">
                <a:solidFill>
                  <a:srgbClr val="FFC000"/>
                </a:solidFill>
              </a:rPr>
              <a:t>hierarchy</a:t>
            </a:r>
            <a:r>
              <a:rPr lang="en-US" sz="2400" dirty="0" smtClean="0"/>
              <a:t> of the SPSS tree might not correspond to the rank of predictor importance. It is harder to interpret.</a:t>
            </a:r>
          </a:p>
        </p:txBody>
      </p:sp>
    </p:spTree>
    <p:extLst>
      <p:ext uri="{BB962C8B-B14F-4D97-AF65-F5344CB8AC3E}">
        <p14:creationId xmlns:p14="http://schemas.microsoft.com/office/powerpoint/2010/main" val="14107645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5.3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Use PISA2006_USA_Canada.sav </a:t>
            </a:r>
            <a:r>
              <a:rPr lang="en-US" sz="2800" dirty="0" smtClean="0"/>
              <a:t>to run a </a:t>
            </a:r>
            <a:r>
              <a:rPr lang="en-US" sz="2800" dirty="0" smtClean="0">
                <a:solidFill>
                  <a:srgbClr val="FFC000"/>
                </a:solidFill>
              </a:rPr>
              <a:t>CHAID</a:t>
            </a:r>
            <a:r>
              <a:rPr lang="en-US" sz="2800" dirty="0" smtClean="0"/>
              <a:t> model and a </a:t>
            </a:r>
            <a:r>
              <a:rPr lang="en-US" sz="2800" dirty="0" smtClean="0">
                <a:solidFill>
                  <a:srgbClr val="FFC000"/>
                </a:solidFill>
              </a:rPr>
              <a:t>CRT</a:t>
            </a:r>
            <a:r>
              <a:rPr lang="en-US" sz="2800" dirty="0" smtClean="0"/>
              <a:t> model (You can put both on the same canvas)</a:t>
            </a:r>
          </a:p>
          <a:p>
            <a:r>
              <a:rPr lang="en-US" sz="2800" dirty="0" smtClean="0"/>
              <a:t>Target = proficiency</a:t>
            </a:r>
          </a:p>
          <a:p>
            <a:r>
              <a:rPr lang="en-US" sz="2800" dirty="0" smtClean="0"/>
              <a:t>IVs = all school, home, and individual variables.</a:t>
            </a:r>
          </a:p>
          <a:p>
            <a:r>
              <a:rPr lang="en-US" sz="2800" dirty="0" smtClean="0"/>
              <a:t>Compare the two models. What are the </a:t>
            </a:r>
            <a:r>
              <a:rPr lang="en-US" sz="2800" dirty="0" smtClean="0">
                <a:solidFill>
                  <a:srgbClr val="FFC000"/>
                </a:solidFill>
              </a:rPr>
              <a:t>differences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FFC000"/>
                </a:solidFill>
              </a:rPr>
              <a:t>similarities</a:t>
            </a:r>
            <a:r>
              <a:rPr lang="en-US" sz="2800" dirty="0" smtClean="0"/>
              <a:t> between the two models?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6674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512</TotalTime>
  <Words>1785</Words>
  <Application>Microsoft Macintosh PowerPoint</Application>
  <PresentationFormat>Widescreen</PresentationFormat>
  <Paragraphs>197</Paragraphs>
  <Slides>44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Calibri</vt:lpstr>
      <vt:lpstr>Century Gothic</vt:lpstr>
      <vt:lpstr>Mangal</vt:lpstr>
      <vt:lpstr>Symbol</vt:lpstr>
      <vt:lpstr>Wingdings</vt:lpstr>
      <vt:lpstr>Wingdings 3</vt:lpstr>
      <vt:lpstr>Arial</vt:lpstr>
      <vt:lpstr>Ion</vt:lpstr>
      <vt:lpstr>Decision Tree</vt:lpstr>
      <vt:lpstr>What not regression?</vt:lpstr>
      <vt:lpstr>What is decison tree?</vt:lpstr>
      <vt:lpstr>We need a quick decision!</vt:lpstr>
      <vt:lpstr>We need a decision tree!</vt:lpstr>
      <vt:lpstr>Nested-if logic</vt:lpstr>
      <vt:lpstr>Titanic survivors</vt:lpstr>
      <vt:lpstr>Titanic survivors</vt:lpstr>
      <vt:lpstr>Decision tree</vt:lpstr>
      <vt:lpstr>Decision tree</vt:lpstr>
      <vt:lpstr>Decision tree model</vt:lpstr>
      <vt:lpstr>Leaf report:  Nested-if and interaction</vt:lpstr>
      <vt:lpstr>Leaf report:  Nested-if and interaction</vt:lpstr>
      <vt:lpstr>Splitting Criteria</vt:lpstr>
      <vt:lpstr>LogWorth and G2</vt:lpstr>
      <vt:lpstr>LogWorth and G2</vt:lpstr>
      <vt:lpstr>LogWorth and G2</vt:lpstr>
      <vt:lpstr>GINI</vt:lpstr>
      <vt:lpstr>GINI</vt:lpstr>
      <vt:lpstr>Entropy</vt:lpstr>
      <vt:lpstr>ROC</vt:lpstr>
      <vt:lpstr>ROC curves and AUC</vt:lpstr>
      <vt:lpstr>Criterion of judging ROC curves</vt:lpstr>
      <vt:lpstr>Example: PISA 2006 USA &amp; Canada</vt:lpstr>
      <vt:lpstr>Example: PISA 2006 USA</vt:lpstr>
      <vt:lpstr>After pruning</vt:lpstr>
      <vt:lpstr>Compare DT with  logistic regression</vt:lpstr>
      <vt:lpstr>Compare DT &amp; GR</vt:lpstr>
      <vt:lpstr>Compare DT &amp; GR</vt:lpstr>
      <vt:lpstr>Assignment 5.2</vt:lpstr>
      <vt:lpstr>Decision trees in IBM Modeler</vt:lpstr>
      <vt:lpstr>Decision trees in IBM Modeler</vt:lpstr>
      <vt:lpstr>Decision trees in IBM Modeler</vt:lpstr>
      <vt:lpstr>Decision trees in IBM Modeler</vt:lpstr>
      <vt:lpstr>Decision trees in IBM Modeler</vt:lpstr>
      <vt:lpstr>Rank the best three</vt:lpstr>
      <vt:lpstr>Drawbacks</vt:lpstr>
      <vt:lpstr>Drawbacks</vt:lpstr>
      <vt:lpstr>Drawbacks</vt:lpstr>
      <vt:lpstr>Go after C5</vt:lpstr>
      <vt:lpstr>Go after C5</vt:lpstr>
      <vt:lpstr>Go after C5</vt:lpstr>
      <vt:lpstr>Summary</vt:lpstr>
      <vt:lpstr>Assignment 5.3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115</cp:revision>
  <dcterms:created xsi:type="dcterms:W3CDTF">2018-04-14T03:15:48Z</dcterms:created>
  <dcterms:modified xsi:type="dcterms:W3CDTF">2018-04-15T08:19:12Z</dcterms:modified>
</cp:coreProperties>
</file>