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86" r:id="rId15"/>
    <p:sldId id="287" r:id="rId16"/>
    <p:sldId id="269" r:id="rId17"/>
    <p:sldId id="288" r:id="rId18"/>
    <p:sldId id="270" r:id="rId19"/>
    <p:sldId id="271" r:id="rId20"/>
    <p:sldId id="283" r:id="rId21"/>
    <p:sldId id="284" r:id="rId22"/>
    <p:sldId id="285" r:id="rId23"/>
    <p:sldId id="278" r:id="rId24"/>
    <p:sldId id="279" r:id="rId25"/>
    <p:sldId id="272" r:id="rId26"/>
    <p:sldId id="273" r:id="rId27"/>
    <p:sldId id="291" r:id="rId28"/>
    <p:sldId id="280" r:id="rId29"/>
    <p:sldId id="281" r:id="rId30"/>
    <p:sldId id="282" r:id="rId31"/>
    <p:sldId id="274" r:id="rId32"/>
    <p:sldId id="275" r:id="rId33"/>
    <p:sldId id="276" r:id="rId34"/>
    <p:sldId id="290" r:id="rId35"/>
    <p:sldId id="277" r:id="rId36"/>
    <p:sldId id="289"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99"/>
    <p:restoredTop sz="93027"/>
  </p:normalViewPr>
  <p:slideViewPr>
    <p:cSldViewPr snapToGrid="0" snapToObjects="1">
      <p:cViewPr varScale="1">
        <p:scale>
          <a:sx n="86" d="100"/>
          <a:sy n="86" d="100"/>
        </p:scale>
        <p:origin x="112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4702F3-6153-2946-987F-BEF8CEE5D375}" type="datetimeFigureOut">
              <a:rPr lang="en-US" smtClean="0"/>
              <a:t>7/4/2018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5340BB-2058-684F-8038-E7088E8824F5}" type="slidenum">
              <a:rPr lang="en-US" smtClean="0"/>
              <a:t>‹#›</a:t>
            </a:fld>
            <a:endParaRPr lang="en-US"/>
          </a:p>
        </p:txBody>
      </p:sp>
    </p:spTree>
    <p:extLst>
      <p:ext uri="{BB962C8B-B14F-4D97-AF65-F5344CB8AC3E}">
        <p14:creationId xmlns:p14="http://schemas.microsoft.com/office/powerpoint/2010/main" val="139747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A3AB33-922B-4D38-881A-AB856AE2174E}" type="slidenum">
              <a:rPr lang="en-US" altLang="en-US"/>
              <a:pPr/>
              <a:t>2</a:t>
            </a:fld>
            <a:endParaRPr lang="en-US" altLang="en-US"/>
          </a:p>
        </p:txBody>
      </p:sp>
      <p:sp>
        <p:nvSpPr>
          <p:cNvPr id="3174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08231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EF83C2A-05FC-4E5C-BC11-27BE7DF41D92}" type="slidenum">
              <a:rPr lang="en-US" altLang="en-US"/>
              <a:pPr/>
              <a:t>3</a:t>
            </a:fld>
            <a:endParaRPr lang="en-US" altLang="en-US"/>
          </a:p>
        </p:txBody>
      </p:sp>
      <p:sp>
        <p:nvSpPr>
          <p:cNvPr id="3276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91668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D622601-8514-4EB2-989D-9D5A0BF581AE}" type="slidenum">
              <a:rPr lang="en-US" altLang="en-US"/>
              <a:pPr/>
              <a:t>4</a:t>
            </a:fld>
            <a:endParaRPr lang="en-US" altLang="en-US"/>
          </a:p>
        </p:txBody>
      </p:sp>
      <p:sp>
        <p:nvSpPr>
          <p:cNvPr id="3379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58653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D8275B2-44A0-4758-B9AB-90E8BF8C8245}" type="slidenum">
              <a:rPr lang="en-US" altLang="en-US"/>
              <a:pPr/>
              <a:t>5</a:t>
            </a:fld>
            <a:endParaRPr lang="en-US" altLang="en-US"/>
          </a:p>
        </p:txBody>
      </p:sp>
      <p:sp>
        <p:nvSpPr>
          <p:cNvPr id="3481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58338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02FD200-6553-4142-96FE-E329B0F89E6E}" type="slidenum">
              <a:rPr lang="en-US" altLang="en-US"/>
              <a:pPr/>
              <a:t>6</a:t>
            </a:fld>
            <a:endParaRPr lang="en-US" altLang="en-US"/>
          </a:p>
        </p:txBody>
      </p:sp>
      <p:sp>
        <p:nvSpPr>
          <p:cNvPr id="3584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26552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67CDA65-48BE-497E-BF5D-C1D9A54E4F3B}" type="slidenum">
              <a:rPr lang="en-US" altLang="en-US"/>
              <a:pPr/>
              <a:t>7</a:t>
            </a:fld>
            <a:endParaRPr lang="en-US" altLang="en-US"/>
          </a:p>
        </p:txBody>
      </p:sp>
      <p:sp>
        <p:nvSpPr>
          <p:cNvPr id="3686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3394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BDD06B2-B0AA-43D9-8F77-F21DCD7E5A18}" type="slidenum">
              <a:rPr lang="en-US" altLang="en-US"/>
              <a:pPr/>
              <a:t>8</a:t>
            </a:fld>
            <a:endParaRPr lang="en-US" altLang="en-US"/>
          </a:p>
        </p:txBody>
      </p:sp>
      <p:sp>
        <p:nvSpPr>
          <p:cNvPr id="3788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97756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4D4CC5D-8596-4694-88ED-4749A7C2630A}" type="slidenum">
              <a:rPr lang="en-US" altLang="en-US"/>
              <a:pPr/>
              <a:t>9</a:t>
            </a:fld>
            <a:endParaRPr lang="en-US" altLang="en-US"/>
          </a:p>
        </p:txBody>
      </p:sp>
      <p:sp>
        <p:nvSpPr>
          <p:cNvPr id="3891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58564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B0D2A59-C642-47D2-865A-9E0394296095}" type="slidenum">
              <a:rPr lang="en-US" altLang="en-US"/>
              <a:pPr/>
              <a:t>10</a:t>
            </a:fld>
            <a:endParaRPr lang="en-US" altLang="en-US"/>
          </a:p>
        </p:txBody>
      </p:sp>
      <p:sp>
        <p:nvSpPr>
          <p:cNvPr id="3993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44340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BC4A729-0515-464D-AB32-0F0AEE838F1B}" type="slidenum">
              <a:rPr lang="en-US" altLang="en-US"/>
              <a:pPr/>
              <a:t>11</a:t>
            </a:fld>
            <a:endParaRPr lang="en-US" altLang="en-US"/>
          </a:p>
        </p:txBody>
      </p:sp>
      <p:sp>
        <p:nvSpPr>
          <p:cNvPr id="4096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1793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2F73C41-5048-4567-85CF-BA1FA811059E}" type="slidenum">
              <a:rPr lang="en-US" altLang="en-US"/>
              <a:pPr/>
              <a:t>12</a:t>
            </a:fld>
            <a:endParaRPr lang="en-US" altLang="en-US"/>
          </a:p>
        </p:txBody>
      </p:sp>
      <p:sp>
        <p:nvSpPr>
          <p:cNvPr id="4198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5359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23564B7-E5BE-4685-8557-B9AF5A31E0B0}" type="slidenum">
              <a:rPr lang="en-US" altLang="en-US"/>
              <a:pPr/>
              <a:t>13</a:t>
            </a:fld>
            <a:endParaRPr lang="en-US" altLang="en-US"/>
          </a:p>
        </p:txBody>
      </p:sp>
      <p:sp>
        <p:nvSpPr>
          <p:cNvPr id="4300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706080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3188BC9-0448-4183-86E4-D37CE124871F}" type="slidenum">
              <a:rPr lang="en-US" altLang="en-US"/>
              <a:pPr/>
              <a:t>16</a:t>
            </a:fld>
            <a:endParaRPr lang="en-US" altLang="en-US"/>
          </a:p>
        </p:txBody>
      </p:sp>
      <p:sp>
        <p:nvSpPr>
          <p:cNvPr id="4403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65565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DFE235C-5185-4548-8F9D-657F073779E3}" type="slidenum">
              <a:rPr lang="en-US" altLang="en-US"/>
              <a:pPr/>
              <a:t>18</a:t>
            </a:fld>
            <a:endParaRPr lang="en-US" altLang="en-US"/>
          </a:p>
        </p:txBody>
      </p:sp>
      <p:sp>
        <p:nvSpPr>
          <p:cNvPr id="4505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23438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39057B4-5B35-40FF-B2A5-21A457D21B60}" type="slidenum">
              <a:rPr lang="en-US" altLang="en-US"/>
              <a:pPr/>
              <a:t>19</a:t>
            </a:fld>
            <a:endParaRPr lang="en-US" altLang="en-US"/>
          </a:p>
        </p:txBody>
      </p:sp>
      <p:sp>
        <p:nvSpPr>
          <p:cNvPr id="4608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42455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3BF2506-7CBD-41D6-BC90-2517BD47EA7E}" type="slidenum">
              <a:rPr lang="en-US" altLang="en-US"/>
              <a:pPr/>
              <a:t>23</a:t>
            </a:fld>
            <a:endParaRPr lang="en-US" altLang="en-US"/>
          </a:p>
        </p:txBody>
      </p:sp>
      <p:sp>
        <p:nvSpPr>
          <p:cNvPr id="4710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71124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3BF2506-7CBD-41D6-BC90-2517BD47EA7E}" type="slidenum">
              <a:rPr lang="en-US" altLang="en-US"/>
              <a:pPr/>
              <a:t>25</a:t>
            </a:fld>
            <a:endParaRPr lang="en-US" altLang="en-US"/>
          </a:p>
        </p:txBody>
      </p:sp>
      <p:sp>
        <p:nvSpPr>
          <p:cNvPr id="4710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79102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2A4301F-6778-47B2-AB51-616EEB942957}" type="slidenum">
              <a:rPr lang="en-US" altLang="en-US"/>
              <a:pPr/>
              <a:t>26</a:t>
            </a:fld>
            <a:endParaRPr lang="en-US" altLang="en-US"/>
          </a:p>
        </p:txBody>
      </p:sp>
      <p:sp>
        <p:nvSpPr>
          <p:cNvPr id="4812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76624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2A4301F-6778-47B2-AB51-616EEB942957}" type="slidenum">
              <a:rPr lang="en-US" altLang="en-US"/>
              <a:pPr/>
              <a:t>27</a:t>
            </a:fld>
            <a:endParaRPr lang="en-US" altLang="en-US"/>
          </a:p>
        </p:txBody>
      </p:sp>
      <p:sp>
        <p:nvSpPr>
          <p:cNvPr id="4812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437891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AE750E7-6FD1-4D00-B1DF-A364C2E9E324}" type="slidenum">
              <a:rPr lang="en-US" altLang="en-US"/>
              <a:pPr/>
              <a:t>31</a:t>
            </a:fld>
            <a:endParaRPr lang="en-US" altLang="en-US"/>
          </a:p>
        </p:txBody>
      </p:sp>
      <p:sp>
        <p:nvSpPr>
          <p:cNvPr id="4915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00259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0F6D432-E9D9-462B-ADD4-CA9C7988F0A4}" type="slidenum">
              <a:rPr lang="en-US" altLang="en-US"/>
              <a:pPr/>
              <a:t>32</a:t>
            </a:fld>
            <a:endParaRPr lang="en-US" altLang="en-US"/>
          </a:p>
        </p:txBody>
      </p:sp>
      <p:sp>
        <p:nvSpPr>
          <p:cNvPr id="5017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7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121620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0712921-DA71-4298-9F7E-A177A68B039D}" type="slidenum">
              <a:rPr lang="en-US" altLang="en-US"/>
              <a:pPr/>
              <a:t>33</a:t>
            </a:fld>
            <a:endParaRPr lang="en-US" altLang="en-US"/>
          </a:p>
        </p:txBody>
      </p:sp>
      <p:sp>
        <p:nvSpPr>
          <p:cNvPr id="5120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9726579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0712921-DA71-4298-9F7E-A177A68B039D}" type="slidenum">
              <a:rPr lang="en-US" altLang="en-US"/>
              <a:pPr/>
              <a:t>34</a:t>
            </a:fld>
            <a:endParaRPr lang="en-US" altLang="en-US"/>
          </a:p>
        </p:txBody>
      </p:sp>
      <p:sp>
        <p:nvSpPr>
          <p:cNvPr id="5120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189341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1E69379-BEA5-4451-ADB2-8092EDC06C84}" type="slidenum">
              <a:rPr lang="en-US" altLang="en-US"/>
              <a:pPr/>
              <a:t>35</a:t>
            </a:fld>
            <a:endParaRPr lang="en-US" altLang="en-US"/>
          </a:p>
        </p:txBody>
      </p:sp>
      <p:sp>
        <p:nvSpPr>
          <p:cNvPr id="5222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691720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7/4/2018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Drag picture to placeholder or click icon to add</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Drag picture to placeholder or click icon to add</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Drag picture to placeholder or click icon to add</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Drag picture to placeholder or click icon to add</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7/4/2018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1882" y="1076326"/>
            <a:ext cx="8791575" cy="2387600"/>
          </a:xfrm>
        </p:spPr>
        <p:txBody>
          <a:bodyPr/>
          <a:lstStyle/>
          <a:p>
            <a:r>
              <a:rPr lang="en-US" altLang="en-US" dirty="0"/>
              <a:t>From OLS to </a:t>
            </a:r>
            <a:r>
              <a:rPr lang="en-US" altLang="en-US" dirty="0" smtClean="0"/>
              <a:t/>
            </a:r>
            <a:br>
              <a:rPr lang="en-US" altLang="en-US" dirty="0" smtClean="0"/>
            </a:br>
            <a:r>
              <a:rPr lang="en-US" altLang="en-US" dirty="0" smtClean="0"/>
              <a:t>Generalized </a:t>
            </a:r>
            <a:r>
              <a:rPr lang="en-US" altLang="en-US" dirty="0"/>
              <a:t>Regression</a:t>
            </a:r>
            <a:endParaRPr lang="en-US" dirty="0"/>
          </a:p>
        </p:txBody>
      </p:sp>
      <p:sp>
        <p:nvSpPr>
          <p:cNvPr id="3" name="Subtitle 2"/>
          <p:cNvSpPr>
            <a:spLocks noGrp="1"/>
          </p:cNvSpPr>
          <p:nvPr>
            <p:ph type="subTitle" idx="1"/>
          </p:nvPr>
        </p:nvSpPr>
        <p:spPr>
          <a:xfrm>
            <a:off x="850706" y="3713355"/>
            <a:ext cx="8791575" cy="1655762"/>
          </a:xfrm>
        </p:spPr>
        <p:txBody>
          <a:bodyPr/>
          <a:lstStyle/>
          <a:p>
            <a:pPr algn="r">
              <a:spcAft>
                <a:spcPct val="0"/>
              </a:spcAft>
              <a:tabLst>
                <a:tab pos="723900" algn="l"/>
                <a:tab pos="1447800" algn="l"/>
                <a:tab pos="2171700" algn="l"/>
                <a:tab pos="2895600" algn="l"/>
                <a:tab pos="3619500" algn="l"/>
                <a:tab pos="4343400" algn="l"/>
              </a:tabLst>
            </a:pPr>
            <a:r>
              <a:rPr lang="en-US" altLang="en-US" sz="2800" dirty="0">
                <a:solidFill>
                  <a:srgbClr val="280099"/>
                </a:solidFill>
              </a:rPr>
              <a:t>Chong Ho Yu </a:t>
            </a:r>
          </a:p>
          <a:p>
            <a:pPr algn="r">
              <a:spcAft>
                <a:spcPct val="0"/>
              </a:spcAft>
              <a:tabLst>
                <a:tab pos="723900" algn="l"/>
                <a:tab pos="1447800" algn="l"/>
                <a:tab pos="2171700" algn="l"/>
                <a:tab pos="2895600" algn="l"/>
                <a:tab pos="3619500" algn="l"/>
                <a:tab pos="4343400" algn="l"/>
              </a:tabLst>
            </a:pPr>
            <a:r>
              <a:rPr lang="en-US" altLang="en-US" sz="2800" dirty="0">
                <a:solidFill>
                  <a:srgbClr val="280099"/>
                </a:solidFill>
              </a:rPr>
              <a:t>(I am regressing)</a:t>
            </a:r>
          </a:p>
          <a:p>
            <a:endParaRPr lang="en-US" dirty="0"/>
          </a:p>
        </p:txBody>
      </p:sp>
      <p:pic>
        <p:nvPicPr>
          <p:cNvPr id="4" name="Picture 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03661" y="3463926"/>
            <a:ext cx="2368550" cy="29606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610395" y="1074752"/>
            <a:ext cx="2986124" cy="238917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10460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idx="4294967295"/>
          </p:nvPr>
        </p:nvSpPr>
        <p:spPr>
          <a:xfrm>
            <a:off x="2021813" y="498293"/>
            <a:ext cx="4686252" cy="1800189"/>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Lst>
            </a:pPr>
            <a:r>
              <a:rPr lang="en-US" altLang="en-US"/>
              <a:t>OLS regression has a long history</a:t>
            </a:r>
          </a:p>
        </p:txBody>
      </p:sp>
      <p:sp>
        <p:nvSpPr>
          <p:cNvPr id="9218" name="Rectangle 2"/>
          <p:cNvSpPr>
            <a:spLocks noGrp="1" noChangeArrowheads="1"/>
          </p:cNvSpPr>
          <p:nvPr>
            <p:ph type="body" idx="4294967295"/>
          </p:nvPr>
        </p:nvSpPr>
        <p:spPr>
          <a:xfrm>
            <a:off x="2021813" y="2381199"/>
            <a:ext cx="4656008" cy="3755914"/>
          </a:xfrm>
          <a:ln/>
        </p:spPr>
        <p:txBody>
          <a:bodyPr>
            <a:normAutofit/>
          </a:bodyPr>
          <a:lstStyle/>
          <a:p>
            <a:pPr marL="97932" indent="0">
              <a:buClr>
                <a:srgbClr val="FF6633"/>
              </a:buClr>
              <a:buSzPct val="45000"/>
              <a:buNone/>
              <a:tabLst>
                <a:tab pos="656722" algn="l"/>
                <a:tab pos="1313444" algn="l"/>
                <a:tab pos="1970166" algn="l"/>
                <a:tab pos="2626888" algn="l"/>
                <a:tab pos="3283610" algn="l"/>
                <a:tab pos="3940332" algn="l"/>
                <a:tab pos="4597055" algn="l"/>
              </a:tabLst>
            </a:pPr>
            <a:r>
              <a:rPr lang="en-US" altLang="en-US" sz="2800" dirty="0">
                <a:solidFill>
                  <a:srgbClr val="FFC000"/>
                </a:solidFill>
              </a:rPr>
              <a:t>Ordinal least squares </a:t>
            </a:r>
            <a:r>
              <a:rPr lang="en-US" altLang="en-US" sz="2800" dirty="0"/>
              <a:t>(OLS) regression, also known as </a:t>
            </a:r>
            <a:r>
              <a:rPr lang="en-US" altLang="en-US" sz="2800" dirty="0">
                <a:solidFill>
                  <a:srgbClr val="FFC000"/>
                </a:solidFill>
              </a:rPr>
              <a:t>standard least squares </a:t>
            </a:r>
            <a:r>
              <a:rPr lang="en-US" altLang="en-US" sz="2800" dirty="0"/>
              <a:t>(SLS) regression, was discovered by Legendre (1805) and Gauss (1809) when our great grandparents were born. </a:t>
            </a:r>
          </a:p>
        </p:txBody>
      </p:sp>
      <p:pic>
        <p:nvPicPr>
          <p:cNvPr id="9219"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02848" y="580382"/>
            <a:ext cx="2184709" cy="3276344"/>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pic>
        <p:nvPicPr>
          <p:cNvPr id="9220"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915447" y="4072748"/>
            <a:ext cx="2996955" cy="2397852"/>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extLst>
      <p:ext uri="{BB962C8B-B14F-4D97-AF65-F5344CB8AC3E}">
        <p14:creationId xmlns:p14="http://schemas.microsoft.com/office/powerpoint/2010/main" val="5980615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OLS regression</a:t>
            </a:r>
          </a:p>
        </p:txBody>
      </p:sp>
      <p:sp>
        <p:nvSpPr>
          <p:cNvPr id="10242" name="Rectangle 2"/>
          <p:cNvSpPr>
            <a:spLocks noGrp="1" noChangeArrowheads="1"/>
          </p:cNvSpPr>
          <p:nvPr>
            <p:ph type="body" idx="4294967295"/>
          </p:nvPr>
        </p:nvSpPr>
        <p:spPr>
          <a:xfrm>
            <a:off x="1851346" y="1326743"/>
            <a:ext cx="8033163" cy="3755914"/>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Least square = least square of </a:t>
            </a:r>
            <a:r>
              <a:rPr lang="en-US" altLang="en-US" sz="2800" dirty="0">
                <a:solidFill>
                  <a:srgbClr val="FFC000"/>
                </a:solidFill>
              </a:rPr>
              <a:t>residuals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Residual = distance between actual and predicted</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Best fit</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26865" y="2975353"/>
            <a:ext cx="5518659" cy="332819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240455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idx="4294967295"/>
          </p:nvPr>
        </p:nvSpPr>
        <p:spPr>
          <a:xfrm>
            <a:off x="1980049" y="273630"/>
            <a:ext cx="8229024" cy="805045"/>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R square</a:t>
            </a:r>
          </a:p>
        </p:txBody>
      </p:sp>
      <p:sp>
        <p:nvSpPr>
          <p:cNvPr id="11266" name="Rectangle 2"/>
          <p:cNvSpPr>
            <a:spLocks noGrp="1" noChangeArrowheads="1"/>
          </p:cNvSpPr>
          <p:nvPr>
            <p:ph type="body" idx="4294967295"/>
          </p:nvPr>
        </p:nvSpPr>
        <p:spPr>
          <a:xfrm>
            <a:off x="1928203" y="995146"/>
            <a:ext cx="9179769" cy="3755914"/>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The purpose of simple regression is to </a:t>
            </a:r>
            <a:r>
              <a:rPr lang="en-US" altLang="en-US" sz="2800" dirty="0">
                <a:solidFill>
                  <a:srgbClr val="FFC000"/>
                </a:solidFill>
              </a:rPr>
              <a:t>find a relationship </a:t>
            </a:r>
            <a:r>
              <a:rPr lang="en-US" altLang="en-US" sz="2800" dirty="0"/>
              <a:t>(but not the one in the picture below).</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When there are multiple predictors, the multiple-relationship is denoted by the </a:t>
            </a:r>
            <a:r>
              <a:rPr lang="en-US" altLang="en-US" sz="2800" dirty="0">
                <a:solidFill>
                  <a:srgbClr val="FFC000"/>
                </a:solidFill>
              </a:rPr>
              <a:t>R-square (variance explained)</a:t>
            </a:r>
            <a:r>
              <a:rPr lang="en-US" altLang="en-US" sz="2800" dirty="0"/>
              <a:t>. </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50546" y="3318109"/>
            <a:ext cx="4242685" cy="2819816"/>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extLst>
      <p:ext uri="{BB962C8B-B14F-4D97-AF65-F5344CB8AC3E}">
        <p14:creationId xmlns:p14="http://schemas.microsoft.com/office/powerpoint/2010/main" val="153206328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Inflated variance explained</a:t>
            </a:r>
          </a:p>
        </p:txBody>
      </p:sp>
      <p:sp>
        <p:nvSpPr>
          <p:cNvPr id="12290" name="Rectangle 2"/>
          <p:cNvSpPr>
            <a:spLocks noGrp="1" noChangeArrowheads="1"/>
          </p:cNvSpPr>
          <p:nvPr>
            <p:ph type="body" idx="4294967295"/>
          </p:nvPr>
        </p:nvSpPr>
        <p:spPr>
          <a:xfrm>
            <a:off x="2116863" y="1493438"/>
            <a:ext cx="5277850" cy="4298851"/>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Picture that the overlapping area between Y and </a:t>
            </a:r>
            <a:r>
              <a:rPr lang="en-US" altLang="en-US" sz="2800" dirty="0" err="1"/>
              <a:t>Xs</a:t>
            </a:r>
            <a:r>
              <a:rPr lang="en-US" altLang="en-US" sz="2800" dirty="0"/>
              <a:t> is the variance explained (multiple-relationship).</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When you put more and more </a:t>
            </a:r>
            <a:r>
              <a:rPr lang="en-US" altLang="en-US" sz="2800" dirty="0" err="1"/>
              <a:t>Xs</a:t>
            </a:r>
            <a:r>
              <a:rPr lang="en-US" altLang="en-US" sz="2800" dirty="0"/>
              <a:t> on Y, the circle of Y is almost fully covered. R-square = .89! Wow! Voila! </a:t>
            </a:r>
            <a:r>
              <a:rPr lang="en-US" altLang="en-US" sz="2800" dirty="0" err="1"/>
              <a:t>Allelujah</a:t>
            </a:r>
            <a:r>
              <a:rPr lang="en-US" altLang="en-US" sz="2800" dirty="0"/>
              <a:t>!</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805993" y="1493438"/>
            <a:ext cx="2819816" cy="281981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7969511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idx="4294967295"/>
          </p:nvPr>
        </p:nvSpPr>
        <p:spPr>
          <a:xfrm>
            <a:off x="1892410" y="273629"/>
            <a:ext cx="8316663"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Useless model</a:t>
            </a:r>
          </a:p>
        </p:txBody>
      </p:sp>
      <p:sp>
        <p:nvSpPr>
          <p:cNvPr id="13314" name="Rectangle 2"/>
          <p:cNvSpPr>
            <a:spLocks noGrp="1" noChangeArrowheads="1"/>
          </p:cNvSpPr>
          <p:nvPr>
            <p:ph type="body" idx="4294967295"/>
          </p:nvPr>
        </p:nvSpPr>
        <p:spPr>
          <a:xfrm>
            <a:off x="1486894" y="1427191"/>
            <a:ext cx="9462052" cy="4712175"/>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A student asked me how he could improve his grade. I told him that my fifty-variable regression model could predict almost 89% of test performance: study long hours, earn more money, buy a reliable car, watch less TV, browse more often on the Web, exercise more often, attend church more often, pray more often, go to fewer movies, play fewer video games, cut your hair more often, drink more milk and coffee...etc.</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This </a:t>
            </a:r>
            <a:r>
              <a:rPr lang="en-US" altLang="en-US" sz="2800" dirty="0">
                <a:solidFill>
                  <a:srgbClr val="FFC000"/>
                </a:solidFill>
              </a:rPr>
              <a:t>complicated</a:t>
            </a:r>
            <a:r>
              <a:rPr lang="en-US" altLang="en-US" sz="2800" dirty="0"/>
              <a:t> model is </a:t>
            </a:r>
            <a:r>
              <a:rPr lang="en-US" altLang="en-US" sz="2800" dirty="0">
                <a:solidFill>
                  <a:srgbClr val="FFC000"/>
                </a:solidFill>
              </a:rPr>
              <a:t>useless</a:t>
            </a:r>
            <a:r>
              <a:rPr lang="en-US" altLang="en-US" sz="2800" dirty="0"/>
              <a:t>!</a:t>
            </a:r>
          </a:p>
        </p:txBody>
      </p:sp>
    </p:spTree>
    <p:extLst>
      <p:ext uri="{BB962C8B-B14F-4D97-AF65-F5344CB8AC3E}">
        <p14:creationId xmlns:p14="http://schemas.microsoft.com/office/powerpoint/2010/main" val="8683837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Fitness</a:t>
            </a:r>
          </a:p>
        </p:txBody>
      </p:sp>
      <p:sp>
        <p:nvSpPr>
          <p:cNvPr id="14338" name="Rectangle 2"/>
          <p:cNvSpPr>
            <a:spLocks noGrp="1" noChangeArrowheads="1"/>
          </p:cNvSpPr>
          <p:nvPr>
            <p:ph type="body" idx="4294967295"/>
          </p:nvPr>
        </p:nvSpPr>
        <p:spPr>
          <a:xfrm>
            <a:off x="1582310" y="1267597"/>
            <a:ext cx="8491145" cy="3755914"/>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In this example I want to use six variables to predict weight. The method is OLS regression.</a:t>
            </a: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11896" y="2531280"/>
            <a:ext cx="5527300" cy="39949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526218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Negative adjusted R-square!</a:t>
            </a:r>
          </a:p>
        </p:txBody>
      </p:sp>
      <p:sp>
        <p:nvSpPr>
          <p:cNvPr id="15362" name="Rectangle 2"/>
          <p:cNvSpPr>
            <a:spLocks noGrp="1" noChangeArrowheads="1"/>
          </p:cNvSpPr>
          <p:nvPr>
            <p:ph type="body" idx="4294967295"/>
          </p:nvPr>
        </p:nvSpPr>
        <p:spPr>
          <a:xfrm>
            <a:off x="1192696" y="1493438"/>
            <a:ext cx="5375081" cy="4874911"/>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The R-square is .199. Not bad! This model can explain 20% of the weight variance.</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But when many predictors are used, the program used </a:t>
            </a:r>
            <a:r>
              <a:rPr lang="en-US" altLang="en-US" sz="2800" dirty="0">
                <a:solidFill>
                  <a:srgbClr val="FFC000"/>
                </a:solidFill>
              </a:rPr>
              <a:t>adjusted R-square</a:t>
            </a:r>
            <a:r>
              <a:rPr lang="en-US" altLang="en-US" sz="2800" dirty="0"/>
              <a:t> to adjust the inflated R-square.</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It is </a:t>
            </a:r>
            <a:r>
              <a:rPr lang="en-US" altLang="en-US" sz="2800" dirty="0">
                <a:solidFill>
                  <a:srgbClr val="FFC000"/>
                </a:solidFill>
              </a:rPr>
              <a:t>negative</a:t>
            </a:r>
            <a:r>
              <a:rPr lang="en-US" altLang="en-US" sz="2800" dirty="0"/>
              <a:t>! What is that?</a:t>
            </a: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86930" y="1572017"/>
            <a:ext cx="3934493" cy="458976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20458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How about all possible interactions?</a:t>
            </a:r>
          </a:p>
        </p:txBody>
      </p:sp>
      <p:sp>
        <p:nvSpPr>
          <p:cNvPr id="16386" name="Rectangle 2"/>
          <p:cNvSpPr>
            <a:spLocks noGrp="1" noChangeArrowheads="1"/>
          </p:cNvSpPr>
          <p:nvPr>
            <p:ph type="body" idx="4294967295"/>
          </p:nvPr>
        </p:nvSpPr>
        <p:spPr>
          <a:xfrm>
            <a:off x="2177350" y="1795870"/>
            <a:ext cx="8033163" cy="3755914"/>
          </a:xfrm>
          <a:ln/>
        </p:spPr>
        <p:txBody>
          <a:bodyPr/>
          <a:lstStyle/>
          <a:p>
            <a:endParaRPr lang="en-US" altLang="en-US"/>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98684" y="1418550"/>
            <a:ext cx="6833518" cy="49685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5489968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100% R-square but biased?</a:t>
            </a:r>
          </a:p>
        </p:txBody>
      </p:sp>
      <p:sp>
        <p:nvSpPr>
          <p:cNvPr id="17410" name="Rectangle 2"/>
          <p:cNvSpPr>
            <a:spLocks noGrp="1" noChangeArrowheads="1"/>
          </p:cNvSpPr>
          <p:nvPr>
            <p:ph type="body" idx="4294967295"/>
          </p:nvPr>
        </p:nvSpPr>
        <p:spPr>
          <a:xfrm>
            <a:off x="938254" y="1304778"/>
            <a:ext cx="10026595" cy="3755914"/>
          </a:xfrm>
          <a:ln/>
        </p:spPr>
        <p:txBody>
          <a:bodyPr vert="horz" lIns="91440" tIns="22403" rIns="91440" bIns="45720" rtlCol="0">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If I use all possible interactions, the R-square is 100%, but JMP cannot estimate the adjusted R-square, and every parameter estimate is biased. What is happening?</a:t>
            </a:r>
          </a:p>
        </p:txBody>
      </p:sp>
      <p:pic>
        <p:nvPicPr>
          <p:cNvPr id="1741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538293" y="2938336"/>
            <a:ext cx="6670780" cy="37256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353726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Problems of OLS regression</a:t>
            </a:r>
          </a:p>
        </p:txBody>
      </p:sp>
      <p:sp>
        <p:nvSpPr>
          <p:cNvPr id="18434" name="Rectangle 2"/>
          <p:cNvSpPr>
            <a:spLocks noGrp="1" noChangeArrowheads="1"/>
          </p:cNvSpPr>
          <p:nvPr>
            <p:ph type="body" idx="4294967295"/>
          </p:nvPr>
        </p:nvSpPr>
        <p:spPr>
          <a:xfrm>
            <a:off x="1644612" y="1418550"/>
            <a:ext cx="8906769" cy="3961855"/>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Too many </a:t>
            </a:r>
            <a:r>
              <a:rPr lang="en-US" altLang="en-US" sz="2800" dirty="0">
                <a:solidFill>
                  <a:srgbClr val="FFC000"/>
                </a:solidFill>
              </a:rPr>
              <a:t>assumptions</a:t>
            </a:r>
            <a:r>
              <a:rPr lang="en-US" altLang="en-US" sz="2800" dirty="0"/>
              <a:t> about the residuals and the predictors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It tends to </a:t>
            </a:r>
            <a:r>
              <a:rPr lang="en-US" altLang="en-US" sz="2800" dirty="0" err="1">
                <a:solidFill>
                  <a:srgbClr val="FFC000"/>
                </a:solidFill>
              </a:rPr>
              <a:t>overfit</a:t>
            </a:r>
            <a:r>
              <a:rPr lang="en-US" altLang="en-US" sz="2800" dirty="0"/>
              <a:t> to the sample.</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The model is unstable when some predictors are strongly correlated (</a:t>
            </a:r>
            <a:r>
              <a:rPr lang="en-US" altLang="en-US" sz="2800" dirty="0">
                <a:solidFill>
                  <a:srgbClr val="FFC000"/>
                </a:solidFill>
              </a:rPr>
              <a:t>collinearity</a:t>
            </a:r>
            <a:r>
              <a:rPr lang="en-US" altLang="en-US" sz="2800" dirty="0"/>
              <a: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There is </a:t>
            </a:r>
            <a:r>
              <a:rPr lang="en-US" altLang="en-US" sz="2800" dirty="0">
                <a:solidFill>
                  <a:srgbClr val="FFC000"/>
                </a:solidFill>
              </a:rPr>
              <a:t>no unique solution </a:t>
            </a:r>
            <a:r>
              <a:rPr lang="en-US" altLang="en-US" sz="2800" dirty="0"/>
              <a:t>with a large data set.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It must be a </a:t>
            </a:r>
            <a:r>
              <a:rPr lang="en-US" altLang="en-US" sz="2800" dirty="0">
                <a:solidFill>
                  <a:srgbClr val="FFC000"/>
                </a:solidFill>
              </a:rPr>
              <a:t>linear</a:t>
            </a:r>
            <a:r>
              <a:rPr lang="en-US" altLang="en-US" sz="2800" dirty="0"/>
              <a:t> model. </a:t>
            </a:r>
          </a:p>
        </p:txBody>
      </p:sp>
    </p:spTree>
    <p:extLst>
      <p:ext uri="{BB962C8B-B14F-4D97-AF65-F5344CB8AC3E}">
        <p14:creationId xmlns:p14="http://schemas.microsoft.com/office/powerpoint/2010/main" val="2584911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idx="4294967295"/>
          </p:nvPr>
        </p:nvSpPr>
        <p:spPr>
          <a:xfrm>
            <a:off x="1749461" y="178214"/>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Generalized regression</a:t>
            </a:r>
          </a:p>
        </p:txBody>
      </p:sp>
      <p:sp>
        <p:nvSpPr>
          <p:cNvPr id="19458" name="Rectangle 2"/>
          <p:cNvSpPr>
            <a:spLocks noGrp="1" noChangeArrowheads="1"/>
          </p:cNvSpPr>
          <p:nvPr>
            <p:ph type="body" idx="4294967295"/>
          </p:nvPr>
        </p:nvSpPr>
        <p:spPr>
          <a:xfrm>
            <a:off x="1200647" y="1085408"/>
            <a:ext cx="10177670" cy="5113976"/>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Introduced </a:t>
            </a:r>
            <a:r>
              <a:rPr lang="en-US" altLang="en-US" sz="2800" dirty="0"/>
              <a:t>by Friedman (2008)</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Similar to </a:t>
            </a:r>
            <a:r>
              <a:rPr lang="en-US" altLang="en-US" sz="2800" dirty="0">
                <a:solidFill>
                  <a:srgbClr val="FFC000"/>
                </a:solidFill>
              </a:rPr>
              <a:t>abduction</a:t>
            </a:r>
            <a:r>
              <a:rPr lang="en-US" altLang="en-US" sz="2800" dirty="0"/>
              <a:t> or </a:t>
            </a:r>
            <a:r>
              <a:rPr lang="en-US" altLang="en-US" sz="2800" dirty="0">
                <a:solidFill>
                  <a:srgbClr val="FFC000"/>
                </a:solidFill>
              </a:rPr>
              <a:t>IBE</a:t>
            </a:r>
            <a:r>
              <a:rPr lang="en-US" altLang="en-US" sz="2800" dirty="0"/>
              <a:t>: don't fix on one single answer, consider a few.</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There may be many solutions to solve the problem. Why not explore different </a:t>
            </a:r>
            <a:r>
              <a:rPr lang="en-US" altLang="en-US" sz="2800" dirty="0">
                <a:solidFill>
                  <a:srgbClr val="FFC000"/>
                </a:solidFill>
              </a:rPr>
              <a:t>paths</a:t>
            </a:r>
            <a:r>
              <a:rPr lang="en-US" altLang="en-US" sz="2800" dirty="0"/>
              <a: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Start with no modeling or zero-coefficient.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Try out a series of models. The solution is </a:t>
            </a:r>
            <a:r>
              <a:rPr lang="en-US" altLang="en-US" sz="2800" dirty="0">
                <a:solidFill>
                  <a:srgbClr val="FFC000"/>
                </a:solidFill>
              </a:rPr>
              <a:t>elastic</a:t>
            </a:r>
            <a:r>
              <a:rPr lang="en-US" altLang="en-US" sz="2800" dirty="0"/>
              <a:t> (changeable).  </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Pick the best (by the algorithm, not by you)!</a:t>
            </a:r>
          </a:p>
        </p:txBody>
      </p:sp>
    </p:spTree>
    <p:extLst>
      <p:ext uri="{BB962C8B-B14F-4D97-AF65-F5344CB8AC3E}">
        <p14:creationId xmlns:p14="http://schemas.microsoft.com/office/powerpoint/2010/main" val="145406909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KISS!</a:t>
            </a:r>
            <a:endParaRPr lang="en-US" altLang="en-US" dirty="0"/>
          </a:p>
        </p:txBody>
      </p:sp>
      <p:sp>
        <p:nvSpPr>
          <p:cNvPr id="20482" name="Rectangle 2"/>
          <p:cNvSpPr>
            <a:spLocks noGrp="1" noChangeArrowheads="1"/>
          </p:cNvSpPr>
          <p:nvPr>
            <p:ph type="body" idx="4294967295"/>
          </p:nvPr>
        </p:nvSpPr>
        <p:spPr>
          <a:xfrm>
            <a:off x="1555558" y="1808660"/>
            <a:ext cx="5000689" cy="3755914"/>
          </a:xfrm>
          <a:ln/>
        </p:spPr>
        <p:txBody>
          <a:bodyPr>
            <a:normAutofit lnSpcReduction="10000"/>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Also known as </a:t>
            </a:r>
            <a:r>
              <a:rPr lang="en-US" altLang="en-US" sz="2800" dirty="0">
                <a:solidFill>
                  <a:srgbClr val="FFC000"/>
                </a:solidFill>
              </a:rPr>
              <a:t>regularized regression </a:t>
            </a:r>
            <a:r>
              <a:rPr lang="en-US" altLang="en-US" sz="2800" dirty="0" smtClean="0"/>
              <a:t>(In SPSS).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A</a:t>
            </a:r>
            <a:r>
              <a:rPr lang="en-US" altLang="en-US" sz="2800" dirty="0" smtClean="0"/>
              <a:t>lso known as </a:t>
            </a:r>
            <a:r>
              <a:rPr lang="en-US" altLang="en-US" sz="2800" dirty="0" smtClean="0">
                <a:solidFill>
                  <a:srgbClr val="FFC000"/>
                </a:solidFill>
              </a:rPr>
              <a:t>Penalized </a:t>
            </a:r>
            <a:r>
              <a:rPr lang="en-US" altLang="en-US" sz="2800" dirty="0">
                <a:solidFill>
                  <a:srgbClr val="FFC000"/>
                </a:solidFill>
              </a:rPr>
              <a:t>regression</a:t>
            </a:r>
            <a:r>
              <a:rPr lang="en-US" altLang="en-US" sz="2800" dirty="0"/>
              <a:t>: give the model a penalty if it is too complicated or the fitness is inflated → </a:t>
            </a:r>
            <a:r>
              <a:rPr lang="en-US" altLang="en-US" sz="2800" dirty="0">
                <a:solidFill>
                  <a:srgbClr val="FFC000"/>
                </a:solidFill>
              </a:rPr>
              <a:t>Keep it simple, stupid </a:t>
            </a:r>
            <a:r>
              <a:rPr lang="en-US" altLang="en-US" sz="2800" dirty="0">
                <a:solidFill>
                  <a:srgbClr val="FF0000"/>
                </a:solidFill>
              </a:rPr>
              <a:t>(KISS</a:t>
            </a:r>
            <a:r>
              <a:rPr lang="en-US" altLang="en-US" sz="2800" dirty="0" smtClean="0">
                <a:solidFill>
                  <a:srgbClr val="FF0000"/>
                </a:solidFill>
              </a:rPr>
              <a:t>)</a:t>
            </a:r>
            <a:r>
              <a:rPr lang="en-US" altLang="en-US" sz="2800" dirty="0" smtClean="0"/>
              <a:t>!</a:t>
            </a:r>
            <a:endParaRPr lang="en-US" altLang="en-US" sz="2800" dirty="0"/>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2022" y="1795870"/>
            <a:ext cx="3764556" cy="2322964"/>
          </a:xfrm>
          <a:prstGeom prst="rect">
            <a:avLst/>
          </a:prstGeom>
          <a:noFill/>
          <a:ln>
            <a:noFill/>
          </a:ln>
          <a:effectLst>
            <a:outerShdw blurRad="279400" dist="203200" dir="2700000" sx="88000" sy="88000" algn="ctr" rotWithShape="0">
              <a:schemeClr val="bg1"/>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extLst>
      <p:ext uri="{BB962C8B-B14F-4D97-AF65-F5344CB8AC3E}">
        <p14:creationId xmlns:p14="http://schemas.microsoft.com/office/powerpoint/2010/main" val="92792270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of model optimization</a:t>
            </a:r>
            <a:endParaRPr lang="en-US" dirty="0"/>
          </a:p>
        </p:txBody>
      </p:sp>
      <p:sp>
        <p:nvSpPr>
          <p:cNvPr id="3" name="Content Placeholder 2"/>
          <p:cNvSpPr>
            <a:spLocks noGrp="1"/>
          </p:cNvSpPr>
          <p:nvPr>
            <p:ph idx="1"/>
          </p:nvPr>
        </p:nvSpPr>
        <p:spPr>
          <a:xfrm>
            <a:off x="1141412" y="1971923"/>
            <a:ext cx="9905999" cy="3819278"/>
          </a:xfrm>
        </p:spPr>
        <p:txBody>
          <a:bodyPr>
            <a:normAutofit/>
          </a:bodyPr>
          <a:lstStyle/>
          <a:p>
            <a:r>
              <a:rPr lang="en-US" sz="2800" dirty="0" smtClean="0"/>
              <a:t>Most people </a:t>
            </a:r>
            <a:r>
              <a:rPr lang="en-US" sz="2800" smtClean="0"/>
              <a:t>ran Standard Least Squares and stopped!</a:t>
            </a:r>
            <a:endParaRPr lang="en-US" sz="2800" dirty="0"/>
          </a:p>
        </p:txBody>
      </p:sp>
      <p:pic>
        <p:nvPicPr>
          <p:cNvPr id="4" name="Picture 3"/>
          <p:cNvPicPr>
            <a:picLocks noChangeAspect="1"/>
          </p:cNvPicPr>
          <p:nvPr/>
        </p:nvPicPr>
        <p:blipFill>
          <a:blip r:embed="rId2"/>
          <a:stretch>
            <a:fillRect/>
          </a:stretch>
        </p:blipFill>
        <p:spPr>
          <a:xfrm>
            <a:off x="1394217" y="3025847"/>
            <a:ext cx="8940800" cy="3175000"/>
          </a:xfrm>
          <a:prstGeom prst="rect">
            <a:avLst/>
          </a:prstGeom>
          <a:ln>
            <a:solidFill>
              <a:schemeClr val="bg1"/>
            </a:solidFill>
          </a:ln>
          <a:effectLst>
            <a:glow rad="101600">
              <a:schemeClr val="bg1">
                <a:alpha val="40000"/>
              </a:schemeClr>
            </a:glow>
            <a:outerShdw blurRad="177800" dist="774700" dir="1740000" sx="53000" sy="53000" algn="ctr" rotWithShape="0">
              <a:srgbClr val="000000">
                <a:alpha val="78000"/>
              </a:srgbClr>
            </a:outerShdw>
          </a:effectLst>
        </p:spPr>
      </p:pic>
    </p:spTree>
    <p:extLst>
      <p:ext uri="{BB962C8B-B14F-4D97-AF65-F5344CB8AC3E}">
        <p14:creationId xmlns:p14="http://schemas.microsoft.com/office/powerpoint/2010/main" val="893030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Dantzig</a:t>
            </a:r>
            <a:r>
              <a:rPr lang="en-US" dirty="0" smtClean="0"/>
              <a:t> selector</a:t>
            </a:r>
            <a:endParaRPr lang="en-US" dirty="0"/>
          </a:p>
        </p:txBody>
      </p:sp>
      <p:sp>
        <p:nvSpPr>
          <p:cNvPr id="3" name="Content Placeholder 2"/>
          <p:cNvSpPr>
            <a:spLocks noGrp="1"/>
          </p:cNvSpPr>
          <p:nvPr>
            <p:ph idx="1"/>
          </p:nvPr>
        </p:nvSpPr>
        <p:spPr>
          <a:xfrm>
            <a:off x="1141413" y="2249487"/>
            <a:ext cx="5634292" cy="3541714"/>
          </a:xfrm>
        </p:spPr>
        <p:txBody>
          <a:bodyPr/>
          <a:lstStyle/>
          <a:p>
            <a:r>
              <a:rPr lang="en-US" sz="2800" dirty="0" smtClean="0"/>
              <a:t>Only can work when the specified distribution is </a:t>
            </a:r>
            <a:r>
              <a:rPr lang="en-US" sz="2800" dirty="0" smtClean="0">
                <a:solidFill>
                  <a:srgbClr val="FFC000"/>
                </a:solidFill>
              </a:rPr>
              <a:t>normal</a:t>
            </a:r>
            <a:r>
              <a:rPr lang="en-US" sz="2800" dirty="0" smtClean="0"/>
              <a:t> and no </a:t>
            </a:r>
            <a:r>
              <a:rPr lang="en-US" sz="2800" dirty="0" smtClean="0">
                <a:solidFill>
                  <a:srgbClr val="FFC000"/>
                </a:solidFill>
              </a:rPr>
              <a:t>intercept</a:t>
            </a:r>
            <a:r>
              <a:rPr lang="en-US" sz="2800" dirty="0" smtClean="0"/>
              <a:t> option is NOT selected.</a:t>
            </a:r>
          </a:p>
          <a:p>
            <a:r>
              <a:rPr lang="en-US" sz="2800" dirty="0" smtClean="0"/>
              <a:t>Penalizes the sum of </a:t>
            </a:r>
            <a:r>
              <a:rPr lang="en-US" sz="2800" dirty="0" smtClean="0">
                <a:solidFill>
                  <a:srgbClr val="FFC000"/>
                </a:solidFill>
              </a:rPr>
              <a:t>absolute values </a:t>
            </a:r>
            <a:r>
              <a:rPr lang="en-US" sz="2800" dirty="0" smtClean="0"/>
              <a:t>of the regression coefficients.</a:t>
            </a:r>
          </a:p>
          <a:p>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91528" y="2450592"/>
            <a:ext cx="4401312" cy="2640787"/>
          </a:xfrm>
          <a:prstGeom prst="rect">
            <a:avLst/>
          </a:prstGeom>
          <a:ln>
            <a:solidFill>
              <a:schemeClr val="bg1"/>
            </a:solidFill>
          </a:ln>
        </p:spPr>
      </p:pic>
    </p:spTree>
    <p:extLst>
      <p:ext uri="{BB962C8B-B14F-4D97-AF65-F5344CB8AC3E}">
        <p14:creationId xmlns:p14="http://schemas.microsoft.com/office/powerpoint/2010/main" val="1347867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idx="4294967295"/>
          </p:nvPr>
        </p:nvSpPr>
        <p:spPr>
          <a:xfrm>
            <a:off x="1566581" y="289532"/>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Lasso</a:t>
            </a:r>
          </a:p>
        </p:txBody>
      </p:sp>
      <p:sp>
        <p:nvSpPr>
          <p:cNvPr id="21506" name="Rectangle 2"/>
          <p:cNvSpPr>
            <a:spLocks noGrp="1" noChangeArrowheads="1"/>
          </p:cNvSpPr>
          <p:nvPr>
            <p:ph type="body" idx="4294967295"/>
          </p:nvPr>
        </p:nvSpPr>
        <p:spPr>
          <a:xfrm>
            <a:off x="1137037" y="1362141"/>
            <a:ext cx="7227735" cy="5039089"/>
          </a:xfrm>
          <a:ln/>
        </p:spPr>
        <p:txBody>
          <a:bodyPr vert="horz" lIns="91440" tIns="22403" rIns="91440" bIns="45720" rtlCol="0">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800" dirty="0"/>
              <a:t>Will </a:t>
            </a:r>
            <a:r>
              <a:rPr lang="en-US" altLang="en-US" sz="2800" dirty="0">
                <a:solidFill>
                  <a:srgbClr val="FFC000"/>
                </a:solidFill>
              </a:rPr>
              <a:t>zero out </a:t>
            </a:r>
            <a:r>
              <a:rPr lang="en-US" altLang="en-US" sz="2800" dirty="0"/>
              <a:t>the regression coefficient → select variables by dropping some out.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800" dirty="0" smtClean="0"/>
              <a:t>Not good for wide data structure: If </a:t>
            </a:r>
            <a:r>
              <a:rPr lang="en-US" altLang="en-US" sz="2800" dirty="0"/>
              <a:t>there are too many predictors and too few observations (high p, low n), LASSO will </a:t>
            </a:r>
            <a:r>
              <a:rPr lang="en-US" altLang="en-US" sz="2800" dirty="0">
                <a:solidFill>
                  <a:srgbClr val="FFC000"/>
                </a:solidFill>
              </a:rPr>
              <a:t>saturate</a:t>
            </a:r>
            <a:r>
              <a:rPr lang="en-US" altLang="en-US" sz="2800" dirty="0"/>
              <a:t> very fast (stop further selection of variables).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800" dirty="0"/>
              <a:t>When there are too many collinear predictors, LASSO select just one and </a:t>
            </a:r>
            <a:r>
              <a:rPr lang="en-US" altLang="en-US" sz="2800" dirty="0">
                <a:solidFill>
                  <a:srgbClr val="FFC000"/>
                </a:solidFill>
              </a:rPr>
              <a:t>ignore</a:t>
            </a:r>
            <a:r>
              <a:rPr lang="en-US" altLang="en-US" sz="2800" dirty="0"/>
              <a:t> others. </a:t>
            </a:r>
          </a:p>
        </p:txBody>
      </p:sp>
      <p:pic>
        <p:nvPicPr>
          <p:cNvPr id="2150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00118" y="1434453"/>
            <a:ext cx="2998395" cy="2572110"/>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extLst>
      <p:ext uri="{BB962C8B-B14F-4D97-AF65-F5344CB8AC3E}">
        <p14:creationId xmlns:p14="http://schemas.microsoft.com/office/powerpoint/2010/main" val="169417214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Double Lasso</a:t>
            </a:r>
            <a:endParaRPr lang="en-US" dirty="0"/>
          </a:p>
        </p:txBody>
      </p:sp>
      <p:sp>
        <p:nvSpPr>
          <p:cNvPr id="3" name="Content Placeholder 2"/>
          <p:cNvSpPr>
            <a:spLocks noGrp="1"/>
          </p:cNvSpPr>
          <p:nvPr>
            <p:ph idx="1"/>
          </p:nvPr>
        </p:nvSpPr>
        <p:spPr>
          <a:xfrm>
            <a:off x="1141412" y="1965960"/>
            <a:ext cx="9995980" cy="4169664"/>
          </a:xfrm>
        </p:spPr>
        <p:txBody>
          <a:bodyPr>
            <a:normAutofit/>
          </a:bodyPr>
          <a:lstStyle/>
          <a:p>
            <a:r>
              <a:rPr lang="en-US" sz="2800" dirty="0" smtClean="0"/>
              <a:t>Two stages</a:t>
            </a:r>
          </a:p>
          <a:p>
            <a:pPr lvl="1"/>
            <a:r>
              <a:rPr lang="en-US" dirty="0" smtClean="0"/>
              <a:t>Stage 1: A model is fit to generate the terms (the predictors and their slope estimates) for Stage 2.</a:t>
            </a:r>
          </a:p>
          <a:p>
            <a:pPr lvl="1"/>
            <a:r>
              <a:rPr lang="en-US" dirty="0" smtClean="0"/>
              <a:t>Stage 2: Use the terms in Stage 1 and make adjustment.</a:t>
            </a:r>
          </a:p>
          <a:p>
            <a:r>
              <a:rPr lang="en-US" sz="2800" dirty="0" smtClean="0"/>
              <a:t>It is useful for </a:t>
            </a:r>
            <a:r>
              <a:rPr lang="en-US" sz="2800" dirty="0" smtClean="0">
                <a:solidFill>
                  <a:srgbClr val="FFC000"/>
                </a:solidFill>
              </a:rPr>
              <a:t>wide </a:t>
            </a:r>
            <a:r>
              <a:rPr lang="en-US" sz="2800" dirty="0">
                <a:solidFill>
                  <a:srgbClr val="FFC000"/>
                </a:solidFill>
              </a:rPr>
              <a:t>data </a:t>
            </a:r>
            <a:r>
              <a:rPr lang="en-US" sz="2800" dirty="0" smtClean="0">
                <a:solidFill>
                  <a:srgbClr val="FFC000"/>
                </a:solidFill>
              </a:rPr>
              <a:t>structure</a:t>
            </a:r>
            <a:r>
              <a:rPr lang="en-US" sz="2800" dirty="0" smtClean="0"/>
              <a:t>: When the sample size is smaller than the number of predictors.</a:t>
            </a:r>
          </a:p>
          <a:p>
            <a:r>
              <a:rPr lang="en-US" sz="2800" dirty="0" smtClean="0"/>
              <a:t>Stage 2 </a:t>
            </a:r>
            <a:r>
              <a:rPr lang="en-US" sz="2800" dirty="0" smtClean="0">
                <a:solidFill>
                  <a:srgbClr val="FFC000"/>
                </a:solidFill>
              </a:rPr>
              <a:t>would NOT overly penalize the terms that should be included.</a:t>
            </a:r>
          </a:p>
          <a:p>
            <a:endParaRPr lang="en-US" dirty="0">
              <a:solidFill>
                <a:srgbClr val="FFC000"/>
              </a:solidFill>
            </a:endParaRPr>
          </a:p>
        </p:txBody>
      </p:sp>
    </p:spTree>
    <p:extLst>
      <p:ext uri="{BB962C8B-B14F-4D97-AF65-F5344CB8AC3E}">
        <p14:creationId xmlns:p14="http://schemas.microsoft.com/office/powerpoint/2010/main" val="653727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idx="4294967295"/>
          </p:nvPr>
        </p:nvSpPr>
        <p:spPr>
          <a:xfrm>
            <a:off x="1590435" y="233873"/>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Ridge</a:t>
            </a:r>
          </a:p>
        </p:txBody>
      </p:sp>
      <p:sp>
        <p:nvSpPr>
          <p:cNvPr id="22530" name="Rectangle 2"/>
          <p:cNvSpPr>
            <a:spLocks noGrp="1" noChangeArrowheads="1"/>
          </p:cNvSpPr>
          <p:nvPr>
            <p:ph type="body" idx="4294967295"/>
          </p:nvPr>
        </p:nvSpPr>
        <p:spPr>
          <a:xfrm>
            <a:off x="1068780" y="1222465"/>
            <a:ext cx="5866410" cy="4893634"/>
          </a:xfrm>
          <a:ln/>
        </p:spPr>
        <p:txBody>
          <a:bodyPr vert="horz" lIns="91440" tIns="22403" rIns="91440" bIns="45720" rtlCol="0">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smtClean="0"/>
              <a:t>Counter-measure </a:t>
            </a:r>
            <a:r>
              <a:rPr lang="en-US" altLang="en-US" sz="2800" dirty="0"/>
              <a:t>against collinearity &amp; variance inflation: </a:t>
            </a:r>
            <a:r>
              <a:rPr lang="en-US" altLang="en-US" sz="2800" dirty="0">
                <a:solidFill>
                  <a:srgbClr val="FFC000"/>
                </a:solidFill>
              </a:rPr>
              <a:t>Shrinking</a:t>
            </a:r>
            <a:r>
              <a:rPr lang="en-US" altLang="en-US" sz="2800" dirty="0"/>
              <a:t> the regression coefficients towards zero.</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But regression coefficients will not be </a:t>
            </a:r>
            <a:r>
              <a:rPr lang="en-US" altLang="en-US" sz="2800" dirty="0" smtClean="0"/>
              <a:t>exactly zero</a:t>
            </a:r>
            <a:r>
              <a:rPr lang="en-US" altLang="en-US" sz="2800" dirty="0"/>
              <a:t>. You may end up with all the coefficients or none. </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solidFill>
                  <a:srgbClr val="FFC000"/>
                </a:solidFill>
              </a:rPr>
              <a:t>It controls the cancer cell, but won't remove it. </a:t>
            </a:r>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54196" y="1378794"/>
            <a:ext cx="4134675" cy="2986874"/>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extLst>
      <p:ext uri="{BB962C8B-B14F-4D97-AF65-F5344CB8AC3E}">
        <p14:creationId xmlns:p14="http://schemas.microsoft.com/office/powerpoint/2010/main" val="147545767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Elastic</a:t>
            </a:r>
          </a:p>
        </p:txBody>
      </p:sp>
      <p:sp>
        <p:nvSpPr>
          <p:cNvPr id="23554" name="Rectangle 2"/>
          <p:cNvSpPr>
            <a:spLocks noGrp="1" noChangeArrowheads="1"/>
          </p:cNvSpPr>
          <p:nvPr>
            <p:ph type="body" idx="4294967295"/>
          </p:nvPr>
        </p:nvSpPr>
        <p:spPr>
          <a:xfrm>
            <a:off x="2177350" y="1795870"/>
            <a:ext cx="4490391" cy="3755914"/>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Adaptive, versatile</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It combines the penalties of the lasso and ridge approaches.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Why not use the best </a:t>
            </a:r>
            <a:r>
              <a:rPr lang="en-US" altLang="en-US" sz="2800" dirty="0" smtClean="0"/>
              <a:t>of both </a:t>
            </a:r>
            <a:r>
              <a:rPr lang="en-US" altLang="en-US" sz="2800" dirty="0"/>
              <a:t>only?</a:t>
            </a: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203477" y="1742584"/>
            <a:ext cx="2780932" cy="415627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293321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993" y="535394"/>
            <a:ext cx="9905998" cy="1478570"/>
          </a:xfrm>
        </p:spPr>
        <p:txBody>
          <a:bodyPr/>
          <a:lstStyle/>
          <a:p>
            <a:r>
              <a:rPr lang="en-US" dirty="0" smtClean="0"/>
              <a:t>Penalize complexity against overfitting</a:t>
            </a:r>
            <a:endParaRPr lang="en-US" dirty="0"/>
          </a:p>
        </p:txBody>
      </p:sp>
      <p:sp>
        <p:nvSpPr>
          <p:cNvPr id="3" name="Content Placeholder 2"/>
          <p:cNvSpPr>
            <a:spLocks noGrp="1"/>
          </p:cNvSpPr>
          <p:nvPr>
            <p:ph idx="1"/>
          </p:nvPr>
        </p:nvSpPr>
        <p:spPr>
          <a:xfrm>
            <a:off x="922352" y="1876302"/>
            <a:ext cx="10241280" cy="4246202"/>
          </a:xfrm>
        </p:spPr>
        <p:txBody>
          <a:bodyPr>
            <a:normAutofit/>
          </a:bodyPr>
          <a:lstStyle/>
          <a:p>
            <a:r>
              <a:rPr lang="en-US" dirty="0" err="1"/>
              <a:t>Akaike's</a:t>
            </a:r>
            <a:r>
              <a:rPr lang="en-US" dirty="0"/>
              <a:t> information </a:t>
            </a:r>
            <a:r>
              <a:rPr lang="en-US" dirty="0" smtClean="0"/>
              <a:t>criterion (AIC): used in comparison, </a:t>
            </a:r>
            <a:r>
              <a:rPr lang="en-US" dirty="0" smtClean="0">
                <a:solidFill>
                  <a:srgbClr val="FFC000"/>
                </a:solidFill>
              </a:rPr>
              <a:t>no cut-off</a:t>
            </a:r>
            <a:r>
              <a:rPr lang="en-US" dirty="0" smtClean="0"/>
              <a:t>.</a:t>
            </a:r>
          </a:p>
          <a:p>
            <a:r>
              <a:rPr lang="en-US" dirty="0"/>
              <a:t>Given all things being equal, the </a:t>
            </a:r>
            <a:r>
              <a:rPr lang="en-US" dirty="0">
                <a:solidFill>
                  <a:srgbClr val="FFC000"/>
                </a:solidFill>
              </a:rPr>
              <a:t>simplest</a:t>
            </a:r>
            <a:r>
              <a:rPr lang="en-US" dirty="0"/>
              <a:t> model tends to be the best </a:t>
            </a:r>
            <a:r>
              <a:rPr lang="en-US" dirty="0" smtClean="0"/>
              <a:t>one</a:t>
            </a:r>
          </a:p>
          <a:p>
            <a:r>
              <a:rPr lang="en-US" dirty="0" smtClean="0"/>
              <a:t>Simplicity </a:t>
            </a:r>
            <a:r>
              <a:rPr lang="en-US" dirty="0"/>
              <a:t>is a function of the number of </a:t>
            </a:r>
            <a:r>
              <a:rPr lang="en-US" dirty="0">
                <a:solidFill>
                  <a:srgbClr val="FFC000"/>
                </a:solidFill>
              </a:rPr>
              <a:t>adjustable </a:t>
            </a:r>
            <a:r>
              <a:rPr lang="en-US" dirty="0" smtClean="0">
                <a:solidFill>
                  <a:srgbClr val="FFC000"/>
                </a:solidFill>
              </a:rPr>
              <a:t>parameters</a:t>
            </a:r>
            <a:r>
              <a:rPr lang="en-US" dirty="0" smtClean="0"/>
              <a:t>.</a:t>
            </a:r>
          </a:p>
          <a:p>
            <a:r>
              <a:rPr lang="en-US" dirty="0" smtClean="0"/>
              <a:t>AIC </a:t>
            </a:r>
            <a:r>
              <a:rPr lang="en-US" dirty="0"/>
              <a:t>= 2k – 2lnL where k is the number of parameters and L is the </a:t>
            </a:r>
            <a:r>
              <a:rPr lang="en-US" dirty="0">
                <a:solidFill>
                  <a:srgbClr val="FFC000"/>
                </a:solidFill>
              </a:rPr>
              <a:t>likelihood function</a:t>
            </a:r>
            <a:r>
              <a:rPr lang="en-US" dirty="0"/>
              <a:t> of the estimated </a:t>
            </a:r>
            <a:r>
              <a:rPr lang="en-US" dirty="0" smtClean="0"/>
              <a:t>parameters.</a:t>
            </a:r>
          </a:p>
          <a:p>
            <a:r>
              <a:rPr lang="en-US" dirty="0"/>
              <a:t>AIC does not necessarily change by adding variables. </a:t>
            </a:r>
            <a:r>
              <a:rPr lang="en-US" dirty="0" smtClean="0"/>
              <a:t>It varies </a:t>
            </a:r>
            <a:r>
              <a:rPr lang="en-US" dirty="0"/>
              <a:t>based upon the composition of the predictors and thus it is a better indicator of the model </a:t>
            </a:r>
            <a:r>
              <a:rPr lang="en-US" dirty="0" smtClean="0"/>
              <a:t>quality.</a:t>
            </a:r>
            <a:endParaRPr lang="en-US" dirty="0"/>
          </a:p>
          <a:p>
            <a:endParaRPr lang="en-US" dirty="0"/>
          </a:p>
        </p:txBody>
      </p:sp>
    </p:spTree>
    <p:extLst>
      <p:ext uri="{BB962C8B-B14F-4D97-AF65-F5344CB8AC3E}">
        <p14:creationId xmlns:p14="http://schemas.microsoft.com/office/powerpoint/2010/main" val="1297373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993" y="392886"/>
            <a:ext cx="9905998" cy="1478570"/>
          </a:xfrm>
        </p:spPr>
        <p:txBody>
          <a:bodyPr/>
          <a:lstStyle/>
          <a:p>
            <a:r>
              <a:rPr lang="en-US" dirty="0" smtClean="0"/>
              <a:t>Penalize complexity against overfitting</a:t>
            </a:r>
            <a:endParaRPr lang="en-US" dirty="0"/>
          </a:p>
        </p:txBody>
      </p:sp>
      <p:sp>
        <p:nvSpPr>
          <p:cNvPr id="3" name="Content Placeholder 2"/>
          <p:cNvSpPr>
            <a:spLocks noGrp="1"/>
          </p:cNvSpPr>
          <p:nvPr>
            <p:ph idx="1"/>
          </p:nvPr>
        </p:nvSpPr>
        <p:spPr>
          <a:xfrm>
            <a:off x="922351" y="1633949"/>
            <a:ext cx="10561087" cy="4251047"/>
          </a:xfrm>
        </p:spPr>
        <p:txBody>
          <a:bodyPr>
            <a:noAutofit/>
          </a:bodyPr>
          <a:lstStyle/>
          <a:p>
            <a:r>
              <a:rPr lang="en-US" sz="2800" dirty="0" err="1" smtClean="0">
                <a:solidFill>
                  <a:srgbClr val="FFC000"/>
                </a:solidFill>
              </a:rPr>
              <a:t>AICc</a:t>
            </a:r>
            <a:r>
              <a:rPr lang="en-US" sz="2800" dirty="0" smtClean="0">
                <a:solidFill>
                  <a:srgbClr val="FFC000"/>
                </a:solidFill>
              </a:rPr>
              <a:t> (correction) </a:t>
            </a:r>
            <a:r>
              <a:rPr lang="en-US" sz="2800" dirty="0" smtClean="0"/>
              <a:t>imposes </a:t>
            </a:r>
            <a:r>
              <a:rPr lang="en-US" sz="2800" dirty="0"/>
              <a:t>a greater penalty for additional parameters. </a:t>
            </a:r>
            <a:endParaRPr lang="en-US" sz="2800" dirty="0" smtClean="0"/>
          </a:p>
          <a:p>
            <a:r>
              <a:rPr lang="en-US" sz="2800" dirty="0" err="1" smtClean="0"/>
              <a:t>AICc</a:t>
            </a:r>
            <a:r>
              <a:rPr lang="en-US" sz="2800" dirty="0" smtClean="0"/>
              <a:t> </a:t>
            </a:r>
            <a:r>
              <a:rPr lang="en-US" sz="2800" dirty="0"/>
              <a:t>= AIC + (2K(K+1)/(n-k-1</a:t>
            </a:r>
            <a:r>
              <a:rPr lang="en-US" sz="2800" dirty="0" smtClean="0"/>
              <a:t>)) where </a:t>
            </a:r>
            <a:r>
              <a:rPr lang="en-US" sz="2800" dirty="0"/>
              <a:t>n = sample size and k = the number of </a:t>
            </a:r>
            <a:r>
              <a:rPr lang="en-US" sz="2800" dirty="0" smtClean="0"/>
              <a:t>parameters.</a:t>
            </a:r>
          </a:p>
          <a:p>
            <a:r>
              <a:rPr lang="en-US" sz="2800" dirty="0" smtClean="0"/>
              <a:t>Burnham &amp; </a:t>
            </a:r>
            <a:r>
              <a:rPr lang="en-US" sz="2800" dirty="0"/>
              <a:t>Anderson (2002) recommend </a:t>
            </a:r>
            <a:r>
              <a:rPr lang="en-US" sz="2800" dirty="0" smtClean="0"/>
              <a:t>using </a:t>
            </a:r>
            <a:r>
              <a:rPr lang="en-US" sz="2800" dirty="0" err="1" smtClean="0"/>
              <a:t>AICc</a:t>
            </a:r>
            <a:r>
              <a:rPr lang="en-US" sz="2800" dirty="0"/>
              <a:t>, especially when the </a:t>
            </a:r>
            <a:r>
              <a:rPr lang="en-US" sz="2800" dirty="0" smtClean="0"/>
              <a:t>n is </a:t>
            </a:r>
            <a:r>
              <a:rPr lang="en-US" sz="2800" dirty="0"/>
              <a:t>small and the </a:t>
            </a:r>
            <a:r>
              <a:rPr lang="en-US" sz="2800" dirty="0" smtClean="0"/>
              <a:t>k is </a:t>
            </a:r>
            <a:r>
              <a:rPr lang="en-US" sz="2800" dirty="0"/>
              <a:t>large. </a:t>
            </a:r>
            <a:endParaRPr lang="en-US" sz="2800" dirty="0" smtClean="0"/>
          </a:p>
          <a:p>
            <a:r>
              <a:rPr lang="en-US" sz="2800" dirty="0" err="1" smtClean="0"/>
              <a:t>AICc</a:t>
            </a:r>
            <a:r>
              <a:rPr lang="en-US" sz="2800" dirty="0" smtClean="0"/>
              <a:t> </a:t>
            </a:r>
            <a:r>
              <a:rPr lang="en-US" sz="2800" dirty="0"/>
              <a:t>converges to AIC as the </a:t>
            </a:r>
            <a:r>
              <a:rPr lang="en-US" sz="2800" dirty="0" smtClean="0"/>
              <a:t>n is </a:t>
            </a:r>
            <a:r>
              <a:rPr lang="en-US" sz="2800" dirty="0"/>
              <a:t>getting larger and larger. </a:t>
            </a:r>
            <a:endParaRPr lang="en-US" sz="2800" dirty="0" smtClean="0"/>
          </a:p>
          <a:p>
            <a:r>
              <a:rPr lang="en-US" sz="2800" dirty="0" err="1" smtClean="0"/>
              <a:t>AICc</a:t>
            </a:r>
            <a:r>
              <a:rPr lang="en-US" sz="2800" dirty="0" smtClean="0"/>
              <a:t> </a:t>
            </a:r>
            <a:r>
              <a:rPr lang="en-US" sz="2800" dirty="0"/>
              <a:t>should be used regardless of </a:t>
            </a:r>
            <a:r>
              <a:rPr lang="en-US" sz="2800" dirty="0" smtClean="0"/>
              <a:t>n and k.</a:t>
            </a:r>
            <a:endParaRPr lang="en-US" sz="2800" dirty="0"/>
          </a:p>
        </p:txBody>
      </p:sp>
    </p:spTree>
    <p:extLst>
      <p:ext uri="{BB962C8B-B14F-4D97-AF65-F5344CB8AC3E}">
        <p14:creationId xmlns:p14="http://schemas.microsoft.com/office/powerpoint/2010/main" val="1366592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0161" y="297884"/>
            <a:ext cx="9905998" cy="1478570"/>
          </a:xfrm>
        </p:spPr>
        <p:txBody>
          <a:bodyPr/>
          <a:lstStyle/>
          <a:p>
            <a:r>
              <a:rPr lang="en-US" dirty="0" smtClean="0"/>
              <a:t>Penalize complexity against overfitting</a:t>
            </a:r>
            <a:endParaRPr lang="en-US" dirty="0"/>
          </a:p>
        </p:txBody>
      </p:sp>
      <p:sp>
        <p:nvSpPr>
          <p:cNvPr id="3" name="Content Placeholder 2"/>
          <p:cNvSpPr>
            <a:spLocks noGrp="1"/>
          </p:cNvSpPr>
          <p:nvPr>
            <p:ph idx="1"/>
          </p:nvPr>
        </p:nvSpPr>
        <p:spPr>
          <a:xfrm>
            <a:off x="922351" y="1579418"/>
            <a:ext cx="10525461" cy="4762006"/>
          </a:xfrm>
        </p:spPr>
        <p:txBody>
          <a:bodyPr>
            <a:noAutofit/>
          </a:bodyPr>
          <a:lstStyle/>
          <a:p>
            <a:r>
              <a:rPr lang="en-US" sz="2800" dirty="0"/>
              <a:t>Bayesian information criterion (BIC) </a:t>
            </a:r>
            <a:r>
              <a:rPr lang="en-US" sz="2800" dirty="0" smtClean="0"/>
              <a:t>imposes heavier penalty. </a:t>
            </a:r>
          </a:p>
          <a:p>
            <a:r>
              <a:rPr lang="en-US" sz="2800" dirty="0" smtClean="0"/>
              <a:t>But AIC </a:t>
            </a:r>
            <a:r>
              <a:rPr lang="en-US" sz="2800" dirty="0"/>
              <a:t>and </a:t>
            </a:r>
            <a:r>
              <a:rPr lang="en-US" sz="2800" dirty="0" err="1"/>
              <a:t>AICc</a:t>
            </a:r>
            <a:r>
              <a:rPr lang="en-US" sz="2800" dirty="0"/>
              <a:t> are superior to BIC </a:t>
            </a:r>
            <a:r>
              <a:rPr lang="en-US" sz="2800" dirty="0" smtClean="0"/>
              <a:t>.</a:t>
            </a:r>
          </a:p>
          <a:p>
            <a:r>
              <a:rPr lang="en-US" sz="2800" dirty="0" smtClean="0"/>
              <a:t>AIC </a:t>
            </a:r>
            <a:r>
              <a:rPr lang="en-US" sz="2800" dirty="0"/>
              <a:t>and </a:t>
            </a:r>
            <a:r>
              <a:rPr lang="en-US" sz="2800" dirty="0" err="1"/>
              <a:t>AICc</a:t>
            </a:r>
            <a:r>
              <a:rPr lang="en-US" sz="2800" dirty="0"/>
              <a:t> is based on the principle of </a:t>
            </a:r>
            <a:r>
              <a:rPr lang="en-US" sz="2800" dirty="0">
                <a:solidFill>
                  <a:srgbClr val="FFC000"/>
                </a:solidFill>
              </a:rPr>
              <a:t>information gain</a:t>
            </a:r>
            <a:r>
              <a:rPr lang="en-US" sz="2800" dirty="0"/>
              <a:t>. </a:t>
            </a:r>
            <a:endParaRPr lang="en-US" sz="2800" dirty="0" smtClean="0"/>
          </a:p>
          <a:p>
            <a:r>
              <a:rPr lang="en-US" sz="2800" dirty="0"/>
              <a:t>T</a:t>
            </a:r>
            <a:r>
              <a:rPr lang="en-US" sz="2800" dirty="0" smtClean="0"/>
              <a:t>he </a:t>
            </a:r>
            <a:r>
              <a:rPr lang="en-US" sz="2800" dirty="0"/>
              <a:t>Bayesian approach requires a </a:t>
            </a:r>
            <a:r>
              <a:rPr lang="en-US" sz="2800" dirty="0">
                <a:solidFill>
                  <a:srgbClr val="FFC000"/>
                </a:solidFill>
              </a:rPr>
              <a:t>prior</a:t>
            </a:r>
            <a:r>
              <a:rPr lang="en-US" sz="2800" dirty="0"/>
              <a:t> input but usually it is debatable. </a:t>
            </a:r>
            <a:endParaRPr lang="en-US" sz="2800" dirty="0" smtClean="0"/>
          </a:p>
          <a:p>
            <a:r>
              <a:rPr lang="en-US" sz="2800" dirty="0" smtClean="0"/>
              <a:t>AIC </a:t>
            </a:r>
            <a:r>
              <a:rPr lang="en-US" sz="2800" dirty="0"/>
              <a:t>is </a:t>
            </a:r>
            <a:r>
              <a:rPr lang="en-US" sz="2800" dirty="0">
                <a:solidFill>
                  <a:srgbClr val="FFC000"/>
                </a:solidFill>
              </a:rPr>
              <a:t>asymptotically optimal </a:t>
            </a:r>
            <a:r>
              <a:rPr lang="en-US" sz="2800" dirty="0"/>
              <a:t>in model selection in terms of the </a:t>
            </a:r>
            <a:r>
              <a:rPr lang="en-US" sz="2800" dirty="0">
                <a:solidFill>
                  <a:srgbClr val="FFC000"/>
                </a:solidFill>
              </a:rPr>
              <a:t>least squared mean error</a:t>
            </a:r>
            <a:r>
              <a:rPr lang="en-US" sz="2800" dirty="0"/>
              <a:t>, but BIC is not asymptotically optimal (Burnham &amp; Anderson, 2004; Yang, 2005)</a:t>
            </a:r>
          </a:p>
        </p:txBody>
      </p:sp>
    </p:spTree>
    <p:extLst>
      <p:ext uri="{BB962C8B-B14F-4D97-AF65-F5344CB8AC3E}">
        <p14:creationId xmlns:p14="http://schemas.microsoft.com/office/powerpoint/2010/main" val="391403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idx="4294967295"/>
          </p:nvPr>
        </p:nvSpPr>
        <p:spPr>
          <a:xfrm>
            <a:off x="1297890" y="202067"/>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Example 1: Diabetics</a:t>
            </a:r>
            <a:endParaRPr lang="en-US" altLang="en-US" dirty="0"/>
          </a:p>
        </p:txBody>
      </p:sp>
      <p:sp>
        <p:nvSpPr>
          <p:cNvPr id="24578" name="Rectangle 2"/>
          <p:cNvSpPr>
            <a:spLocks noGrp="1" noChangeArrowheads="1"/>
          </p:cNvSpPr>
          <p:nvPr>
            <p:ph type="body" idx="4294967295"/>
          </p:nvPr>
        </p:nvSpPr>
        <p:spPr>
          <a:xfrm>
            <a:off x="922351" y="1117070"/>
            <a:ext cx="9144000" cy="3755914"/>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Use multiple predictors to predict diabetics progression (Y).</a:t>
            </a:r>
          </a:p>
        </p:txBody>
      </p:sp>
      <p:pic>
        <p:nvPicPr>
          <p:cNvPr id="2" name="Picture 1"/>
          <p:cNvPicPr>
            <a:picLocks noChangeAspect="1"/>
          </p:cNvPicPr>
          <p:nvPr/>
        </p:nvPicPr>
        <p:blipFill>
          <a:blip r:embed="rId3"/>
          <a:stretch>
            <a:fillRect/>
          </a:stretch>
        </p:blipFill>
        <p:spPr>
          <a:xfrm>
            <a:off x="1030026" y="1940121"/>
            <a:ext cx="7183671" cy="4568418"/>
          </a:xfrm>
          <a:prstGeom prst="rect">
            <a:avLst/>
          </a:prstGeom>
        </p:spPr>
      </p:pic>
      <p:pic>
        <p:nvPicPr>
          <p:cNvPr id="3" name="Picture 2"/>
          <p:cNvPicPr>
            <a:picLocks noChangeAspect="1"/>
          </p:cNvPicPr>
          <p:nvPr/>
        </p:nvPicPr>
        <p:blipFill>
          <a:blip r:embed="rId4"/>
          <a:stretch>
            <a:fillRect/>
          </a:stretch>
        </p:blipFill>
        <p:spPr>
          <a:xfrm>
            <a:off x="8459526" y="1940121"/>
            <a:ext cx="2596260" cy="2403944"/>
          </a:xfrm>
          <a:prstGeom prst="rect">
            <a:avLst/>
          </a:prstGeom>
        </p:spPr>
      </p:pic>
    </p:spTree>
    <p:extLst>
      <p:ext uri="{BB962C8B-B14F-4D97-AF65-F5344CB8AC3E}">
        <p14:creationId xmlns:p14="http://schemas.microsoft.com/office/powerpoint/2010/main" val="173441507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Multi-collinearity!</a:t>
            </a:r>
            <a:endParaRPr lang="en-US" dirty="0"/>
          </a:p>
        </p:txBody>
      </p:sp>
      <p:sp>
        <p:nvSpPr>
          <p:cNvPr id="3" name="Content Placeholder 2"/>
          <p:cNvSpPr>
            <a:spLocks noGrp="1"/>
          </p:cNvSpPr>
          <p:nvPr>
            <p:ph idx="1"/>
          </p:nvPr>
        </p:nvSpPr>
        <p:spPr/>
        <p:txBody>
          <a:bodyPr>
            <a:noAutofit/>
          </a:bodyPr>
          <a:lstStyle/>
          <a:p>
            <a:r>
              <a:rPr lang="en-US" sz="2800" dirty="0"/>
              <a:t>Total </a:t>
            </a:r>
            <a:r>
              <a:rPr lang="en-US" sz="2800" dirty="0" smtClean="0"/>
              <a:t>cholesterol</a:t>
            </a:r>
          </a:p>
          <a:p>
            <a:r>
              <a:rPr lang="en-US" sz="2800" dirty="0" smtClean="0"/>
              <a:t>LDL </a:t>
            </a:r>
            <a:r>
              <a:rPr lang="en-US" sz="2800" dirty="0"/>
              <a:t>(low-density lipoprotein </a:t>
            </a:r>
            <a:r>
              <a:rPr lang="en-US" sz="2800" dirty="0" smtClean="0"/>
              <a:t>cholesterol): bad cholesterol</a:t>
            </a:r>
          </a:p>
          <a:p>
            <a:r>
              <a:rPr lang="en-US" sz="2800" dirty="0" smtClean="0"/>
              <a:t>HDL </a:t>
            </a:r>
            <a:r>
              <a:rPr lang="en-US" sz="2800" dirty="0"/>
              <a:t>(high-density lipoprotein </a:t>
            </a:r>
            <a:r>
              <a:rPr lang="en-US" sz="2800" dirty="0" smtClean="0"/>
              <a:t>cholesterol): "</a:t>
            </a:r>
            <a:r>
              <a:rPr lang="en-US" sz="2800" dirty="0"/>
              <a:t>good" cholesterol</a:t>
            </a:r>
            <a:r>
              <a:rPr lang="en-US" sz="2800" dirty="0" smtClean="0"/>
              <a:t>)</a:t>
            </a:r>
          </a:p>
          <a:p>
            <a:r>
              <a:rPr lang="en-US" sz="2800" dirty="0" smtClean="0"/>
              <a:t>TCH (Triglycerides): fats </a:t>
            </a:r>
            <a:r>
              <a:rPr lang="en-US" sz="2800" dirty="0"/>
              <a:t>carried in the blood from the food we eat. Excess calories, alcohol, or sugar </a:t>
            </a:r>
            <a:r>
              <a:rPr lang="en-US" sz="2800" dirty="0" smtClean="0"/>
              <a:t>are </a:t>
            </a:r>
            <a:r>
              <a:rPr lang="en-US" sz="2800" dirty="0"/>
              <a:t>converted into </a:t>
            </a:r>
            <a:r>
              <a:rPr lang="en-US" sz="2800" dirty="0" smtClean="0"/>
              <a:t>TCH </a:t>
            </a:r>
            <a:r>
              <a:rPr lang="en-US" sz="2800" dirty="0"/>
              <a:t>and stored in fat </a:t>
            </a:r>
            <a:r>
              <a:rPr lang="en-US" sz="2800" dirty="0" smtClean="0"/>
              <a:t>cells.</a:t>
            </a:r>
            <a:endParaRPr lang="en-US" sz="2800" dirty="0"/>
          </a:p>
        </p:txBody>
      </p:sp>
    </p:spTree>
    <p:extLst>
      <p:ext uri="{BB962C8B-B14F-4D97-AF65-F5344CB8AC3E}">
        <p14:creationId xmlns:p14="http://schemas.microsoft.com/office/powerpoint/2010/main" val="563547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idx="4294967295"/>
          </p:nvPr>
        </p:nvSpPr>
        <p:spPr>
          <a:xfrm>
            <a:off x="1926043" y="289531"/>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Example</a:t>
            </a:r>
          </a:p>
        </p:txBody>
      </p:sp>
      <p:sp>
        <p:nvSpPr>
          <p:cNvPr id="24578" name="Rectangle 2"/>
          <p:cNvSpPr>
            <a:spLocks noGrp="1" noChangeArrowheads="1"/>
          </p:cNvSpPr>
          <p:nvPr>
            <p:ph type="body" idx="4294967295"/>
          </p:nvPr>
        </p:nvSpPr>
        <p:spPr>
          <a:xfrm>
            <a:off x="1550504" y="1244291"/>
            <a:ext cx="9144000" cy="3755914"/>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Total Cholesterol, LDL, HDL, TCH are collinear.</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OLS regression does NOT consider </a:t>
            </a:r>
            <a:r>
              <a:rPr lang="en-US" altLang="en-US" sz="2800" dirty="0" smtClean="0"/>
              <a:t>any one of those </a:t>
            </a:r>
            <a:r>
              <a:rPr lang="en-US" altLang="en-US" sz="2800" dirty="0"/>
              <a:t>as an important predictor </a:t>
            </a:r>
            <a:r>
              <a:rPr lang="en-US" altLang="en-US" sz="2800" dirty="0" smtClean="0"/>
              <a:t>(Total Cholesterol, almost</a:t>
            </a:r>
            <a:r>
              <a:rPr lang="en-US" altLang="en-US" sz="2800" dirty="0"/>
              <a:t>! </a:t>
            </a:r>
            <a:r>
              <a:rPr lang="en-US" altLang="en-US" sz="2800" i="1" dirty="0"/>
              <a:t>P</a:t>
            </a:r>
            <a:r>
              <a:rPr lang="en-US" altLang="en-US" sz="2800" dirty="0"/>
              <a:t> = .0573).</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US" altLang="en-US" sz="2800" dirty="0"/>
          </a:p>
        </p:txBody>
      </p:sp>
      <p:pic>
        <p:nvPicPr>
          <p:cNvPr id="2" name="Picture 1"/>
          <p:cNvPicPr>
            <a:picLocks noChangeAspect="1"/>
          </p:cNvPicPr>
          <p:nvPr/>
        </p:nvPicPr>
        <p:blipFill>
          <a:blip r:embed="rId3"/>
          <a:stretch>
            <a:fillRect/>
          </a:stretch>
        </p:blipFill>
        <p:spPr>
          <a:xfrm>
            <a:off x="1990477" y="3190019"/>
            <a:ext cx="7924800" cy="3149600"/>
          </a:xfrm>
          <a:prstGeom prst="rect">
            <a:avLst/>
          </a:prstGeom>
        </p:spPr>
      </p:pic>
    </p:spTree>
    <p:extLst>
      <p:ext uri="{BB962C8B-B14F-4D97-AF65-F5344CB8AC3E}">
        <p14:creationId xmlns:p14="http://schemas.microsoft.com/office/powerpoint/2010/main" val="79224000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idx="4294967295"/>
          </p:nvPr>
        </p:nvSpPr>
        <p:spPr>
          <a:xfrm>
            <a:off x="1009991" y="516902"/>
            <a:ext cx="8229024" cy="1144921"/>
          </a:xfrm>
          <a:ln/>
        </p:spPr>
        <p:txBody>
          <a:bodyPr vert="horz" lIns="91440" tIns="32806" rIns="91440" bIns="45720" rtlCol="0" anchor="ctr">
            <a:normAutofit/>
          </a:bodyPr>
          <a:lstStyle/>
          <a:p>
            <a:r>
              <a:rPr lang="en-US" altLang="en-US" dirty="0" smtClean="0"/>
              <a:t>GR output</a:t>
            </a:r>
            <a:endParaRPr lang="en-US" altLang="en-US" dirty="0"/>
          </a:p>
        </p:txBody>
      </p:sp>
      <p:pic>
        <p:nvPicPr>
          <p:cNvPr id="3" name="Picture 2"/>
          <p:cNvPicPr>
            <a:picLocks noChangeAspect="1"/>
          </p:cNvPicPr>
          <p:nvPr/>
        </p:nvPicPr>
        <p:blipFill>
          <a:blip r:embed="rId3"/>
          <a:stretch>
            <a:fillRect/>
          </a:stretch>
        </p:blipFill>
        <p:spPr>
          <a:xfrm>
            <a:off x="3888360" y="901716"/>
            <a:ext cx="7974481" cy="5014055"/>
          </a:xfrm>
          <a:prstGeom prst="rect">
            <a:avLst/>
          </a:prstGeom>
        </p:spPr>
      </p:pic>
      <p:sp>
        <p:nvSpPr>
          <p:cNvPr id="5" name="TextBox 4"/>
          <p:cNvSpPr txBox="1"/>
          <p:nvPr/>
        </p:nvSpPr>
        <p:spPr>
          <a:xfrm>
            <a:off x="938253" y="1661823"/>
            <a:ext cx="2822713" cy="2246769"/>
          </a:xfrm>
          <a:prstGeom prst="rect">
            <a:avLst/>
          </a:prstGeom>
          <a:noFill/>
        </p:spPr>
        <p:txBody>
          <a:bodyPr wrap="square" rtlCol="0">
            <a:spAutoFit/>
          </a:bodyPr>
          <a:lstStyle/>
          <a:p>
            <a:pPr marL="457200" indent="-457200">
              <a:buFont typeface="Arial" charset="0"/>
              <a:buChar char="•"/>
            </a:pPr>
            <a:r>
              <a:rPr lang="en-US" sz="2800" dirty="0" smtClean="0"/>
              <a:t>OLS regression </a:t>
            </a:r>
            <a:r>
              <a:rPr lang="en-US" sz="2800" dirty="0" err="1" smtClean="0"/>
              <a:t>AICc</a:t>
            </a:r>
            <a:r>
              <a:rPr lang="en-US" sz="2800" dirty="0" smtClean="0"/>
              <a:t>: </a:t>
            </a:r>
            <a:r>
              <a:rPr lang="en-US" sz="2800" dirty="0" smtClean="0">
                <a:solidFill>
                  <a:srgbClr val="FFC000"/>
                </a:solidFill>
              </a:rPr>
              <a:t>4796</a:t>
            </a:r>
          </a:p>
          <a:p>
            <a:pPr marL="457200" indent="-457200">
              <a:buFont typeface="Arial" charset="0"/>
              <a:buChar char="•"/>
            </a:pPr>
            <a:r>
              <a:rPr lang="en-US" sz="2800" dirty="0" smtClean="0"/>
              <a:t>GR </a:t>
            </a:r>
            <a:r>
              <a:rPr lang="en-US" sz="2800" dirty="0" err="1" smtClean="0"/>
              <a:t>AICc</a:t>
            </a:r>
            <a:r>
              <a:rPr lang="en-US" sz="2800" dirty="0" smtClean="0"/>
              <a:t>: </a:t>
            </a:r>
            <a:r>
              <a:rPr lang="en-US" sz="2800" dirty="0" smtClean="0">
                <a:solidFill>
                  <a:srgbClr val="FFC000"/>
                </a:solidFill>
              </a:rPr>
              <a:t>4791</a:t>
            </a:r>
          </a:p>
          <a:p>
            <a:pPr marL="457200" indent="-457200">
              <a:buFont typeface="Arial" charset="0"/>
              <a:buChar char="•"/>
            </a:pPr>
            <a:r>
              <a:rPr lang="en-US" sz="2800" dirty="0" smtClean="0"/>
              <a:t>Smaller is better</a:t>
            </a:r>
            <a:endParaRPr lang="en-US" sz="2800" dirty="0"/>
          </a:p>
        </p:txBody>
      </p:sp>
    </p:spTree>
    <p:extLst>
      <p:ext uri="{BB962C8B-B14F-4D97-AF65-F5344CB8AC3E}">
        <p14:creationId xmlns:p14="http://schemas.microsoft.com/office/powerpoint/2010/main" val="11631149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idx="4294967295"/>
          </p:nvPr>
        </p:nvSpPr>
        <p:spPr>
          <a:xfrm>
            <a:off x="1567553" y="372226"/>
            <a:ext cx="3405891" cy="2308497"/>
          </a:xfrm>
          <a:ln/>
        </p:spPr>
        <p:txBody>
          <a:bodyPr vert="horz" lIns="91440" tIns="32806" rIns="91440" bIns="45720" rtlCol="0" anchor="ctr">
            <a:normAutofit/>
          </a:bodyPr>
          <a:lstStyle/>
          <a:p>
            <a:r>
              <a:rPr lang="en-US" altLang="en-US" dirty="0" smtClean="0"/>
              <a:t>Why coefficient is 0 and p is 1?</a:t>
            </a:r>
            <a:endParaRPr lang="en-US" altLang="en-US" dirty="0"/>
          </a:p>
        </p:txBody>
      </p:sp>
      <p:pic>
        <p:nvPicPr>
          <p:cNvPr id="3" name="Picture 2"/>
          <p:cNvPicPr>
            <a:picLocks noChangeAspect="1"/>
          </p:cNvPicPr>
          <p:nvPr/>
        </p:nvPicPr>
        <p:blipFill rotWithShape="1">
          <a:blip r:embed="rId3"/>
          <a:srcRect l="1442" t="55408" r="27941" b="556"/>
          <a:stretch/>
        </p:blipFill>
        <p:spPr>
          <a:xfrm>
            <a:off x="5164051" y="472781"/>
            <a:ext cx="5631366" cy="2207942"/>
          </a:xfrm>
          <a:prstGeom prst="rect">
            <a:avLst/>
          </a:prstGeom>
        </p:spPr>
      </p:pic>
      <p:cxnSp>
        <p:nvCxnSpPr>
          <p:cNvPr id="8" name="Straight Arrow Connector 7"/>
          <p:cNvCxnSpPr/>
          <p:nvPr/>
        </p:nvCxnSpPr>
        <p:spPr>
          <a:xfrm flipH="1">
            <a:off x="9144001" y="859226"/>
            <a:ext cx="2297151" cy="379141"/>
          </a:xfrm>
          <a:prstGeom prst="straightConnector1">
            <a:avLst/>
          </a:prstGeom>
          <a:ln w="69850">
            <a:tailEnd type="triangle"/>
          </a:ln>
        </p:spPr>
        <p:style>
          <a:lnRef idx="3">
            <a:schemeClr val="accent3"/>
          </a:lnRef>
          <a:fillRef idx="0">
            <a:schemeClr val="accent3"/>
          </a:fillRef>
          <a:effectRef idx="2">
            <a:schemeClr val="accent3"/>
          </a:effectRef>
          <a:fontRef idx="minor">
            <a:schemeClr val="tx1"/>
          </a:fontRef>
        </p:style>
      </p:cxnSp>
      <p:sp>
        <p:nvSpPr>
          <p:cNvPr id="10" name="TextBox 9"/>
          <p:cNvSpPr txBox="1"/>
          <p:nvPr/>
        </p:nvSpPr>
        <p:spPr>
          <a:xfrm>
            <a:off x="1043445" y="2978250"/>
            <a:ext cx="10286194" cy="3539430"/>
          </a:xfrm>
          <a:prstGeom prst="rect">
            <a:avLst/>
          </a:prstGeom>
          <a:noFill/>
        </p:spPr>
        <p:txBody>
          <a:bodyPr wrap="square" rtlCol="0">
            <a:spAutoFit/>
          </a:bodyPr>
          <a:lstStyle/>
          <a:p>
            <a:pPr marL="457200" indent="-457200">
              <a:buFont typeface="Arial" charset="0"/>
              <a:buChar char="•"/>
            </a:pPr>
            <a:r>
              <a:rPr lang="en-US" sz="2800" dirty="0"/>
              <a:t>In traditional statistics, </a:t>
            </a:r>
            <a:r>
              <a:rPr lang="en-US" sz="2800" dirty="0" smtClean="0"/>
              <a:t>the </a:t>
            </a:r>
            <a:r>
              <a:rPr lang="en-US" sz="2800" dirty="0"/>
              <a:t>probability is </a:t>
            </a:r>
            <a:r>
              <a:rPr lang="en-US" sz="2800" dirty="0" smtClean="0"/>
              <a:t>an </a:t>
            </a:r>
            <a:r>
              <a:rPr lang="en-US" sz="2800" dirty="0"/>
              <a:t>approximation based on sampling distributions, which is open-ended (the two-tails never touch down the x-axis). In this case the p value at most could only be .</a:t>
            </a:r>
            <a:r>
              <a:rPr lang="en-US" sz="2800" dirty="0" smtClean="0"/>
              <a:t>9999, but never be 1.</a:t>
            </a:r>
          </a:p>
          <a:p>
            <a:pPr marL="457200" indent="-457200">
              <a:buFont typeface="Arial" charset="0"/>
              <a:buChar char="•"/>
            </a:pPr>
            <a:r>
              <a:rPr lang="en-US" sz="2800" dirty="0"/>
              <a:t>In GR </a:t>
            </a:r>
            <a:r>
              <a:rPr lang="en-US" sz="2800" dirty="0" smtClean="0"/>
              <a:t>regression coefficients of unimportant variable could be 0.</a:t>
            </a:r>
          </a:p>
          <a:p>
            <a:pPr marL="457200" indent="-457200">
              <a:buFont typeface="Arial" charset="0"/>
              <a:buChar char="•"/>
            </a:pPr>
            <a:r>
              <a:rPr lang="en-US" sz="2800" dirty="0" smtClean="0"/>
              <a:t>Y = </a:t>
            </a:r>
            <a:r>
              <a:rPr lang="en-US" sz="2800" dirty="0" err="1" smtClean="0"/>
              <a:t>bx</a:t>
            </a:r>
            <a:r>
              <a:rPr lang="en-US" sz="2800" dirty="0" smtClean="0"/>
              <a:t>; when b is 0 </a:t>
            </a:r>
            <a:r>
              <a:rPr lang="en-US" sz="2800" dirty="0" smtClean="0">
                <a:sym typeface="Wingdings" panose="05000000000000000000" pitchFamily="2" charset="2"/>
              </a:rPr>
              <a:t> Y = x </a:t>
            </a:r>
          </a:p>
          <a:p>
            <a:pPr marL="457200" indent="-457200">
              <a:buFont typeface="Arial" charset="0"/>
              <a:buChar char="•"/>
            </a:pPr>
            <a:r>
              <a:rPr lang="en-US" sz="2800" dirty="0">
                <a:sym typeface="Wingdings" panose="05000000000000000000" pitchFamily="2" charset="2"/>
              </a:rPr>
              <a:t>When the data could be perfectly described by the model, the probability of observing the data could be </a:t>
            </a:r>
            <a:r>
              <a:rPr lang="en-US" sz="2800" dirty="0" smtClean="0">
                <a:sym typeface="Wingdings" panose="05000000000000000000" pitchFamily="2" charset="2"/>
              </a:rPr>
              <a:t>1. </a:t>
            </a:r>
            <a:endParaRPr lang="en-US" sz="2800" dirty="0"/>
          </a:p>
        </p:txBody>
      </p:sp>
      <p:cxnSp>
        <p:nvCxnSpPr>
          <p:cNvPr id="11" name="Straight Arrow Connector 10"/>
          <p:cNvCxnSpPr/>
          <p:nvPr/>
        </p:nvCxnSpPr>
        <p:spPr>
          <a:xfrm flipH="1">
            <a:off x="9144000" y="1729167"/>
            <a:ext cx="2297151" cy="379141"/>
          </a:xfrm>
          <a:prstGeom prst="straightConnector1">
            <a:avLst/>
          </a:prstGeom>
          <a:ln w="69850">
            <a:tailEnd type="triangle"/>
          </a:ln>
        </p:spPr>
        <p:style>
          <a:lnRef idx="3">
            <a:schemeClr val="accent3"/>
          </a:lnRef>
          <a:fillRef idx="0">
            <a:schemeClr val="accent3"/>
          </a:fillRef>
          <a:effectRef idx="2">
            <a:schemeClr val="accent3"/>
          </a:effectRef>
          <a:fontRef idx="minor">
            <a:schemeClr val="tx1"/>
          </a:fontRef>
        </p:style>
      </p:cxnSp>
      <p:cxnSp>
        <p:nvCxnSpPr>
          <p:cNvPr id="12" name="Straight Arrow Connector 11"/>
          <p:cNvCxnSpPr/>
          <p:nvPr/>
        </p:nvCxnSpPr>
        <p:spPr>
          <a:xfrm flipH="1">
            <a:off x="9144001" y="2204945"/>
            <a:ext cx="2297151" cy="379141"/>
          </a:xfrm>
          <a:prstGeom prst="straightConnector1">
            <a:avLst/>
          </a:prstGeom>
          <a:ln w="69850">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53181057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754" y="237681"/>
            <a:ext cx="9905998" cy="1478570"/>
          </a:xfrm>
        </p:spPr>
        <p:txBody>
          <a:bodyPr/>
          <a:lstStyle/>
          <a:p>
            <a:r>
              <a:rPr lang="en-US" dirty="0" smtClean="0"/>
              <a:t>Example 2: GR can be use for categorical DV</a:t>
            </a:r>
            <a:endParaRPr lang="en-US" dirty="0"/>
          </a:p>
        </p:txBody>
      </p:sp>
      <p:sp>
        <p:nvSpPr>
          <p:cNvPr id="3" name="Content Placeholder 2"/>
          <p:cNvSpPr>
            <a:spLocks noGrp="1"/>
          </p:cNvSpPr>
          <p:nvPr>
            <p:ph idx="1"/>
          </p:nvPr>
        </p:nvSpPr>
        <p:spPr>
          <a:xfrm>
            <a:off x="1085754" y="1378320"/>
            <a:ext cx="9905999" cy="675861"/>
          </a:xfrm>
        </p:spPr>
        <p:txBody>
          <a:bodyPr>
            <a:normAutofit/>
          </a:bodyPr>
          <a:lstStyle/>
          <a:p>
            <a:r>
              <a:rPr lang="en-US" sz="2800" dirty="0" smtClean="0"/>
              <a:t>Data set: PISA2006_USA in Unit 4</a:t>
            </a:r>
            <a:endParaRPr lang="en-US" sz="2800" dirty="0"/>
          </a:p>
        </p:txBody>
      </p:sp>
      <p:pic>
        <p:nvPicPr>
          <p:cNvPr id="4" name="Picture 3"/>
          <p:cNvPicPr>
            <a:picLocks noChangeAspect="1"/>
          </p:cNvPicPr>
          <p:nvPr/>
        </p:nvPicPr>
        <p:blipFill>
          <a:blip r:embed="rId2"/>
          <a:stretch>
            <a:fillRect/>
          </a:stretch>
        </p:blipFill>
        <p:spPr>
          <a:xfrm>
            <a:off x="2980624" y="2244186"/>
            <a:ext cx="7157290" cy="4288068"/>
          </a:xfrm>
          <a:prstGeom prst="rect">
            <a:avLst/>
          </a:prstGeom>
        </p:spPr>
      </p:pic>
    </p:spTree>
    <p:extLst>
      <p:ext uri="{BB962C8B-B14F-4D97-AF65-F5344CB8AC3E}">
        <p14:creationId xmlns:p14="http://schemas.microsoft.com/office/powerpoint/2010/main" val="1676286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863" y="335543"/>
            <a:ext cx="9905998" cy="1478570"/>
          </a:xfrm>
        </p:spPr>
        <p:txBody>
          <a:bodyPr/>
          <a:lstStyle/>
          <a:p>
            <a:r>
              <a:rPr lang="en-US" dirty="0" smtClean="0"/>
              <a:t>Logistic regression result</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19863" y="1766613"/>
            <a:ext cx="8686800" cy="4597400"/>
          </a:xfrm>
          <a:prstGeom prst="rect">
            <a:avLst/>
          </a:prstGeom>
        </p:spPr>
      </p:pic>
    </p:spTree>
    <p:extLst>
      <p:ext uri="{BB962C8B-B14F-4D97-AF65-F5344CB8AC3E}">
        <p14:creationId xmlns:p14="http://schemas.microsoft.com/office/powerpoint/2010/main" val="1829562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 result</a:t>
            </a:r>
            <a:endParaRPr lang="en-US" dirty="0"/>
          </a:p>
        </p:txBody>
      </p:sp>
      <p:sp>
        <p:nvSpPr>
          <p:cNvPr id="3" name="Content Placeholder 2"/>
          <p:cNvSpPr>
            <a:spLocks noGrp="1"/>
          </p:cNvSpPr>
          <p:nvPr>
            <p:ph idx="1"/>
          </p:nvPr>
        </p:nvSpPr>
        <p:spPr>
          <a:xfrm>
            <a:off x="1046409" y="2097088"/>
            <a:ext cx="3859957" cy="3541714"/>
          </a:xfrm>
        </p:spPr>
        <p:txBody>
          <a:bodyPr>
            <a:noAutofit/>
          </a:bodyPr>
          <a:lstStyle/>
          <a:p>
            <a:r>
              <a:rPr lang="en-US" sz="2800" dirty="0" smtClean="0"/>
              <a:t>Model comparison</a:t>
            </a:r>
          </a:p>
          <a:p>
            <a:r>
              <a:rPr lang="en-US" sz="2800" dirty="0" smtClean="0"/>
              <a:t>Logistic regression </a:t>
            </a:r>
            <a:r>
              <a:rPr lang="en-US" sz="2800" dirty="0" err="1" smtClean="0"/>
              <a:t>AICc</a:t>
            </a:r>
            <a:r>
              <a:rPr lang="en-US" sz="2800" dirty="0" smtClean="0"/>
              <a:t>: </a:t>
            </a:r>
            <a:r>
              <a:rPr lang="en-US" sz="2800" dirty="0" smtClean="0">
                <a:solidFill>
                  <a:srgbClr val="FFC000"/>
                </a:solidFill>
              </a:rPr>
              <a:t>3407</a:t>
            </a:r>
          </a:p>
          <a:p>
            <a:r>
              <a:rPr lang="en-US" sz="2800" dirty="0" smtClean="0"/>
              <a:t>GR </a:t>
            </a:r>
            <a:r>
              <a:rPr lang="en-US" sz="2800" dirty="0" err="1" smtClean="0"/>
              <a:t>AICc</a:t>
            </a:r>
            <a:r>
              <a:rPr lang="en-US" sz="2800" dirty="0" smtClean="0"/>
              <a:t>: </a:t>
            </a:r>
            <a:r>
              <a:rPr lang="en-US" sz="2800" dirty="0" smtClean="0">
                <a:solidFill>
                  <a:srgbClr val="FFC000"/>
                </a:solidFill>
              </a:rPr>
              <a:t>3404</a:t>
            </a:r>
            <a:r>
              <a:rPr lang="en-US" sz="2800" dirty="0" smtClean="0"/>
              <a:t> (result may vary)</a:t>
            </a:r>
          </a:p>
          <a:p>
            <a:r>
              <a:rPr lang="en-US" sz="2800" dirty="0" smtClean="0"/>
              <a:t>Smaller is better</a:t>
            </a:r>
            <a:endParaRPr lang="en-US" sz="2800" dirty="0"/>
          </a:p>
        </p:txBody>
      </p:sp>
      <p:pic>
        <p:nvPicPr>
          <p:cNvPr id="4" name="Picture 3"/>
          <p:cNvPicPr>
            <a:picLocks noChangeAspect="1"/>
          </p:cNvPicPr>
          <p:nvPr/>
        </p:nvPicPr>
        <p:blipFill>
          <a:blip r:embed="rId2"/>
          <a:stretch>
            <a:fillRect/>
          </a:stretch>
        </p:blipFill>
        <p:spPr>
          <a:xfrm>
            <a:off x="5001369" y="1154726"/>
            <a:ext cx="6613554" cy="4913565"/>
          </a:xfrm>
          <a:prstGeom prst="rect">
            <a:avLst/>
          </a:prstGeom>
        </p:spPr>
      </p:pic>
    </p:spTree>
    <p:extLst>
      <p:ext uri="{BB962C8B-B14F-4D97-AF65-F5344CB8AC3E}">
        <p14:creationId xmlns:p14="http://schemas.microsoft.com/office/powerpoint/2010/main" val="1050764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idx="4294967295"/>
          </p:nvPr>
        </p:nvSpPr>
        <p:spPr>
          <a:xfrm>
            <a:off x="1511216" y="323856"/>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SPSS Statistics</a:t>
            </a:r>
            <a:endParaRPr lang="en-US" altLang="en-US" dirty="0"/>
          </a:p>
        </p:txBody>
      </p:sp>
      <p:sp>
        <p:nvSpPr>
          <p:cNvPr id="26626" name="Rectangle 2"/>
          <p:cNvSpPr>
            <a:spLocks noGrp="1" noChangeArrowheads="1"/>
          </p:cNvSpPr>
          <p:nvPr>
            <p:ph type="body" idx="4294967295"/>
          </p:nvPr>
        </p:nvSpPr>
        <p:spPr>
          <a:xfrm>
            <a:off x="1158799" y="1299678"/>
            <a:ext cx="8286763" cy="4720816"/>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800" dirty="0"/>
              <a:t>SPSS can also do regularized </a:t>
            </a:r>
            <a:r>
              <a:rPr lang="en-US" altLang="en-US" sz="2800" dirty="0" smtClean="0"/>
              <a:t>(generalized) regression.</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800" dirty="0" smtClean="0"/>
              <a:t>But fewer options</a:t>
            </a:r>
            <a:endParaRPr lang="en-US" altLang="en-US" sz="2800" dirty="0"/>
          </a:p>
        </p:txBody>
      </p:sp>
      <p:pic>
        <p:nvPicPr>
          <p:cNvPr id="2662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32274" y="2164267"/>
            <a:ext cx="6001110" cy="42239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284296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SPSS</a:t>
            </a:r>
          </a:p>
        </p:txBody>
      </p:sp>
      <p:sp>
        <p:nvSpPr>
          <p:cNvPr id="27650" name="Rectangle 2"/>
          <p:cNvSpPr>
            <a:spLocks noGrp="1" noChangeArrowheads="1"/>
          </p:cNvSpPr>
          <p:nvPr>
            <p:ph type="body" idx="4294967295"/>
          </p:nvPr>
        </p:nvSpPr>
        <p:spPr>
          <a:xfrm>
            <a:off x="1883664" y="1418550"/>
            <a:ext cx="5193792" cy="4874911"/>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You can access this feature from: Analyze → Regression → Optimal scaling (CATREG) → regularized.</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Categorized regression: quantify categorical variables.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It is harder to interpret the SPSS output.  </a:t>
            </a:r>
          </a:p>
        </p:txBody>
      </p:sp>
      <p:pic>
        <p:nvPicPr>
          <p:cNvPr id="2765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20608" y="1358062"/>
            <a:ext cx="3503888" cy="49353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6060232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idx="4294967295"/>
          </p:nvPr>
        </p:nvSpPr>
        <p:spPr>
          <a:xfrm>
            <a:off x="1471166" y="259227"/>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Pros and cons</a:t>
            </a:r>
          </a:p>
        </p:txBody>
      </p:sp>
      <p:sp>
        <p:nvSpPr>
          <p:cNvPr id="28674" name="Rectangle 2"/>
          <p:cNvSpPr>
            <a:spLocks noGrp="1" noChangeArrowheads="1"/>
          </p:cNvSpPr>
          <p:nvPr>
            <p:ph type="body" idx="4294967295"/>
          </p:nvPr>
        </p:nvSpPr>
        <p:spPr>
          <a:xfrm>
            <a:off x="1351722" y="1579418"/>
            <a:ext cx="9796007" cy="4725564"/>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Pros</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It accepts </a:t>
            </a:r>
            <a:r>
              <a:rPr lang="en-US" altLang="en-US" sz="2800" dirty="0" smtClean="0">
                <a:solidFill>
                  <a:srgbClr val="FFC000"/>
                </a:solidFill>
              </a:rPr>
              <a:t>all types of data</a:t>
            </a:r>
            <a:r>
              <a:rPr lang="en-US" altLang="en-US" sz="2800" dirty="0" smtClean="0"/>
              <a:t>. GR can replace OLS and logistic</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It </a:t>
            </a:r>
            <a:r>
              <a:rPr lang="en-US" altLang="en-US" sz="2800" dirty="0"/>
              <a:t>can solve the problem of </a:t>
            </a:r>
            <a:r>
              <a:rPr lang="en-US" altLang="en-US" sz="2800" dirty="0">
                <a:solidFill>
                  <a:srgbClr val="FFC000"/>
                </a:solidFill>
              </a:rPr>
              <a:t>collinearity</a:t>
            </a:r>
            <a:r>
              <a:rPr lang="en-US" altLang="en-US" sz="2800" dirty="0"/>
              <a:t>.</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It can avoid </a:t>
            </a:r>
            <a:r>
              <a:rPr lang="en-US" altLang="en-US" sz="2800" dirty="0" err="1">
                <a:solidFill>
                  <a:srgbClr val="FFC000"/>
                </a:solidFill>
              </a:rPr>
              <a:t>ovefitting</a:t>
            </a:r>
            <a:r>
              <a:rPr lang="en-US" altLang="en-US" sz="2800" dirty="0"/>
              <a:t>.</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It is the best of </a:t>
            </a:r>
            <a:r>
              <a:rPr lang="en-US" altLang="en-US" sz="2800" dirty="0">
                <a:solidFill>
                  <a:srgbClr val="FFC000"/>
                </a:solidFill>
              </a:rPr>
              <a:t>all possible paths</a:t>
            </a:r>
            <a:r>
              <a:rPr lang="en-US" altLang="en-US" sz="2800" dirty="0"/>
              <a:t>. </a:t>
            </a:r>
          </a:p>
        </p:txBody>
      </p:sp>
    </p:spTree>
    <p:extLst>
      <p:ext uri="{BB962C8B-B14F-4D97-AF65-F5344CB8AC3E}">
        <p14:creationId xmlns:p14="http://schemas.microsoft.com/office/powerpoint/2010/main" val="139476150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idx="4294967295"/>
          </p:nvPr>
        </p:nvSpPr>
        <p:spPr>
          <a:xfrm>
            <a:off x="1471166" y="259227"/>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Pros and cons</a:t>
            </a:r>
          </a:p>
        </p:txBody>
      </p:sp>
      <p:sp>
        <p:nvSpPr>
          <p:cNvPr id="28674" name="Rectangle 2"/>
          <p:cNvSpPr>
            <a:spLocks noGrp="1" noChangeArrowheads="1"/>
          </p:cNvSpPr>
          <p:nvPr>
            <p:ph type="body" idx="4294967295"/>
          </p:nvPr>
        </p:nvSpPr>
        <p:spPr>
          <a:xfrm>
            <a:off x="1351722" y="1615044"/>
            <a:ext cx="9796007" cy="4689938"/>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Cons</a:t>
            </a:r>
            <a:endParaRPr lang="en-US" altLang="en-US" sz="2800" dirty="0"/>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It is still a </a:t>
            </a:r>
            <a:r>
              <a:rPr lang="en-US" altLang="en-US" sz="2800" dirty="0">
                <a:solidFill>
                  <a:srgbClr val="FFC000"/>
                </a:solidFill>
              </a:rPr>
              <a:t>global</a:t>
            </a:r>
            <a:r>
              <a:rPr lang="en-US" altLang="en-US" sz="2800" dirty="0"/>
              <a:t> model (one size fits all). Unlike hierarchical regression, it cannot discover local structures or specific solutions for special population segments.  </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It is still a </a:t>
            </a:r>
            <a:r>
              <a:rPr lang="en-US" altLang="en-US" sz="2800" dirty="0">
                <a:solidFill>
                  <a:srgbClr val="FFC000"/>
                </a:solidFill>
              </a:rPr>
              <a:t>linear</a:t>
            </a:r>
            <a:r>
              <a:rPr lang="en-US" altLang="en-US" sz="2800" dirty="0"/>
              <a:t> model. What if the real relationship is non-linear?</a:t>
            </a:r>
          </a:p>
        </p:txBody>
      </p:sp>
    </p:spTree>
    <p:extLst>
      <p:ext uri="{BB962C8B-B14F-4D97-AF65-F5344CB8AC3E}">
        <p14:creationId xmlns:p14="http://schemas.microsoft.com/office/powerpoint/2010/main" val="2980931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idx="4294967295"/>
          </p:nvPr>
        </p:nvSpPr>
        <p:spPr>
          <a:xfrm>
            <a:off x="1570955" y="247933"/>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Recommendations</a:t>
            </a:r>
            <a:endParaRPr lang="en-US" altLang="en-US" dirty="0"/>
          </a:p>
        </p:txBody>
      </p:sp>
      <p:sp>
        <p:nvSpPr>
          <p:cNvPr id="29698" name="Rectangle 2"/>
          <p:cNvSpPr>
            <a:spLocks noGrp="1" noChangeArrowheads="1"/>
          </p:cNvSpPr>
          <p:nvPr>
            <p:ph type="body" idx="4294967295"/>
          </p:nvPr>
        </p:nvSpPr>
        <p:spPr>
          <a:xfrm>
            <a:off x="1136639" y="1481328"/>
            <a:ext cx="9863594" cy="4846320"/>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If your colleague or the reviewer wants a conventional solution (wants to see the term “regression”), use generalized regression.</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If there are many predictors and some are </a:t>
            </a:r>
            <a:r>
              <a:rPr lang="en-US" altLang="en-US" sz="2800" dirty="0">
                <a:solidFill>
                  <a:srgbClr val="FFC000"/>
                </a:solidFill>
              </a:rPr>
              <a:t>collinear</a:t>
            </a:r>
            <a:r>
              <a:rPr lang="en-US" altLang="en-US" sz="2800" dirty="0"/>
              <a:t>, use GR</a:t>
            </a:r>
            <a:r>
              <a:rPr lang="en-US" altLang="en-US" sz="2800" dirty="0" smtClean="0"/>
              <a: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If the data structure is wide, use </a:t>
            </a:r>
            <a:r>
              <a:rPr lang="en-US" altLang="en-US" sz="2800" dirty="0" smtClean="0">
                <a:solidFill>
                  <a:srgbClr val="FFC000"/>
                </a:solidFill>
              </a:rPr>
              <a:t>double lasso </a:t>
            </a:r>
            <a:r>
              <a:rPr lang="en-US" altLang="en-US" sz="2800" dirty="0" smtClean="0"/>
              <a:t>in GR.</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If the data structure is tall, use </a:t>
            </a:r>
            <a:r>
              <a:rPr lang="en-US" altLang="en-US" sz="2800" dirty="0" smtClean="0">
                <a:solidFill>
                  <a:srgbClr val="FFC000"/>
                </a:solidFill>
              </a:rPr>
              <a:t>elastic net </a:t>
            </a:r>
            <a:r>
              <a:rPr lang="en-US" altLang="en-US" sz="2800" dirty="0" smtClean="0"/>
              <a:t>in GR.</a:t>
            </a:r>
            <a:endParaRPr lang="en-US" altLang="en-US" sz="2800" dirty="0"/>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If </a:t>
            </a:r>
            <a:r>
              <a:rPr lang="en-US" altLang="en-US" sz="2800" dirty="0"/>
              <a:t>the relationship is </a:t>
            </a:r>
            <a:r>
              <a:rPr lang="en-US" altLang="en-US" sz="2800" dirty="0">
                <a:solidFill>
                  <a:srgbClr val="FFC000"/>
                </a:solidFill>
              </a:rPr>
              <a:t>nonlinear</a:t>
            </a:r>
            <a:r>
              <a:rPr lang="en-US" altLang="en-US" sz="2800" dirty="0"/>
              <a:t>, use artificial neural network </a:t>
            </a:r>
            <a:r>
              <a:rPr lang="en-US" altLang="en-US" sz="2800" dirty="0" smtClean="0"/>
              <a:t>(covered in Unit 4).</a:t>
            </a:r>
            <a:endParaRPr lang="en-US" altLang="en-US" sz="2800" dirty="0"/>
          </a:p>
        </p:txBody>
      </p:sp>
    </p:spTree>
    <p:extLst>
      <p:ext uri="{BB962C8B-B14F-4D97-AF65-F5344CB8AC3E}">
        <p14:creationId xmlns:p14="http://schemas.microsoft.com/office/powerpoint/2010/main" val="16096400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5.1</a:t>
            </a:r>
            <a:endParaRPr lang="en-US" dirty="0"/>
          </a:p>
        </p:txBody>
      </p:sp>
      <p:sp>
        <p:nvSpPr>
          <p:cNvPr id="3" name="Content Placeholder 2"/>
          <p:cNvSpPr>
            <a:spLocks noGrp="1"/>
          </p:cNvSpPr>
          <p:nvPr>
            <p:ph idx="1"/>
          </p:nvPr>
        </p:nvSpPr>
        <p:spPr>
          <a:xfrm>
            <a:off x="1141412" y="1900052"/>
            <a:ext cx="10092645" cy="4239491"/>
          </a:xfrm>
        </p:spPr>
        <p:txBody>
          <a:bodyPr>
            <a:noAutofit/>
          </a:bodyPr>
          <a:lstStyle/>
          <a:p>
            <a:r>
              <a:rPr lang="en-US" sz="2800" dirty="0" smtClean="0"/>
              <a:t>Use PISA2006_USA to run two Generalized regression models: </a:t>
            </a:r>
            <a:r>
              <a:rPr lang="en-US" sz="2800" dirty="0" smtClean="0">
                <a:solidFill>
                  <a:srgbClr val="FFC000"/>
                </a:solidFill>
              </a:rPr>
              <a:t>LASSO</a:t>
            </a:r>
            <a:r>
              <a:rPr lang="en-US" sz="2800" dirty="0" smtClean="0"/>
              <a:t> and </a:t>
            </a:r>
            <a:r>
              <a:rPr lang="en-US" sz="2800" dirty="0" smtClean="0">
                <a:solidFill>
                  <a:srgbClr val="FFC000"/>
                </a:solidFill>
              </a:rPr>
              <a:t>Ridge</a:t>
            </a:r>
          </a:p>
          <a:p>
            <a:r>
              <a:rPr lang="en-US" sz="2800" dirty="0" smtClean="0"/>
              <a:t>Y = proficiency</a:t>
            </a:r>
          </a:p>
          <a:p>
            <a:r>
              <a:rPr lang="en-US" sz="2800" dirty="0" smtClean="0"/>
              <a:t>X = all others, excluding ID, ability, and grade</a:t>
            </a:r>
          </a:p>
          <a:p>
            <a:r>
              <a:rPr lang="en-US" sz="2800" dirty="0" smtClean="0"/>
              <a:t>Compare the two models. What are the differences and similarities? (Check </a:t>
            </a:r>
            <a:r>
              <a:rPr lang="en-US" sz="2800" dirty="0" err="1" smtClean="0"/>
              <a:t>AICc</a:t>
            </a:r>
            <a:r>
              <a:rPr lang="en-US" sz="2800" dirty="0" smtClean="0"/>
              <a:t>)</a:t>
            </a:r>
            <a:endParaRPr lang="en-US" sz="2800" dirty="0"/>
          </a:p>
        </p:txBody>
      </p:sp>
    </p:spTree>
    <p:extLst>
      <p:ext uri="{BB962C8B-B14F-4D97-AF65-F5344CB8AC3E}">
        <p14:creationId xmlns:p14="http://schemas.microsoft.com/office/powerpoint/2010/main" val="11693554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515</TotalTime>
  <Words>1595</Words>
  <Application>Microsoft Office PowerPoint</Application>
  <PresentationFormat>Widescreen</PresentationFormat>
  <Paragraphs>163</Paragraphs>
  <Slides>36</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Symbol</vt:lpstr>
      <vt:lpstr>Trebuchet MS</vt:lpstr>
      <vt:lpstr>Tw Cen MT</vt:lpstr>
      <vt:lpstr>Wingdings</vt:lpstr>
      <vt:lpstr>Circuit</vt:lpstr>
      <vt:lpstr>From OLS to  Generalized Regression</vt:lpstr>
      <vt:lpstr>OLS regression has a long history</vt:lpstr>
      <vt:lpstr>OLS regression</vt:lpstr>
      <vt:lpstr>R square</vt:lpstr>
      <vt:lpstr>Inflated variance explained</vt:lpstr>
      <vt:lpstr>Useless model</vt:lpstr>
      <vt:lpstr>Fitness</vt:lpstr>
      <vt:lpstr>Negative adjusted R-square!</vt:lpstr>
      <vt:lpstr>How about all possible interactions?</vt:lpstr>
      <vt:lpstr>100% R-square but biased?</vt:lpstr>
      <vt:lpstr>Problems of OLS regression</vt:lpstr>
      <vt:lpstr>Generalized regression</vt:lpstr>
      <vt:lpstr>KISS!</vt:lpstr>
      <vt:lpstr>Options of model optimization</vt:lpstr>
      <vt:lpstr>Dantzig selector</vt:lpstr>
      <vt:lpstr>Lasso</vt:lpstr>
      <vt:lpstr>Double Lasso</vt:lpstr>
      <vt:lpstr>Ridge</vt:lpstr>
      <vt:lpstr>Elastic</vt:lpstr>
      <vt:lpstr>Penalize complexity against overfitting</vt:lpstr>
      <vt:lpstr>Penalize complexity against overfitting</vt:lpstr>
      <vt:lpstr>Penalize complexity against overfitting</vt:lpstr>
      <vt:lpstr>Example 1: Diabetics</vt:lpstr>
      <vt:lpstr>Multi-collinearity!</vt:lpstr>
      <vt:lpstr>Example</vt:lpstr>
      <vt:lpstr>GR output</vt:lpstr>
      <vt:lpstr>Why coefficient is 0 and p is 1?</vt:lpstr>
      <vt:lpstr>Example 2: GR can be use for categorical DV</vt:lpstr>
      <vt:lpstr>Logistic regression result</vt:lpstr>
      <vt:lpstr>GR result</vt:lpstr>
      <vt:lpstr>SPSS Statistics</vt:lpstr>
      <vt:lpstr>SPSS</vt:lpstr>
      <vt:lpstr>Pros and cons</vt:lpstr>
      <vt:lpstr>Pros and cons</vt:lpstr>
      <vt:lpstr>Recommendations</vt:lpstr>
      <vt:lpstr>Assignment 5.1</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Chong Ho Yu</cp:lastModifiedBy>
  <cp:revision>67</cp:revision>
  <dcterms:created xsi:type="dcterms:W3CDTF">2018-04-13T23:48:27Z</dcterms:created>
  <dcterms:modified xsi:type="dcterms:W3CDTF">2018-07-04T18:59:17Z</dcterms:modified>
</cp:coreProperties>
</file>